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 id="2147483696" r:id="rId2"/>
    <p:sldMasterId id="2147483708" r:id="rId3"/>
  </p:sldMasterIdLst>
  <p:notesMasterIdLst>
    <p:notesMasterId r:id="rId91"/>
  </p:notesMasterIdLst>
  <p:handoutMasterIdLst>
    <p:handoutMasterId r:id="rId92"/>
  </p:handoutMasterIdLst>
  <p:sldIdLst>
    <p:sldId id="408" r:id="rId4"/>
    <p:sldId id="938" r:id="rId5"/>
    <p:sldId id="978" r:id="rId6"/>
    <p:sldId id="937" r:id="rId7"/>
    <p:sldId id="688" r:id="rId8"/>
    <p:sldId id="714" r:id="rId9"/>
    <p:sldId id="386" r:id="rId10"/>
    <p:sldId id="958" r:id="rId11"/>
    <p:sldId id="960" r:id="rId12"/>
    <p:sldId id="896" r:id="rId13"/>
    <p:sldId id="976" r:id="rId14"/>
    <p:sldId id="405" r:id="rId15"/>
    <p:sldId id="406" r:id="rId16"/>
    <p:sldId id="897" r:id="rId17"/>
    <p:sldId id="339" r:id="rId18"/>
    <p:sldId id="422" r:id="rId19"/>
    <p:sldId id="423" r:id="rId20"/>
    <p:sldId id="328" r:id="rId21"/>
    <p:sldId id="950" r:id="rId22"/>
    <p:sldId id="949" r:id="rId23"/>
    <p:sldId id="898" r:id="rId24"/>
    <p:sldId id="627" r:id="rId25"/>
    <p:sldId id="424" r:id="rId26"/>
    <p:sldId id="556" r:id="rId27"/>
    <p:sldId id="557" r:id="rId28"/>
    <p:sldId id="273" r:id="rId29"/>
    <p:sldId id="899" r:id="rId30"/>
    <p:sldId id="385" r:id="rId31"/>
    <p:sldId id="559" r:id="rId32"/>
    <p:sldId id="289" r:id="rId33"/>
    <p:sldId id="430" r:id="rId34"/>
    <p:sldId id="628" r:id="rId35"/>
    <p:sldId id="630" r:id="rId36"/>
    <p:sldId id="892" r:id="rId37"/>
    <p:sldId id="392" r:id="rId38"/>
    <p:sldId id="980" r:id="rId39"/>
    <p:sldId id="979" r:id="rId40"/>
    <p:sldId id="904" r:id="rId41"/>
    <p:sldId id="975" r:id="rId42"/>
    <p:sldId id="959" r:id="rId43"/>
    <p:sldId id="631" r:id="rId44"/>
    <p:sldId id="948" r:id="rId45"/>
    <p:sldId id="951" r:id="rId46"/>
    <p:sldId id="946" r:id="rId47"/>
    <p:sldId id="939" r:id="rId48"/>
    <p:sldId id="940" r:id="rId49"/>
    <p:sldId id="942" r:id="rId50"/>
    <p:sldId id="943" r:id="rId51"/>
    <p:sldId id="941" r:id="rId52"/>
    <p:sldId id="431" r:id="rId53"/>
    <p:sldId id="905" r:id="rId54"/>
    <p:sldId id="638" r:id="rId55"/>
    <p:sldId id="643" r:id="rId56"/>
    <p:sldId id="629" r:id="rId57"/>
    <p:sldId id="558" r:id="rId58"/>
    <p:sldId id="288" r:id="rId59"/>
    <p:sldId id="303" r:id="rId60"/>
    <p:sldId id="291" r:id="rId61"/>
    <p:sldId id="895" r:id="rId62"/>
    <p:sldId id="437" r:id="rId63"/>
    <p:sldId id="977" r:id="rId64"/>
    <p:sldId id="429" r:id="rId65"/>
    <p:sldId id="702" r:id="rId66"/>
    <p:sldId id="621" r:id="rId67"/>
    <p:sldId id="296" r:id="rId68"/>
    <p:sldId id="302" r:id="rId69"/>
    <p:sldId id="517" r:id="rId70"/>
    <p:sldId id="566" r:id="rId71"/>
    <p:sldId id="703" r:id="rId72"/>
    <p:sldId id="299" r:id="rId73"/>
    <p:sldId id="953" r:id="rId74"/>
    <p:sldId id="956" r:id="rId75"/>
    <p:sldId id="954" r:id="rId76"/>
    <p:sldId id="955" r:id="rId77"/>
    <p:sldId id="472" r:id="rId78"/>
    <p:sldId id="533" r:id="rId79"/>
    <p:sldId id="534" r:id="rId80"/>
    <p:sldId id="535" r:id="rId81"/>
    <p:sldId id="553" r:id="rId82"/>
    <p:sldId id="555" r:id="rId83"/>
    <p:sldId id="540" r:id="rId84"/>
    <p:sldId id="421" r:id="rId85"/>
    <p:sldId id="425" r:id="rId86"/>
    <p:sldId id="396" r:id="rId87"/>
    <p:sldId id="426" r:id="rId88"/>
    <p:sldId id="438" r:id="rId89"/>
    <p:sldId id="407"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BDA270-3FBA-49BE-B839-ADCDA0448C48}">
          <p14:sldIdLst>
            <p14:sldId id="408"/>
            <p14:sldId id="938"/>
            <p14:sldId id="978"/>
            <p14:sldId id="937"/>
            <p14:sldId id="688"/>
            <p14:sldId id="714"/>
            <p14:sldId id="386"/>
            <p14:sldId id="958"/>
            <p14:sldId id="960"/>
            <p14:sldId id="896"/>
            <p14:sldId id="976"/>
            <p14:sldId id="405"/>
            <p14:sldId id="406"/>
            <p14:sldId id="897"/>
            <p14:sldId id="339"/>
            <p14:sldId id="422"/>
            <p14:sldId id="423"/>
            <p14:sldId id="328"/>
            <p14:sldId id="950"/>
            <p14:sldId id="949"/>
            <p14:sldId id="898"/>
            <p14:sldId id="627"/>
            <p14:sldId id="424"/>
            <p14:sldId id="556"/>
            <p14:sldId id="557"/>
            <p14:sldId id="273"/>
            <p14:sldId id="899"/>
            <p14:sldId id="385"/>
            <p14:sldId id="559"/>
            <p14:sldId id="289"/>
            <p14:sldId id="430"/>
            <p14:sldId id="628"/>
            <p14:sldId id="630"/>
            <p14:sldId id="892"/>
            <p14:sldId id="392"/>
            <p14:sldId id="980"/>
            <p14:sldId id="979"/>
            <p14:sldId id="904"/>
            <p14:sldId id="975"/>
            <p14:sldId id="959"/>
            <p14:sldId id="631"/>
            <p14:sldId id="948"/>
            <p14:sldId id="951"/>
            <p14:sldId id="946"/>
            <p14:sldId id="939"/>
            <p14:sldId id="940"/>
            <p14:sldId id="942"/>
            <p14:sldId id="943"/>
            <p14:sldId id="941"/>
            <p14:sldId id="431"/>
            <p14:sldId id="905"/>
            <p14:sldId id="638"/>
            <p14:sldId id="643"/>
            <p14:sldId id="629"/>
            <p14:sldId id="558"/>
            <p14:sldId id="288"/>
            <p14:sldId id="303"/>
            <p14:sldId id="291"/>
            <p14:sldId id="895"/>
            <p14:sldId id="437"/>
            <p14:sldId id="977"/>
            <p14:sldId id="429"/>
            <p14:sldId id="702"/>
            <p14:sldId id="621"/>
            <p14:sldId id="296"/>
            <p14:sldId id="302"/>
            <p14:sldId id="517"/>
            <p14:sldId id="566"/>
            <p14:sldId id="703"/>
            <p14:sldId id="299"/>
            <p14:sldId id="953"/>
            <p14:sldId id="956"/>
            <p14:sldId id="954"/>
            <p14:sldId id="955"/>
            <p14:sldId id="472"/>
            <p14:sldId id="533"/>
            <p14:sldId id="534"/>
            <p14:sldId id="535"/>
            <p14:sldId id="553"/>
            <p14:sldId id="555"/>
            <p14:sldId id="540"/>
            <p14:sldId id="421"/>
            <p14:sldId id="425"/>
            <p14:sldId id="396"/>
            <p14:sldId id="426"/>
            <p14:sldId id="438"/>
            <p14:sldId id="407"/>
          </p14:sldIdLst>
        </p14:section>
        <p14:section name="Untitled Section" id="{E815F022-EEF5-4DFD-BC59-B5A31FCA3B3B}">
          <p14:sldIdLst/>
        </p14:section>
      </p14:sectionLst>
    </p:ext>
    <p:ext uri="{EFAFB233-063F-42B5-8137-9DF3F51BA10A}">
      <p15:sldGuideLst xmlns:p15="http://schemas.microsoft.com/office/powerpoint/2012/main">
        <p15:guide id="1" orient="horz" pos="2136" userDrawn="1">
          <p15:clr>
            <a:srgbClr val="A4A3A4"/>
          </p15:clr>
        </p15:guide>
        <p15:guide id="2" pos="4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 id="2" name="Elizabeth Lawler"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A88"/>
    <a:srgbClr val="FFFFFF"/>
    <a:srgbClr val="F0F0F0"/>
    <a:srgbClr val="FB8586"/>
    <a:srgbClr val="FBBF40"/>
    <a:srgbClr val="557FC4"/>
    <a:srgbClr val="E97D44"/>
    <a:srgbClr val="224982"/>
    <a:srgbClr val="47CBFF"/>
    <a:srgbClr val="0091C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69" autoAdjust="0"/>
    <p:restoredTop sz="86442" autoAdjust="0"/>
  </p:normalViewPr>
  <p:slideViewPr>
    <p:cSldViewPr snapToGrid="0" snapToObjects="1">
      <p:cViewPr varScale="1">
        <p:scale>
          <a:sx n="123" d="100"/>
          <a:sy n="123" d="100"/>
        </p:scale>
        <p:origin x="224" y="656"/>
      </p:cViewPr>
      <p:guideLst>
        <p:guide orient="horz" pos="2136"/>
        <p:guide pos="427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78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90685-66E9-4E36-BD47-6BF1A666E858}" type="doc">
      <dgm:prSet loTypeId="urn:microsoft.com/office/officeart/2005/8/layout/chevron1" loCatId="process" qsTypeId="urn:microsoft.com/office/officeart/2005/8/quickstyle/simple1" qsCatId="simple" csTypeId="urn:microsoft.com/office/officeart/2005/8/colors/accent1_2" csCatId="accent1" phldr="1"/>
      <dgm:spPr/>
    </dgm:pt>
    <dgm:pt modelId="{6354191A-AE49-489C-B8EA-C55064D97E56}">
      <dgm:prSet phldrT="[Text]" custT="1"/>
      <dgm:spPr>
        <a:solidFill>
          <a:srgbClr val="002060"/>
        </a:solidFill>
      </dgm:spPr>
      <dgm:t>
        <a:bodyPr/>
        <a:lstStyle/>
        <a:p>
          <a:r>
            <a:rPr lang="en-US" sz="1800" b="1"/>
            <a:t>Plan</a:t>
          </a:r>
        </a:p>
      </dgm:t>
    </dgm:pt>
    <dgm:pt modelId="{85F22EB5-FD02-4315-A66E-BB6DEB6EF3A5}" type="parTrans" cxnId="{B5BC4472-B093-436A-B383-BFE30FCC39D0}">
      <dgm:prSet/>
      <dgm:spPr/>
      <dgm:t>
        <a:bodyPr/>
        <a:lstStyle/>
        <a:p>
          <a:endParaRPr lang="en-US"/>
        </a:p>
      </dgm:t>
    </dgm:pt>
    <dgm:pt modelId="{D03B2A63-292D-49C4-AF5A-8C1BF3BE44BB}" type="sibTrans" cxnId="{B5BC4472-B093-436A-B383-BFE30FCC39D0}">
      <dgm:prSet/>
      <dgm:spPr/>
      <dgm:t>
        <a:bodyPr/>
        <a:lstStyle/>
        <a:p>
          <a:endParaRPr lang="en-US"/>
        </a:p>
      </dgm:t>
    </dgm:pt>
    <dgm:pt modelId="{590B7901-853F-475C-9123-E7F0D810972D}">
      <dgm:prSet phldrT="[Text]" custT="1"/>
      <dgm:spPr>
        <a:solidFill>
          <a:srgbClr val="002060"/>
        </a:solidFill>
      </dgm:spPr>
      <dgm:t>
        <a:bodyPr/>
        <a:lstStyle/>
        <a:p>
          <a:r>
            <a:rPr lang="en-US" sz="1800" b="1"/>
            <a:t>Code</a:t>
          </a:r>
        </a:p>
      </dgm:t>
    </dgm:pt>
    <dgm:pt modelId="{374837E7-E531-40D1-9BD0-60466B985935}" type="parTrans" cxnId="{CE9A953A-4285-492C-B64C-7C53148D013D}">
      <dgm:prSet/>
      <dgm:spPr/>
      <dgm:t>
        <a:bodyPr/>
        <a:lstStyle/>
        <a:p>
          <a:endParaRPr lang="en-US"/>
        </a:p>
      </dgm:t>
    </dgm:pt>
    <dgm:pt modelId="{314ADDF0-B1C5-4814-B72D-F1960BBFCF10}" type="sibTrans" cxnId="{CE9A953A-4285-492C-B64C-7C53148D013D}">
      <dgm:prSet/>
      <dgm:spPr/>
      <dgm:t>
        <a:bodyPr/>
        <a:lstStyle/>
        <a:p>
          <a:endParaRPr lang="en-US"/>
        </a:p>
      </dgm:t>
    </dgm:pt>
    <dgm:pt modelId="{C2B22B91-9262-4CCB-AFE5-F4D7536C6816}">
      <dgm:prSet phldrT="[Text]" custT="1"/>
      <dgm:spPr>
        <a:solidFill>
          <a:srgbClr val="002060"/>
        </a:solidFill>
      </dgm:spPr>
      <dgm:t>
        <a:bodyPr/>
        <a:lstStyle/>
        <a:p>
          <a:r>
            <a:rPr lang="en-US" sz="1800" b="1"/>
            <a:t>Operate</a:t>
          </a:r>
        </a:p>
      </dgm:t>
    </dgm:pt>
    <dgm:pt modelId="{F1CC2425-42E9-418D-8F56-ED6055F70F28}" type="parTrans" cxnId="{1A145CB5-9031-4174-8DBD-6CA909CCE887}">
      <dgm:prSet/>
      <dgm:spPr/>
      <dgm:t>
        <a:bodyPr/>
        <a:lstStyle/>
        <a:p>
          <a:endParaRPr lang="en-US"/>
        </a:p>
      </dgm:t>
    </dgm:pt>
    <dgm:pt modelId="{D6C55451-6D54-4304-BB63-1CE5F253DF91}" type="sibTrans" cxnId="{1A145CB5-9031-4174-8DBD-6CA909CCE887}">
      <dgm:prSet/>
      <dgm:spPr/>
      <dgm:t>
        <a:bodyPr/>
        <a:lstStyle/>
        <a:p>
          <a:endParaRPr lang="en-US"/>
        </a:p>
      </dgm:t>
    </dgm:pt>
    <dgm:pt modelId="{49518873-24F2-4D88-8562-77C6FDDB3467}">
      <dgm:prSet phldrT="[Text]" custT="1"/>
      <dgm:spPr>
        <a:solidFill>
          <a:srgbClr val="002060"/>
        </a:solidFill>
      </dgm:spPr>
      <dgm:t>
        <a:bodyPr/>
        <a:lstStyle/>
        <a:p>
          <a:r>
            <a:rPr lang="en-US" sz="1600" b="1"/>
            <a:t>Create</a:t>
          </a:r>
        </a:p>
      </dgm:t>
    </dgm:pt>
    <dgm:pt modelId="{AF820A68-2624-4831-B843-D30A46FE0EDE}" type="parTrans" cxnId="{5A592997-A66A-4C5C-A887-76646220D449}">
      <dgm:prSet/>
      <dgm:spPr/>
      <dgm:t>
        <a:bodyPr/>
        <a:lstStyle/>
        <a:p>
          <a:endParaRPr lang="en-US"/>
        </a:p>
      </dgm:t>
    </dgm:pt>
    <dgm:pt modelId="{9ECC6ACE-FE6D-44A5-B522-499641A37161}" type="sibTrans" cxnId="{5A592997-A66A-4C5C-A887-76646220D449}">
      <dgm:prSet/>
      <dgm:spPr/>
      <dgm:t>
        <a:bodyPr/>
        <a:lstStyle/>
        <a:p>
          <a:endParaRPr lang="en-US"/>
        </a:p>
      </dgm:t>
    </dgm:pt>
    <dgm:pt modelId="{D5BDC854-35B0-4E1C-BC51-00251C52D705}">
      <dgm:prSet phldrT="[Text]" custT="1"/>
      <dgm:spPr>
        <a:solidFill>
          <a:srgbClr val="002060"/>
        </a:solidFill>
      </dgm:spPr>
      <dgm:t>
        <a:bodyPr/>
        <a:lstStyle/>
        <a:p>
          <a:r>
            <a:rPr lang="en-US" sz="1800" b="1"/>
            <a:t>Test</a:t>
          </a:r>
        </a:p>
      </dgm:t>
    </dgm:pt>
    <dgm:pt modelId="{3A5D9C2B-A940-4D9C-B32E-0FB8D217F9E1}" type="parTrans" cxnId="{FB63CA3B-1307-40FC-BAE3-4972E11BB36E}">
      <dgm:prSet/>
      <dgm:spPr/>
      <dgm:t>
        <a:bodyPr/>
        <a:lstStyle/>
        <a:p>
          <a:endParaRPr lang="en-US"/>
        </a:p>
      </dgm:t>
    </dgm:pt>
    <dgm:pt modelId="{0913D219-B5E5-4E84-BE95-EAF454001852}" type="sibTrans" cxnId="{FB63CA3B-1307-40FC-BAE3-4972E11BB36E}">
      <dgm:prSet/>
      <dgm:spPr/>
      <dgm:t>
        <a:bodyPr/>
        <a:lstStyle/>
        <a:p>
          <a:endParaRPr lang="en-US"/>
        </a:p>
      </dgm:t>
    </dgm:pt>
    <dgm:pt modelId="{060DD46C-B278-479D-9E99-EF54BEF1F3F4}">
      <dgm:prSet phldrT="[Text]" custT="1"/>
      <dgm:spPr>
        <a:solidFill>
          <a:srgbClr val="002060"/>
        </a:solidFill>
      </dgm:spPr>
      <dgm:t>
        <a:bodyPr/>
        <a:lstStyle/>
        <a:p>
          <a:r>
            <a:rPr lang="en-US" sz="1800" b="1"/>
            <a:t>Release</a:t>
          </a:r>
        </a:p>
      </dgm:t>
    </dgm:pt>
    <dgm:pt modelId="{BDA03A34-CECA-4F41-ACE1-28D25C840DDC}" type="parTrans" cxnId="{04F1373F-A72C-485A-B087-7092BDB11B52}">
      <dgm:prSet/>
      <dgm:spPr/>
      <dgm:t>
        <a:bodyPr/>
        <a:lstStyle/>
        <a:p>
          <a:endParaRPr lang="en-US"/>
        </a:p>
      </dgm:t>
    </dgm:pt>
    <dgm:pt modelId="{9B49D97D-8FDE-4126-9F26-1DEE5577356F}" type="sibTrans" cxnId="{04F1373F-A72C-485A-B087-7092BDB11B52}">
      <dgm:prSet/>
      <dgm:spPr/>
      <dgm:t>
        <a:bodyPr/>
        <a:lstStyle/>
        <a:p>
          <a:endParaRPr lang="en-US"/>
        </a:p>
      </dgm:t>
    </dgm:pt>
    <dgm:pt modelId="{726D3ED6-5662-4E4B-963E-5B4FF8F30ACB}">
      <dgm:prSet phldrT="[Text]" custT="1"/>
      <dgm:spPr>
        <a:solidFill>
          <a:srgbClr val="002060"/>
        </a:solidFill>
      </dgm:spPr>
      <dgm:t>
        <a:bodyPr/>
        <a:lstStyle/>
        <a:p>
          <a:r>
            <a:rPr lang="en-US" sz="1800" b="1"/>
            <a:t>Deploy</a:t>
          </a:r>
        </a:p>
      </dgm:t>
    </dgm:pt>
    <dgm:pt modelId="{4E65D861-49D2-4433-A49D-434B554CD8CF}" type="parTrans" cxnId="{0D272F38-592A-4EEB-8F38-B25FA51C7557}">
      <dgm:prSet/>
      <dgm:spPr/>
      <dgm:t>
        <a:bodyPr/>
        <a:lstStyle/>
        <a:p>
          <a:endParaRPr lang="en-US"/>
        </a:p>
      </dgm:t>
    </dgm:pt>
    <dgm:pt modelId="{EBDE7A46-E54D-4B8E-973B-42DFF95FC52B}" type="sibTrans" cxnId="{0D272F38-592A-4EEB-8F38-B25FA51C7557}">
      <dgm:prSet/>
      <dgm:spPr/>
      <dgm:t>
        <a:bodyPr/>
        <a:lstStyle/>
        <a:p>
          <a:endParaRPr lang="en-US"/>
        </a:p>
      </dgm:t>
    </dgm:pt>
    <dgm:pt modelId="{4EC29511-C372-42C6-9D4F-7D2923C8450A}" type="pres">
      <dgm:prSet presAssocID="{5AF90685-66E9-4E36-BD47-6BF1A666E858}" presName="Name0" presStyleCnt="0">
        <dgm:presLayoutVars>
          <dgm:dir/>
          <dgm:animLvl val="lvl"/>
          <dgm:resizeHandles val="exact"/>
        </dgm:presLayoutVars>
      </dgm:prSet>
      <dgm:spPr/>
    </dgm:pt>
    <dgm:pt modelId="{031E9B83-BE31-4DD3-969A-1F1A1298B99F}" type="pres">
      <dgm:prSet presAssocID="{6354191A-AE49-489C-B8EA-C55064D97E56}" presName="parTxOnly" presStyleLbl="node1" presStyleIdx="0" presStyleCnt="7">
        <dgm:presLayoutVars>
          <dgm:chMax val="0"/>
          <dgm:chPref val="0"/>
          <dgm:bulletEnabled val="1"/>
        </dgm:presLayoutVars>
      </dgm:prSet>
      <dgm:spPr/>
    </dgm:pt>
    <dgm:pt modelId="{00E2F252-D8A1-4276-B75D-5CE448728A19}" type="pres">
      <dgm:prSet presAssocID="{D03B2A63-292D-49C4-AF5A-8C1BF3BE44BB}" presName="parTxOnlySpace" presStyleCnt="0"/>
      <dgm:spPr/>
    </dgm:pt>
    <dgm:pt modelId="{6B1F6358-2C63-4CE7-AE51-AC69919CA1BF}" type="pres">
      <dgm:prSet presAssocID="{590B7901-853F-475C-9123-E7F0D810972D}" presName="parTxOnly" presStyleLbl="node1" presStyleIdx="1" presStyleCnt="7">
        <dgm:presLayoutVars>
          <dgm:chMax val="0"/>
          <dgm:chPref val="0"/>
          <dgm:bulletEnabled val="1"/>
        </dgm:presLayoutVars>
      </dgm:prSet>
      <dgm:spPr/>
    </dgm:pt>
    <dgm:pt modelId="{C1498AD4-D661-46B7-8AB1-C259D8D73F7E}" type="pres">
      <dgm:prSet presAssocID="{314ADDF0-B1C5-4814-B72D-F1960BBFCF10}" presName="parTxOnlySpace" presStyleCnt="0"/>
      <dgm:spPr/>
    </dgm:pt>
    <dgm:pt modelId="{2A7C0C47-74F4-4060-9039-FC3BEB33F949}" type="pres">
      <dgm:prSet presAssocID="{49518873-24F2-4D88-8562-77C6FDDB3467}" presName="parTxOnly" presStyleLbl="node1" presStyleIdx="2" presStyleCnt="7">
        <dgm:presLayoutVars>
          <dgm:chMax val="0"/>
          <dgm:chPref val="0"/>
          <dgm:bulletEnabled val="1"/>
        </dgm:presLayoutVars>
      </dgm:prSet>
      <dgm:spPr/>
    </dgm:pt>
    <dgm:pt modelId="{B7CF1355-9BFB-4885-B861-83C763296F73}" type="pres">
      <dgm:prSet presAssocID="{9ECC6ACE-FE6D-44A5-B522-499641A37161}" presName="parTxOnlySpace" presStyleCnt="0"/>
      <dgm:spPr/>
    </dgm:pt>
    <dgm:pt modelId="{29675E24-B839-43B9-85C6-54048E62B338}" type="pres">
      <dgm:prSet presAssocID="{D5BDC854-35B0-4E1C-BC51-00251C52D705}" presName="parTxOnly" presStyleLbl="node1" presStyleIdx="3" presStyleCnt="7">
        <dgm:presLayoutVars>
          <dgm:chMax val="0"/>
          <dgm:chPref val="0"/>
          <dgm:bulletEnabled val="1"/>
        </dgm:presLayoutVars>
      </dgm:prSet>
      <dgm:spPr/>
    </dgm:pt>
    <dgm:pt modelId="{D1ABA424-084D-4772-A108-3EE268E38A61}" type="pres">
      <dgm:prSet presAssocID="{0913D219-B5E5-4E84-BE95-EAF454001852}" presName="parTxOnlySpace" presStyleCnt="0"/>
      <dgm:spPr/>
    </dgm:pt>
    <dgm:pt modelId="{CF05FFA6-D086-4668-A6DF-D6DFB3722418}" type="pres">
      <dgm:prSet presAssocID="{060DD46C-B278-479D-9E99-EF54BEF1F3F4}" presName="parTxOnly" presStyleLbl="node1" presStyleIdx="4" presStyleCnt="7">
        <dgm:presLayoutVars>
          <dgm:chMax val="0"/>
          <dgm:chPref val="0"/>
          <dgm:bulletEnabled val="1"/>
        </dgm:presLayoutVars>
      </dgm:prSet>
      <dgm:spPr/>
    </dgm:pt>
    <dgm:pt modelId="{F86E2FC3-39B1-4AEE-A842-8750D009F124}" type="pres">
      <dgm:prSet presAssocID="{9B49D97D-8FDE-4126-9F26-1DEE5577356F}" presName="parTxOnlySpace" presStyleCnt="0"/>
      <dgm:spPr/>
    </dgm:pt>
    <dgm:pt modelId="{B419F090-9070-4C08-BA93-8A81B6C919E9}" type="pres">
      <dgm:prSet presAssocID="{726D3ED6-5662-4E4B-963E-5B4FF8F30ACB}" presName="parTxOnly" presStyleLbl="node1" presStyleIdx="5" presStyleCnt="7">
        <dgm:presLayoutVars>
          <dgm:chMax val="0"/>
          <dgm:chPref val="0"/>
          <dgm:bulletEnabled val="1"/>
        </dgm:presLayoutVars>
      </dgm:prSet>
      <dgm:spPr/>
    </dgm:pt>
    <dgm:pt modelId="{344A0C98-746C-44F6-9489-B841FA8E480E}" type="pres">
      <dgm:prSet presAssocID="{EBDE7A46-E54D-4B8E-973B-42DFF95FC52B}" presName="parTxOnlySpace" presStyleCnt="0"/>
      <dgm:spPr/>
    </dgm:pt>
    <dgm:pt modelId="{900A4C49-1C29-485F-A4AD-60C02C76A19E}" type="pres">
      <dgm:prSet presAssocID="{C2B22B91-9262-4CCB-AFE5-F4D7536C6816}" presName="parTxOnly" presStyleLbl="node1" presStyleIdx="6" presStyleCnt="7">
        <dgm:presLayoutVars>
          <dgm:chMax val="0"/>
          <dgm:chPref val="0"/>
          <dgm:bulletEnabled val="1"/>
        </dgm:presLayoutVars>
      </dgm:prSet>
      <dgm:spPr/>
    </dgm:pt>
  </dgm:ptLst>
  <dgm:cxnLst>
    <dgm:cxn modelId="{AF520F0F-C887-4A6E-914A-83E54F6A90C4}" type="presOf" srcId="{49518873-24F2-4D88-8562-77C6FDDB3467}" destId="{2A7C0C47-74F4-4060-9039-FC3BEB33F949}" srcOrd="0" destOrd="0" presId="urn:microsoft.com/office/officeart/2005/8/layout/chevron1"/>
    <dgm:cxn modelId="{CFC4B60F-B56C-4910-8EF2-1E6E88DB37B3}" type="presOf" srcId="{060DD46C-B278-479D-9E99-EF54BEF1F3F4}" destId="{CF05FFA6-D086-4668-A6DF-D6DFB3722418}" srcOrd="0" destOrd="0" presId="urn:microsoft.com/office/officeart/2005/8/layout/chevron1"/>
    <dgm:cxn modelId="{0D272F38-592A-4EEB-8F38-B25FA51C7557}" srcId="{5AF90685-66E9-4E36-BD47-6BF1A666E858}" destId="{726D3ED6-5662-4E4B-963E-5B4FF8F30ACB}" srcOrd="5" destOrd="0" parTransId="{4E65D861-49D2-4433-A49D-434B554CD8CF}" sibTransId="{EBDE7A46-E54D-4B8E-973B-42DFF95FC52B}"/>
    <dgm:cxn modelId="{CE9A953A-4285-492C-B64C-7C53148D013D}" srcId="{5AF90685-66E9-4E36-BD47-6BF1A666E858}" destId="{590B7901-853F-475C-9123-E7F0D810972D}" srcOrd="1" destOrd="0" parTransId="{374837E7-E531-40D1-9BD0-60466B985935}" sibTransId="{314ADDF0-B1C5-4814-B72D-F1960BBFCF10}"/>
    <dgm:cxn modelId="{FB63CA3B-1307-40FC-BAE3-4972E11BB36E}" srcId="{5AF90685-66E9-4E36-BD47-6BF1A666E858}" destId="{D5BDC854-35B0-4E1C-BC51-00251C52D705}" srcOrd="3" destOrd="0" parTransId="{3A5D9C2B-A940-4D9C-B32E-0FB8D217F9E1}" sibTransId="{0913D219-B5E5-4E84-BE95-EAF454001852}"/>
    <dgm:cxn modelId="{04F1373F-A72C-485A-B087-7092BDB11B52}" srcId="{5AF90685-66E9-4E36-BD47-6BF1A666E858}" destId="{060DD46C-B278-479D-9E99-EF54BEF1F3F4}" srcOrd="4" destOrd="0" parTransId="{BDA03A34-CECA-4F41-ACE1-28D25C840DDC}" sibTransId="{9B49D97D-8FDE-4126-9F26-1DEE5577356F}"/>
    <dgm:cxn modelId="{B5BC4472-B093-436A-B383-BFE30FCC39D0}" srcId="{5AF90685-66E9-4E36-BD47-6BF1A666E858}" destId="{6354191A-AE49-489C-B8EA-C55064D97E56}" srcOrd="0" destOrd="0" parTransId="{85F22EB5-FD02-4315-A66E-BB6DEB6EF3A5}" sibTransId="{D03B2A63-292D-49C4-AF5A-8C1BF3BE44BB}"/>
    <dgm:cxn modelId="{5A592997-A66A-4C5C-A887-76646220D449}" srcId="{5AF90685-66E9-4E36-BD47-6BF1A666E858}" destId="{49518873-24F2-4D88-8562-77C6FDDB3467}" srcOrd="2" destOrd="0" parTransId="{AF820A68-2624-4831-B843-D30A46FE0EDE}" sibTransId="{9ECC6ACE-FE6D-44A5-B522-499641A37161}"/>
    <dgm:cxn modelId="{50AB77AD-4DFF-4677-8EB9-6F02C765A72B}" type="presOf" srcId="{6354191A-AE49-489C-B8EA-C55064D97E56}" destId="{031E9B83-BE31-4DD3-969A-1F1A1298B99F}" srcOrd="0" destOrd="0" presId="urn:microsoft.com/office/officeart/2005/8/layout/chevron1"/>
    <dgm:cxn modelId="{B817F7AF-3C62-4656-8B39-90C5192B54BC}" type="presOf" srcId="{726D3ED6-5662-4E4B-963E-5B4FF8F30ACB}" destId="{B419F090-9070-4C08-BA93-8A81B6C919E9}" srcOrd="0" destOrd="0" presId="urn:microsoft.com/office/officeart/2005/8/layout/chevron1"/>
    <dgm:cxn modelId="{1A145CB5-9031-4174-8DBD-6CA909CCE887}" srcId="{5AF90685-66E9-4E36-BD47-6BF1A666E858}" destId="{C2B22B91-9262-4CCB-AFE5-F4D7536C6816}" srcOrd="6" destOrd="0" parTransId="{F1CC2425-42E9-418D-8F56-ED6055F70F28}" sibTransId="{D6C55451-6D54-4304-BB63-1CE5F253DF91}"/>
    <dgm:cxn modelId="{1E0251C8-A3AB-4B69-A00E-F641E76FFB01}" type="presOf" srcId="{D5BDC854-35B0-4E1C-BC51-00251C52D705}" destId="{29675E24-B839-43B9-85C6-54048E62B338}" srcOrd="0" destOrd="0" presId="urn:microsoft.com/office/officeart/2005/8/layout/chevron1"/>
    <dgm:cxn modelId="{E1D5B9CE-25AB-4607-9B17-DF0ED9FE103E}" type="presOf" srcId="{C2B22B91-9262-4CCB-AFE5-F4D7536C6816}" destId="{900A4C49-1C29-485F-A4AD-60C02C76A19E}" srcOrd="0" destOrd="0" presId="urn:microsoft.com/office/officeart/2005/8/layout/chevron1"/>
    <dgm:cxn modelId="{2ED197DC-0A2B-4A7F-AB7F-6C0FD1884410}" type="presOf" srcId="{590B7901-853F-475C-9123-E7F0D810972D}" destId="{6B1F6358-2C63-4CE7-AE51-AC69919CA1BF}" srcOrd="0" destOrd="0" presId="urn:microsoft.com/office/officeart/2005/8/layout/chevron1"/>
    <dgm:cxn modelId="{C507EEF0-9C06-4CBE-9695-8B661557C6FA}" type="presOf" srcId="{5AF90685-66E9-4E36-BD47-6BF1A666E858}" destId="{4EC29511-C372-42C6-9D4F-7D2923C8450A}" srcOrd="0" destOrd="0" presId="urn:microsoft.com/office/officeart/2005/8/layout/chevron1"/>
    <dgm:cxn modelId="{DCD3BADC-C921-4638-A92B-70FC7F7B9AFD}" type="presParOf" srcId="{4EC29511-C372-42C6-9D4F-7D2923C8450A}" destId="{031E9B83-BE31-4DD3-969A-1F1A1298B99F}" srcOrd="0" destOrd="0" presId="urn:microsoft.com/office/officeart/2005/8/layout/chevron1"/>
    <dgm:cxn modelId="{92CB93B9-C91A-4B41-8468-B2EF43CB1075}" type="presParOf" srcId="{4EC29511-C372-42C6-9D4F-7D2923C8450A}" destId="{00E2F252-D8A1-4276-B75D-5CE448728A19}" srcOrd="1" destOrd="0" presId="urn:microsoft.com/office/officeart/2005/8/layout/chevron1"/>
    <dgm:cxn modelId="{BB8F70BD-F45A-4789-B4A6-B3A8041AA9B7}" type="presParOf" srcId="{4EC29511-C372-42C6-9D4F-7D2923C8450A}" destId="{6B1F6358-2C63-4CE7-AE51-AC69919CA1BF}" srcOrd="2" destOrd="0" presId="urn:microsoft.com/office/officeart/2005/8/layout/chevron1"/>
    <dgm:cxn modelId="{67DF00B2-3F76-4FB1-AA07-8A62021ABE4A}" type="presParOf" srcId="{4EC29511-C372-42C6-9D4F-7D2923C8450A}" destId="{C1498AD4-D661-46B7-8AB1-C259D8D73F7E}" srcOrd="3" destOrd="0" presId="urn:microsoft.com/office/officeart/2005/8/layout/chevron1"/>
    <dgm:cxn modelId="{81C8EA97-226F-4FF9-A179-C1A5870A15B4}" type="presParOf" srcId="{4EC29511-C372-42C6-9D4F-7D2923C8450A}" destId="{2A7C0C47-74F4-4060-9039-FC3BEB33F949}" srcOrd="4" destOrd="0" presId="urn:microsoft.com/office/officeart/2005/8/layout/chevron1"/>
    <dgm:cxn modelId="{AF953DAE-B6E4-4A0D-A745-E72984FE6B68}" type="presParOf" srcId="{4EC29511-C372-42C6-9D4F-7D2923C8450A}" destId="{B7CF1355-9BFB-4885-B861-83C763296F73}" srcOrd="5" destOrd="0" presId="urn:microsoft.com/office/officeart/2005/8/layout/chevron1"/>
    <dgm:cxn modelId="{4153B3AD-3771-4EEE-BD5F-FB6B366036DA}" type="presParOf" srcId="{4EC29511-C372-42C6-9D4F-7D2923C8450A}" destId="{29675E24-B839-43B9-85C6-54048E62B338}" srcOrd="6" destOrd="0" presId="urn:microsoft.com/office/officeart/2005/8/layout/chevron1"/>
    <dgm:cxn modelId="{5416999A-4D00-417B-8784-E83B8CAE49BE}" type="presParOf" srcId="{4EC29511-C372-42C6-9D4F-7D2923C8450A}" destId="{D1ABA424-084D-4772-A108-3EE268E38A61}" srcOrd="7" destOrd="0" presId="urn:microsoft.com/office/officeart/2005/8/layout/chevron1"/>
    <dgm:cxn modelId="{3EA31CFF-568A-44B7-BEAC-4EA2426E1195}" type="presParOf" srcId="{4EC29511-C372-42C6-9D4F-7D2923C8450A}" destId="{CF05FFA6-D086-4668-A6DF-D6DFB3722418}" srcOrd="8" destOrd="0" presId="urn:microsoft.com/office/officeart/2005/8/layout/chevron1"/>
    <dgm:cxn modelId="{B3134179-62A5-49EB-A586-C2886CE35121}" type="presParOf" srcId="{4EC29511-C372-42C6-9D4F-7D2923C8450A}" destId="{F86E2FC3-39B1-4AEE-A842-8750D009F124}" srcOrd="9" destOrd="0" presId="urn:microsoft.com/office/officeart/2005/8/layout/chevron1"/>
    <dgm:cxn modelId="{9DB03382-14BA-46E1-AEBB-E76ECC13BF95}" type="presParOf" srcId="{4EC29511-C372-42C6-9D4F-7D2923C8450A}" destId="{B419F090-9070-4C08-BA93-8A81B6C919E9}" srcOrd="10" destOrd="0" presId="urn:microsoft.com/office/officeart/2005/8/layout/chevron1"/>
    <dgm:cxn modelId="{EC53648F-C8E5-4EA4-AF5A-6EEE0C2B14B5}" type="presParOf" srcId="{4EC29511-C372-42C6-9D4F-7D2923C8450A}" destId="{344A0C98-746C-44F6-9489-B841FA8E480E}" srcOrd="11" destOrd="0" presId="urn:microsoft.com/office/officeart/2005/8/layout/chevron1"/>
    <dgm:cxn modelId="{B8608FB4-68B4-4C05-9EBE-8F20F35D6609}" type="presParOf" srcId="{4EC29511-C372-42C6-9D4F-7D2923C8450A}" destId="{900A4C49-1C29-485F-A4AD-60C02C76A1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C8A567-DBA9-4FA4-89FC-A2CB0D0EB649}" type="doc">
      <dgm:prSet loTypeId="urn:microsoft.com/office/officeart/2005/8/layout/chart3" loCatId="cycle" qsTypeId="urn:microsoft.com/office/officeart/2005/8/quickstyle/simple1" qsCatId="simple" csTypeId="urn:microsoft.com/office/officeart/2005/8/colors/accent1_2" csCatId="accent1" phldr="1"/>
      <dgm:spPr/>
    </dgm:pt>
    <dgm:pt modelId="{43439D2C-18D7-4504-BA88-43DF373470E7}">
      <dgm:prSet phldrT="[Text]" custT="1"/>
      <dgm:spPr>
        <a:solidFill>
          <a:srgbClr val="21517D"/>
        </a:solidFill>
      </dgm:spPr>
      <dgm:t>
        <a:bodyPr/>
        <a:lstStyle/>
        <a:p>
          <a:r>
            <a:rPr lang="en-US" sz="1400" dirty="0">
              <a:solidFill>
                <a:schemeClr val="bg1"/>
              </a:solidFill>
            </a:rPr>
            <a:t>Monitor and control</a:t>
          </a:r>
        </a:p>
      </dgm:t>
    </dgm:pt>
    <dgm:pt modelId="{F99C7527-27CB-4F05-8638-9A827CEF03E3}" type="parTrans" cxnId="{836E2F1C-A3E4-41F9-8503-9B08604B0CFE}">
      <dgm:prSet/>
      <dgm:spPr/>
      <dgm:t>
        <a:bodyPr/>
        <a:lstStyle/>
        <a:p>
          <a:endParaRPr lang="en-US" sz="1400"/>
        </a:p>
      </dgm:t>
    </dgm:pt>
    <dgm:pt modelId="{51BD7CC0-234E-4DDB-83AA-59F1B8060597}" type="sibTrans" cxnId="{836E2F1C-A3E4-41F9-8503-9B08604B0CFE}">
      <dgm:prSet/>
      <dgm:spPr/>
      <dgm:t>
        <a:bodyPr/>
        <a:lstStyle/>
        <a:p>
          <a:endParaRPr lang="en-US" sz="1400"/>
        </a:p>
      </dgm:t>
    </dgm:pt>
    <dgm:pt modelId="{66999A81-0181-4CE3-8ECB-E7E8DEEDE46F}">
      <dgm:prSet phldrT="[Text]" custT="1"/>
      <dgm:spPr>
        <a:solidFill>
          <a:srgbClr val="21517D"/>
        </a:solidFill>
      </dgm:spPr>
      <dgm:t>
        <a:bodyPr/>
        <a:lstStyle/>
        <a:p>
          <a:r>
            <a:rPr lang="en-US" sz="1400" dirty="0">
              <a:solidFill>
                <a:schemeClr val="bg1"/>
              </a:solidFill>
            </a:rPr>
            <a:t>Analytics, threat detection and response </a:t>
          </a:r>
        </a:p>
      </dgm:t>
    </dgm:pt>
    <dgm:pt modelId="{6367F975-C31B-4914-8331-CF04D6A88E5D}" type="parTrans" cxnId="{E99C48AC-E1D3-483D-8536-70EAB0692872}">
      <dgm:prSet/>
      <dgm:spPr/>
      <dgm:t>
        <a:bodyPr/>
        <a:lstStyle/>
        <a:p>
          <a:endParaRPr lang="en-US" sz="1400"/>
        </a:p>
      </dgm:t>
    </dgm:pt>
    <dgm:pt modelId="{58F3D470-9408-4101-BE4E-93B76C72252E}" type="sibTrans" cxnId="{E99C48AC-E1D3-483D-8536-70EAB0692872}">
      <dgm:prSet/>
      <dgm:spPr/>
      <dgm:t>
        <a:bodyPr/>
        <a:lstStyle/>
        <a:p>
          <a:endParaRPr lang="en-US" sz="1400"/>
        </a:p>
      </dgm:t>
    </dgm:pt>
    <dgm:pt modelId="{F40B78B4-051D-4B01-826A-5F1198F3510C}">
      <dgm:prSet phldrT="[Text]" custT="1"/>
      <dgm:spPr>
        <a:solidFill>
          <a:srgbClr val="21517D"/>
        </a:solidFill>
      </dgm:spPr>
      <dgm:t>
        <a:bodyPr/>
        <a:lstStyle/>
        <a:p>
          <a:r>
            <a:rPr lang="en-US" sz="1400" dirty="0">
              <a:solidFill>
                <a:schemeClr val="bg1"/>
              </a:solidFill>
            </a:rPr>
            <a:t>Successful connection</a:t>
          </a:r>
        </a:p>
      </dgm:t>
    </dgm:pt>
    <dgm:pt modelId="{B2226629-C6BC-4092-974D-43DE221A1459}" type="parTrans" cxnId="{9EFE68AF-9410-4255-9B5A-3787D2EC68BE}">
      <dgm:prSet/>
      <dgm:spPr/>
      <dgm:t>
        <a:bodyPr/>
        <a:lstStyle/>
        <a:p>
          <a:endParaRPr lang="en-US" sz="1400"/>
        </a:p>
      </dgm:t>
    </dgm:pt>
    <dgm:pt modelId="{2EC76D8A-419A-4E4E-BAF3-63A06B4A8E99}" type="sibTrans" cxnId="{9EFE68AF-9410-4255-9B5A-3787D2EC68BE}">
      <dgm:prSet/>
      <dgm:spPr/>
      <dgm:t>
        <a:bodyPr/>
        <a:lstStyle/>
        <a:p>
          <a:endParaRPr lang="en-US" sz="1400"/>
        </a:p>
      </dgm:t>
    </dgm:pt>
    <dgm:pt modelId="{25C93C70-78BE-4BCA-9484-76D9E9FC9A4C}" type="pres">
      <dgm:prSet presAssocID="{5BC8A567-DBA9-4FA4-89FC-A2CB0D0EB649}" presName="compositeShape" presStyleCnt="0">
        <dgm:presLayoutVars>
          <dgm:chMax val="7"/>
          <dgm:dir/>
          <dgm:resizeHandles val="exact"/>
        </dgm:presLayoutVars>
      </dgm:prSet>
      <dgm:spPr/>
    </dgm:pt>
    <dgm:pt modelId="{DD9366B9-E3BD-4B68-98B3-06D2802630F1}" type="pres">
      <dgm:prSet presAssocID="{5BC8A567-DBA9-4FA4-89FC-A2CB0D0EB649}" presName="wedge1" presStyleLbl="node1" presStyleIdx="0" presStyleCnt="3" custLinFactNeighborX="-4967" custLinFactNeighborY="3123"/>
      <dgm:spPr/>
    </dgm:pt>
    <dgm:pt modelId="{D93CF988-A898-4C36-9CF7-310F70615C5B}" type="pres">
      <dgm:prSet presAssocID="{5BC8A567-DBA9-4FA4-89FC-A2CB0D0EB649}" presName="wedge1Tx" presStyleLbl="node1" presStyleIdx="0" presStyleCnt="3">
        <dgm:presLayoutVars>
          <dgm:chMax val="0"/>
          <dgm:chPref val="0"/>
          <dgm:bulletEnabled val="1"/>
        </dgm:presLayoutVars>
      </dgm:prSet>
      <dgm:spPr/>
    </dgm:pt>
    <dgm:pt modelId="{F4380737-B1EB-4ABD-B9DB-CDA165D86ACB}" type="pres">
      <dgm:prSet presAssocID="{5BC8A567-DBA9-4FA4-89FC-A2CB0D0EB649}" presName="wedge2" presStyleLbl="node1" presStyleIdx="1" presStyleCnt="3"/>
      <dgm:spPr/>
    </dgm:pt>
    <dgm:pt modelId="{69D8311D-EE21-4A89-900E-20712B6883DD}" type="pres">
      <dgm:prSet presAssocID="{5BC8A567-DBA9-4FA4-89FC-A2CB0D0EB649}" presName="wedge2Tx" presStyleLbl="node1" presStyleIdx="1" presStyleCnt="3">
        <dgm:presLayoutVars>
          <dgm:chMax val="0"/>
          <dgm:chPref val="0"/>
          <dgm:bulletEnabled val="1"/>
        </dgm:presLayoutVars>
      </dgm:prSet>
      <dgm:spPr/>
    </dgm:pt>
    <dgm:pt modelId="{7318930E-9BE8-457B-83BB-80A0221B1ED8}" type="pres">
      <dgm:prSet presAssocID="{5BC8A567-DBA9-4FA4-89FC-A2CB0D0EB649}" presName="wedge3" presStyleLbl="node1" presStyleIdx="2" presStyleCnt="3"/>
      <dgm:spPr/>
    </dgm:pt>
    <dgm:pt modelId="{76BEE333-31A4-4A88-B5F9-C7DCA973CB89}" type="pres">
      <dgm:prSet presAssocID="{5BC8A567-DBA9-4FA4-89FC-A2CB0D0EB649}" presName="wedge3Tx" presStyleLbl="node1" presStyleIdx="2" presStyleCnt="3">
        <dgm:presLayoutVars>
          <dgm:chMax val="0"/>
          <dgm:chPref val="0"/>
          <dgm:bulletEnabled val="1"/>
        </dgm:presLayoutVars>
      </dgm:prSet>
      <dgm:spPr/>
    </dgm:pt>
  </dgm:ptLst>
  <dgm:cxnLst>
    <dgm:cxn modelId="{C2F5AA04-59BA-4609-972B-361CF8650E11}" type="presOf" srcId="{F40B78B4-051D-4B01-826A-5F1198F3510C}" destId="{76BEE333-31A4-4A88-B5F9-C7DCA973CB89}" srcOrd="1" destOrd="0" presId="urn:microsoft.com/office/officeart/2005/8/layout/chart3"/>
    <dgm:cxn modelId="{836E2F1C-A3E4-41F9-8503-9B08604B0CFE}" srcId="{5BC8A567-DBA9-4FA4-89FC-A2CB0D0EB649}" destId="{43439D2C-18D7-4504-BA88-43DF373470E7}" srcOrd="0" destOrd="0" parTransId="{F99C7527-27CB-4F05-8638-9A827CEF03E3}" sibTransId="{51BD7CC0-234E-4DDB-83AA-59F1B8060597}"/>
    <dgm:cxn modelId="{6FE8FA25-2144-43AA-92DB-97F892FD1E48}" type="presOf" srcId="{5BC8A567-DBA9-4FA4-89FC-A2CB0D0EB649}" destId="{25C93C70-78BE-4BCA-9484-76D9E9FC9A4C}" srcOrd="0" destOrd="0" presId="urn:microsoft.com/office/officeart/2005/8/layout/chart3"/>
    <dgm:cxn modelId="{F554C427-6A1D-4B70-A3B0-7CA5FDD4639A}" type="presOf" srcId="{66999A81-0181-4CE3-8ECB-E7E8DEEDE46F}" destId="{F4380737-B1EB-4ABD-B9DB-CDA165D86ACB}" srcOrd="0" destOrd="0" presId="urn:microsoft.com/office/officeart/2005/8/layout/chart3"/>
    <dgm:cxn modelId="{01D70131-B9B3-44A1-B710-C12E4698A6DD}" type="presOf" srcId="{43439D2C-18D7-4504-BA88-43DF373470E7}" destId="{D93CF988-A898-4C36-9CF7-310F70615C5B}" srcOrd="1" destOrd="0" presId="urn:microsoft.com/office/officeart/2005/8/layout/chart3"/>
    <dgm:cxn modelId="{16FA7575-68A2-4C41-9682-709DF55AABBA}" type="presOf" srcId="{66999A81-0181-4CE3-8ECB-E7E8DEEDE46F}" destId="{69D8311D-EE21-4A89-900E-20712B6883DD}" srcOrd="1" destOrd="0" presId="urn:microsoft.com/office/officeart/2005/8/layout/chart3"/>
    <dgm:cxn modelId="{D1DE5A82-8CF7-490B-AA9F-97594EE39F73}" type="presOf" srcId="{F40B78B4-051D-4B01-826A-5F1198F3510C}" destId="{7318930E-9BE8-457B-83BB-80A0221B1ED8}" srcOrd="0" destOrd="0" presId="urn:microsoft.com/office/officeart/2005/8/layout/chart3"/>
    <dgm:cxn modelId="{B2CAF5AA-C322-4E61-A091-67BD938FF561}" type="presOf" srcId="{43439D2C-18D7-4504-BA88-43DF373470E7}" destId="{DD9366B9-E3BD-4B68-98B3-06D2802630F1}" srcOrd="0" destOrd="0" presId="urn:microsoft.com/office/officeart/2005/8/layout/chart3"/>
    <dgm:cxn modelId="{E99C48AC-E1D3-483D-8536-70EAB0692872}" srcId="{5BC8A567-DBA9-4FA4-89FC-A2CB0D0EB649}" destId="{66999A81-0181-4CE3-8ECB-E7E8DEEDE46F}" srcOrd="1" destOrd="0" parTransId="{6367F975-C31B-4914-8331-CF04D6A88E5D}" sibTransId="{58F3D470-9408-4101-BE4E-93B76C72252E}"/>
    <dgm:cxn modelId="{9EFE68AF-9410-4255-9B5A-3787D2EC68BE}" srcId="{5BC8A567-DBA9-4FA4-89FC-A2CB0D0EB649}" destId="{F40B78B4-051D-4B01-826A-5F1198F3510C}" srcOrd="2" destOrd="0" parTransId="{B2226629-C6BC-4092-974D-43DE221A1459}" sibTransId="{2EC76D8A-419A-4E4E-BAF3-63A06B4A8E99}"/>
    <dgm:cxn modelId="{714B478E-96DE-4824-B370-6442B3278430}" type="presParOf" srcId="{25C93C70-78BE-4BCA-9484-76D9E9FC9A4C}" destId="{DD9366B9-E3BD-4B68-98B3-06D2802630F1}" srcOrd="0" destOrd="0" presId="urn:microsoft.com/office/officeart/2005/8/layout/chart3"/>
    <dgm:cxn modelId="{F361F0B5-4F94-46AB-AD56-A46556BDBA84}" type="presParOf" srcId="{25C93C70-78BE-4BCA-9484-76D9E9FC9A4C}" destId="{D93CF988-A898-4C36-9CF7-310F70615C5B}" srcOrd="1" destOrd="0" presId="urn:microsoft.com/office/officeart/2005/8/layout/chart3"/>
    <dgm:cxn modelId="{F71545FC-2C1B-42E2-9814-F48A66C88720}" type="presParOf" srcId="{25C93C70-78BE-4BCA-9484-76D9E9FC9A4C}" destId="{F4380737-B1EB-4ABD-B9DB-CDA165D86ACB}" srcOrd="2" destOrd="0" presId="urn:microsoft.com/office/officeart/2005/8/layout/chart3"/>
    <dgm:cxn modelId="{4553427F-C6E5-418A-8604-E7E21005F537}" type="presParOf" srcId="{25C93C70-78BE-4BCA-9484-76D9E9FC9A4C}" destId="{69D8311D-EE21-4A89-900E-20712B6883DD}" srcOrd="3" destOrd="0" presId="urn:microsoft.com/office/officeart/2005/8/layout/chart3"/>
    <dgm:cxn modelId="{F164ED72-18AC-4C08-A444-E1FDC329C336}" type="presParOf" srcId="{25C93C70-78BE-4BCA-9484-76D9E9FC9A4C}" destId="{7318930E-9BE8-457B-83BB-80A0221B1ED8}" srcOrd="4" destOrd="0" presId="urn:microsoft.com/office/officeart/2005/8/layout/chart3"/>
    <dgm:cxn modelId="{37358897-F8EA-423F-8853-CBD6F2C2F54C}" type="presParOf" srcId="{25C93C70-78BE-4BCA-9484-76D9E9FC9A4C}" destId="{76BEE333-31A4-4A88-B5F9-C7DCA973CB89}" srcOrd="5" destOrd="0" presId="urn:microsoft.com/office/officeart/2005/8/layout/char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9B83-BE31-4DD3-969A-1F1A1298B99F}">
      <dsp:nvSpPr>
        <dsp:cNvPr id="0" name=""/>
        <dsp:cNvSpPr/>
      </dsp:nvSpPr>
      <dsp:spPr>
        <a:xfrm>
          <a:off x="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Plan</a:t>
          </a:r>
        </a:p>
      </dsp:txBody>
      <dsp:txXfrm>
        <a:off x="349962" y="91196"/>
        <a:ext cx="1049886" cy="699923"/>
      </dsp:txXfrm>
    </dsp:sp>
    <dsp:sp modelId="{6B1F6358-2C63-4CE7-AE51-AC69919CA1BF}">
      <dsp:nvSpPr>
        <dsp:cNvPr id="0" name=""/>
        <dsp:cNvSpPr/>
      </dsp:nvSpPr>
      <dsp:spPr>
        <a:xfrm>
          <a:off x="157482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Code</a:t>
          </a:r>
        </a:p>
      </dsp:txBody>
      <dsp:txXfrm>
        <a:off x="1924790" y="91196"/>
        <a:ext cx="1049886" cy="699923"/>
      </dsp:txXfrm>
    </dsp:sp>
    <dsp:sp modelId="{2A7C0C47-74F4-4060-9039-FC3BEB33F949}">
      <dsp:nvSpPr>
        <dsp:cNvPr id="0" name=""/>
        <dsp:cNvSpPr/>
      </dsp:nvSpPr>
      <dsp:spPr>
        <a:xfrm>
          <a:off x="3149656"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t>Create</a:t>
          </a:r>
        </a:p>
      </dsp:txBody>
      <dsp:txXfrm>
        <a:off x="3499618" y="91196"/>
        <a:ext cx="1049886" cy="699923"/>
      </dsp:txXfrm>
    </dsp:sp>
    <dsp:sp modelId="{29675E24-B839-43B9-85C6-54048E62B338}">
      <dsp:nvSpPr>
        <dsp:cNvPr id="0" name=""/>
        <dsp:cNvSpPr/>
      </dsp:nvSpPr>
      <dsp:spPr>
        <a:xfrm>
          <a:off x="4724484"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Test</a:t>
          </a:r>
        </a:p>
      </dsp:txBody>
      <dsp:txXfrm>
        <a:off x="5074446" y="91196"/>
        <a:ext cx="1049886" cy="699923"/>
      </dsp:txXfrm>
    </dsp:sp>
    <dsp:sp modelId="{CF05FFA6-D086-4668-A6DF-D6DFB3722418}">
      <dsp:nvSpPr>
        <dsp:cNvPr id="0" name=""/>
        <dsp:cNvSpPr/>
      </dsp:nvSpPr>
      <dsp:spPr>
        <a:xfrm>
          <a:off x="6299312"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Release</a:t>
          </a:r>
        </a:p>
      </dsp:txBody>
      <dsp:txXfrm>
        <a:off x="6649274" y="91196"/>
        <a:ext cx="1049886" cy="699923"/>
      </dsp:txXfrm>
    </dsp:sp>
    <dsp:sp modelId="{B419F090-9070-4C08-BA93-8A81B6C919E9}">
      <dsp:nvSpPr>
        <dsp:cNvPr id="0" name=""/>
        <dsp:cNvSpPr/>
      </dsp:nvSpPr>
      <dsp:spPr>
        <a:xfrm>
          <a:off x="787414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Deploy</a:t>
          </a:r>
        </a:p>
      </dsp:txBody>
      <dsp:txXfrm>
        <a:off x="8224102" y="91196"/>
        <a:ext cx="1049886" cy="699923"/>
      </dsp:txXfrm>
    </dsp:sp>
    <dsp:sp modelId="{900A4C49-1C29-485F-A4AD-60C02C76A19E}">
      <dsp:nvSpPr>
        <dsp:cNvPr id="0" name=""/>
        <dsp:cNvSpPr/>
      </dsp:nvSpPr>
      <dsp:spPr>
        <a:xfrm>
          <a:off x="944896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Operate</a:t>
          </a:r>
        </a:p>
      </dsp:txBody>
      <dsp:txXfrm>
        <a:off x="9798930" y="91196"/>
        <a:ext cx="1049886" cy="699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366B9-E3BD-4B68-98B3-06D2802630F1}">
      <dsp:nvSpPr>
        <dsp:cNvPr id="0" name=""/>
        <dsp:cNvSpPr/>
      </dsp:nvSpPr>
      <dsp:spPr>
        <a:xfrm>
          <a:off x="1016065" y="303783"/>
          <a:ext cx="2722387" cy="2722387"/>
        </a:xfrm>
        <a:prstGeom prst="pie">
          <a:avLst>
            <a:gd name="adj1" fmla="val 16200000"/>
            <a:gd name="adj2" fmla="val 1800000"/>
          </a:avLst>
        </a:prstGeom>
        <a:solidFill>
          <a:srgbClr val="2151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Monitor and control</a:t>
          </a:r>
        </a:p>
      </dsp:txBody>
      <dsp:txXfrm>
        <a:off x="2496202" y="806128"/>
        <a:ext cx="923667" cy="907462"/>
      </dsp:txXfrm>
    </dsp:sp>
    <dsp:sp modelId="{F4380737-B1EB-4ABD-B9DB-CDA165D86ACB}">
      <dsp:nvSpPr>
        <dsp:cNvPr id="0" name=""/>
        <dsp:cNvSpPr/>
      </dsp:nvSpPr>
      <dsp:spPr>
        <a:xfrm>
          <a:off x="1010954" y="299786"/>
          <a:ext cx="2722387" cy="2722387"/>
        </a:xfrm>
        <a:prstGeom prst="pie">
          <a:avLst>
            <a:gd name="adj1" fmla="val 1800000"/>
            <a:gd name="adj2" fmla="val 9000000"/>
          </a:avLst>
        </a:prstGeom>
        <a:solidFill>
          <a:srgbClr val="2151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Analytics, threat detection and response </a:t>
          </a:r>
        </a:p>
      </dsp:txBody>
      <dsp:txXfrm>
        <a:off x="1756369" y="2017483"/>
        <a:ext cx="1231556" cy="842643"/>
      </dsp:txXfrm>
    </dsp:sp>
    <dsp:sp modelId="{7318930E-9BE8-457B-83BB-80A0221B1ED8}">
      <dsp:nvSpPr>
        <dsp:cNvPr id="0" name=""/>
        <dsp:cNvSpPr/>
      </dsp:nvSpPr>
      <dsp:spPr>
        <a:xfrm>
          <a:off x="1010954" y="299786"/>
          <a:ext cx="2722387" cy="2722387"/>
        </a:xfrm>
        <a:prstGeom prst="pie">
          <a:avLst>
            <a:gd name="adj1" fmla="val 9000000"/>
            <a:gd name="adj2" fmla="val 16200000"/>
          </a:avLst>
        </a:prstGeom>
        <a:solidFill>
          <a:srgbClr val="2151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Successful connection</a:t>
          </a:r>
        </a:p>
      </dsp:txBody>
      <dsp:txXfrm>
        <a:off x="1302638" y="834541"/>
        <a:ext cx="923667" cy="907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0AAB5-3873-B042-B452-380557722B2D}" type="datetimeFigureOut">
              <a:rPr lang="en-US" smtClean="0"/>
              <a:pPr/>
              <a:t>11/30/20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7942BBF-67C0-9048-B97B-13F9E49BC9AE}" type="slidenum">
              <a:rPr lang="en-US" smtClean="0"/>
              <a:pPr/>
              <a:t>‹#›</a:t>
            </a:fld>
            <a:endParaRPr lang="en-US"/>
          </a:p>
        </p:txBody>
      </p:sp>
    </p:spTree>
    <p:extLst>
      <p:ext uri="{BB962C8B-B14F-4D97-AF65-F5344CB8AC3E}">
        <p14:creationId xmlns:p14="http://schemas.microsoft.com/office/powerpoint/2010/main" val="162397244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3.975"/>
    </inkml:context>
    <inkml:brush xml:id="br0">
      <inkml:brushProperty name="width" value="0.05" units="cm"/>
      <inkml:brushProperty name="height" value="0.05" units="cm"/>
      <inkml:brushProperty name="color" value="#E71224"/>
    </inkml:brush>
  </inkml:definitions>
  <inkml:trace contextRef="#ctx0" brushRef="#br0">1661 1 24575,'-69'36'0,"-4"-4"0,21 9 0,6-19 0,-7 16 0,-9-14 0,-16 13 0,1-7 0,30-9 0,19-9 0,10-4 0,5-2 0,-12 9 0,-10-3 0,-19 13 0,-23-9 0,-13 7 0,10-2 0,21-6 0,26 2 0,19-9 0,-28 10 0,-3 9 0,-42 6 0,-3 6 0,0-13 0,34-6 0,7-8 0,33 1 0,-15 4 0,11-3 0,0 0 0,2-5 0,13-4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6.078"/>
    </inkml:context>
    <inkml:brush xml:id="br0">
      <inkml:brushProperty name="width" value="0.05" units="cm"/>
      <inkml:brushProperty name="height" value="0.05" units="cm"/>
      <inkml:brushProperty name="color" value="#E71224"/>
    </inkml:brush>
  </inkml:definitions>
  <inkml:trace contextRef="#ctx0" brushRef="#br0">0 0 24575,'25'5'0,"-10"-1"0,9 6 0,5 0 0,-7 0 0,18 2 0,-2 13 0,42 10 0,-34-6 0,0 2 0,6-4 0,1 0 0,-5 3 0,-4-2 0,12 7 0,-11-8 0,-25-13 0,4-4 0,-14-6 0,9 1 0,-12-1 0,31 16 0,6 2 0,0 5 0,4 3 0,-2-8 0,-1 0 0,32 27 0,-25-20 0,-28-14 0,-11-7 0,0 0 0,5 1 0,2 5 0,6-2 0,8 4 0,-1 0 0,9 3 0,-14-2 0,15 13 0,-27-22 0,5 13 0,-14-17 0,0 3 0,0 0 0,6 1 0,-5 0 0,4-3 0,-5 1 0,-3-5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B80430-ECF8-2046-AC5B-55CEE8F50299}" type="datetimeFigureOut">
              <a:rPr lang="en-US" smtClean="0"/>
              <a:pPr/>
              <a:t>11/30/20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288707-13C5-0D44-A6CC-0F7089BF747C}" type="slidenum">
              <a:rPr lang="en-US" smtClean="0"/>
              <a:pPr/>
              <a:t>‹#›</a:t>
            </a:fld>
            <a:endParaRPr lang="en-US"/>
          </a:p>
        </p:txBody>
      </p:sp>
    </p:spTree>
    <p:extLst>
      <p:ext uri="{BB962C8B-B14F-4D97-AF65-F5344CB8AC3E}">
        <p14:creationId xmlns:p14="http://schemas.microsoft.com/office/powerpoint/2010/main" val="24374995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kubernetes.io/docs/concepts/configuration/secret/#risk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118040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346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3463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K8s </a:t>
            </a:r>
            <a:r>
              <a:rPr lang="en-US" dirty="0"/>
              <a:t>secrets risks: </a:t>
            </a:r>
            <a:r>
              <a:rPr lang="en-US" dirty="0">
                <a:hlinkClick r:id="rId3"/>
              </a:rPr>
              <a:t>https://kubernetes.io/docs/concepts/configuration/secret/#risks</a:t>
            </a:r>
            <a:endParaRPr dirty="0"/>
          </a:p>
        </p:txBody>
      </p:sp>
    </p:spTree>
    <p:extLst>
      <p:ext uri="{BB962C8B-B14F-4D97-AF65-F5344CB8AC3E}">
        <p14:creationId xmlns:p14="http://schemas.microsoft.com/office/powerpoint/2010/main" val="31089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037668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810627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21</a:t>
            </a:fld>
            <a:endParaRPr lang="en-US"/>
          </a:p>
        </p:txBody>
      </p:sp>
    </p:spTree>
    <p:extLst>
      <p:ext uri="{BB962C8B-B14F-4D97-AF65-F5344CB8AC3E}">
        <p14:creationId xmlns:p14="http://schemas.microsoft.com/office/powerpoint/2010/main" val="86522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in-depth with Conjur vs. AIM and </a:t>
            </a:r>
            <a:r>
              <a:rPr lang="en-US" dirty="0" err="1"/>
              <a:t>why.why</a:t>
            </a:r>
            <a:r>
              <a:rPr lang="en-US" dirty="0"/>
              <a:t> not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945792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Low maintenance using wrapper or </a:t>
            </a:r>
            <a:r>
              <a:rPr lang="en-US" dirty="0" err="1"/>
              <a:t>init</a:t>
            </a:r>
            <a:r>
              <a:rPr lang="en-US" dirty="0"/>
              <a:t> container solutions – no need to care about re-login when secrets rotation </a:t>
            </a:r>
          </a:p>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57777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3690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75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 the </a:t>
            </a:r>
            <a:r>
              <a:rPr lang="en-US" dirty="0" err="1"/>
              <a:t>Dev$ecOp</a:t>
            </a:r>
            <a:r>
              <a:rPr lang="en-US" dirty="0"/>
              <a:t>$</a:t>
            </a:r>
          </a:p>
          <a:p>
            <a:r>
              <a:rPr lang="en-US" dirty="0"/>
              <a:t>https://</a:t>
            </a:r>
            <a:r>
              <a:rPr lang="en-US" dirty="0" err="1"/>
              <a:t>youtu.be</a:t>
            </a:r>
            <a:r>
              <a:rPr lang="en-US" dirty="0"/>
              <a:t>/com/EMN47OtIhS0?t=5863</a:t>
            </a:r>
          </a:p>
        </p:txBody>
      </p:sp>
      <p:sp>
        <p:nvSpPr>
          <p:cNvPr id="4" name="Slide Number Placeholder 3"/>
          <p:cNvSpPr>
            <a:spLocks noGrp="1"/>
          </p:cNvSpPr>
          <p:nvPr>
            <p:ph type="sldNum" sz="quarter" idx="5"/>
          </p:nvPr>
        </p:nvSpPr>
        <p:spPr/>
        <p:txBody>
          <a:bodyPr/>
          <a:lstStyle/>
          <a:p>
            <a:fld id="{18288707-13C5-0D44-A6CC-0F7089BF747C}" type="slidenum">
              <a:rPr lang="en-US" smtClean="0"/>
              <a:pPr/>
              <a:t>3</a:t>
            </a:fld>
            <a:endParaRPr lang="en-US"/>
          </a:p>
        </p:txBody>
      </p:sp>
    </p:spTree>
    <p:extLst>
      <p:ext uri="{BB962C8B-B14F-4D97-AF65-F5344CB8AC3E}">
        <p14:creationId xmlns:p14="http://schemas.microsoft.com/office/powerpoint/2010/main" val="98622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27</a:t>
            </a:fld>
            <a:endParaRPr lang="en-US"/>
          </a:p>
        </p:txBody>
      </p:sp>
    </p:spTree>
    <p:extLst>
      <p:ext uri="{BB962C8B-B14F-4D97-AF65-F5344CB8AC3E}">
        <p14:creationId xmlns:p14="http://schemas.microsoft.com/office/powerpoint/2010/main" val="2337967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Shape 2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9" name="Shape 28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170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29</a:t>
            </a:fld>
            <a:endParaRPr lang="en-US"/>
          </a:p>
        </p:txBody>
      </p:sp>
    </p:spTree>
    <p:extLst>
      <p:ext uri="{BB962C8B-B14F-4D97-AF65-F5344CB8AC3E}">
        <p14:creationId xmlns:p14="http://schemas.microsoft.com/office/powerpoint/2010/main" val="534731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31</a:t>
            </a:fld>
            <a:endParaRPr lang="en-US"/>
          </a:p>
        </p:txBody>
      </p:sp>
    </p:spTree>
    <p:extLst>
      <p:ext uri="{BB962C8B-B14F-4D97-AF65-F5344CB8AC3E}">
        <p14:creationId xmlns:p14="http://schemas.microsoft.com/office/powerpoint/2010/main" val="3276487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32</a:t>
            </a:fld>
            <a:endParaRPr lang="en-US"/>
          </a:p>
        </p:txBody>
      </p:sp>
    </p:spTree>
    <p:extLst>
      <p:ext uri="{BB962C8B-B14F-4D97-AF65-F5344CB8AC3E}">
        <p14:creationId xmlns:p14="http://schemas.microsoft.com/office/powerpoint/2010/main" val="1396747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34</a:t>
            </a:fld>
            <a:endParaRPr lang="en-US"/>
          </a:p>
        </p:txBody>
      </p:sp>
    </p:spTree>
    <p:extLst>
      <p:ext uri="{BB962C8B-B14F-4D97-AF65-F5344CB8AC3E}">
        <p14:creationId xmlns:p14="http://schemas.microsoft.com/office/powerpoint/2010/main" val="1997929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026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40</a:t>
            </a:fld>
            <a:endParaRPr lang="en-US"/>
          </a:p>
        </p:txBody>
      </p:sp>
    </p:spTree>
    <p:extLst>
      <p:ext uri="{BB962C8B-B14F-4D97-AF65-F5344CB8AC3E}">
        <p14:creationId xmlns:p14="http://schemas.microsoft.com/office/powerpoint/2010/main" val="33237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159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42</a:t>
            </a:fld>
            <a:endParaRPr lang="en-US"/>
          </a:p>
        </p:txBody>
      </p:sp>
    </p:spTree>
    <p:extLst>
      <p:ext uri="{BB962C8B-B14F-4D97-AF65-F5344CB8AC3E}">
        <p14:creationId xmlns:p14="http://schemas.microsoft.com/office/powerpoint/2010/main" val="2400910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930083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43</a:t>
            </a:fld>
            <a:endParaRPr lang="en-US"/>
          </a:p>
        </p:txBody>
      </p:sp>
    </p:spTree>
    <p:extLst>
      <p:ext uri="{BB962C8B-B14F-4D97-AF65-F5344CB8AC3E}">
        <p14:creationId xmlns:p14="http://schemas.microsoft.com/office/powerpoint/2010/main" val="635407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44</a:t>
            </a:fld>
            <a:endParaRPr lang="en-US"/>
          </a:p>
        </p:txBody>
      </p:sp>
    </p:spTree>
    <p:extLst>
      <p:ext uri="{BB962C8B-B14F-4D97-AF65-F5344CB8AC3E}">
        <p14:creationId xmlns:p14="http://schemas.microsoft.com/office/powerpoint/2010/main" val="3647212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45</a:t>
            </a:fld>
            <a:endParaRPr lang="en-US"/>
          </a:p>
        </p:txBody>
      </p:sp>
    </p:spTree>
    <p:extLst>
      <p:ext uri="{BB962C8B-B14F-4D97-AF65-F5344CB8AC3E}">
        <p14:creationId xmlns:p14="http://schemas.microsoft.com/office/powerpoint/2010/main" val="3262756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46</a:t>
            </a:fld>
            <a:endParaRPr lang="en-US"/>
          </a:p>
        </p:txBody>
      </p:sp>
    </p:spTree>
    <p:extLst>
      <p:ext uri="{BB962C8B-B14F-4D97-AF65-F5344CB8AC3E}">
        <p14:creationId xmlns:p14="http://schemas.microsoft.com/office/powerpoint/2010/main" val="3962575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47</a:t>
            </a:fld>
            <a:endParaRPr lang="en-US"/>
          </a:p>
        </p:txBody>
      </p:sp>
    </p:spTree>
    <p:extLst>
      <p:ext uri="{BB962C8B-B14F-4D97-AF65-F5344CB8AC3E}">
        <p14:creationId xmlns:p14="http://schemas.microsoft.com/office/powerpoint/2010/main" val="1434454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48</a:t>
            </a:fld>
            <a:endParaRPr lang="en-US"/>
          </a:p>
        </p:txBody>
      </p:sp>
    </p:spTree>
    <p:extLst>
      <p:ext uri="{BB962C8B-B14F-4D97-AF65-F5344CB8AC3E}">
        <p14:creationId xmlns:p14="http://schemas.microsoft.com/office/powerpoint/2010/main" val="593551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49</a:t>
            </a:fld>
            <a:endParaRPr lang="en-US"/>
          </a:p>
        </p:txBody>
      </p:sp>
    </p:spTree>
    <p:extLst>
      <p:ext uri="{BB962C8B-B14F-4D97-AF65-F5344CB8AC3E}">
        <p14:creationId xmlns:p14="http://schemas.microsoft.com/office/powerpoint/2010/main" val="580862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50</a:t>
            </a:fld>
            <a:endParaRPr lang="en-US"/>
          </a:p>
        </p:txBody>
      </p:sp>
    </p:spTree>
    <p:extLst>
      <p:ext uri="{BB962C8B-B14F-4D97-AF65-F5344CB8AC3E}">
        <p14:creationId xmlns:p14="http://schemas.microsoft.com/office/powerpoint/2010/main" val="788229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55</a:t>
            </a:fld>
            <a:endParaRPr lang="en-US"/>
          </a:p>
        </p:txBody>
      </p:sp>
    </p:spTree>
    <p:extLst>
      <p:ext uri="{BB962C8B-B14F-4D97-AF65-F5344CB8AC3E}">
        <p14:creationId xmlns:p14="http://schemas.microsoft.com/office/powerpoint/2010/main" val="2167921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FF35C-135C-614E-BA91-C49BD96A49EE}" type="slidenum">
              <a:rPr lang="en-US" smtClean="0"/>
              <a:pPr/>
              <a:t>58</a:t>
            </a:fld>
            <a:endParaRPr lang="en-US" dirty="0"/>
          </a:p>
        </p:txBody>
      </p:sp>
    </p:spTree>
    <p:extLst>
      <p:ext uri="{BB962C8B-B14F-4D97-AF65-F5344CB8AC3E}">
        <p14:creationId xmlns:p14="http://schemas.microsoft.com/office/powerpoint/2010/main" val="259706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8615" y="4343400"/>
            <a:ext cx="5588913"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680" name="Shape 680"/>
          <p:cNvSpPr>
            <a:spLocks noGrp="1" noRot="1" noChangeAspect="1"/>
          </p:cNvSpPr>
          <p:nvPr>
            <p:ph type="sldImg" idx="2"/>
          </p:nvPr>
        </p:nvSpPr>
        <p:spPr>
          <a:xfrm>
            <a:off x="4445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09151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60</a:t>
            </a:fld>
            <a:endParaRPr lang="en-US"/>
          </a:p>
        </p:txBody>
      </p:sp>
    </p:spTree>
    <p:extLst>
      <p:ext uri="{BB962C8B-B14F-4D97-AF65-F5344CB8AC3E}">
        <p14:creationId xmlns:p14="http://schemas.microsoft.com/office/powerpoint/2010/main" val="411343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62</a:t>
            </a:fld>
            <a:endParaRPr lang="en-US"/>
          </a:p>
        </p:txBody>
      </p:sp>
    </p:spTree>
    <p:extLst>
      <p:ext uri="{BB962C8B-B14F-4D97-AF65-F5344CB8AC3E}">
        <p14:creationId xmlns:p14="http://schemas.microsoft.com/office/powerpoint/2010/main" val="1369796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8182" y="4415790"/>
            <a:ext cx="5505449" cy="4183380"/>
          </a:xfrm>
          <a:prstGeom prst="rect">
            <a:avLst/>
          </a:prstGeom>
          <a:noFill/>
          <a:ln>
            <a:noFill/>
          </a:ln>
        </p:spPr>
        <p:txBody>
          <a:bodyPr lIns="92431" tIns="46203" rIns="92431" bIns="46203" anchor="t" anchorCtr="0">
            <a:noAutofit/>
          </a:bodyPr>
          <a:lstStyle/>
          <a:p>
            <a:pPr lvl="0" rtl="0">
              <a:lnSpc>
                <a:spcPct val="115000"/>
              </a:lnSpc>
              <a:spcBef>
                <a:spcPts val="0"/>
              </a:spcBef>
              <a:buClr>
                <a:schemeClr val="dk1"/>
              </a:buClr>
              <a:buSzPct val="91666"/>
              <a:buFont typeface="Arial"/>
              <a:buNone/>
            </a:pPr>
            <a:endParaRPr lang="en-US"/>
          </a:p>
        </p:txBody>
      </p:sp>
      <p:sp>
        <p:nvSpPr>
          <p:cNvPr id="68" name="Shape 68"/>
          <p:cNvSpPr txBox="1">
            <a:spLocks noGrp="1"/>
          </p:cNvSpPr>
          <p:nvPr>
            <p:ph type="sldNum" idx="12"/>
          </p:nvPr>
        </p:nvSpPr>
        <p:spPr>
          <a:xfrm>
            <a:off x="3898101" y="8829967"/>
            <a:ext cx="2982118" cy="464820"/>
          </a:xfrm>
          <a:prstGeom prst="rect">
            <a:avLst/>
          </a:prstGeom>
          <a:noFill/>
          <a:ln>
            <a:noFill/>
          </a:ln>
        </p:spPr>
        <p:txBody>
          <a:bodyPr lIns="92431" tIns="46203" rIns="92431" bIns="46203"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63</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74958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Going forward, these are the three areas of focus from an innovation point of view</a:t>
            </a:r>
          </a:p>
        </p:txBody>
      </p:sp>
      <p:sp>
        <p:nvSpPr>
          <p:cNvPr id="4" name="Slide Number Placeholder 3"/>
          <p:cNvSpPr>
            <a:spLocks noGrp="1"/>
          </p:cNvSpPr>
          <p:nvPr>
            <p:ph type="sldNum" sz="quarter" idx="10"/>
          </p:nvPr>
        </p:nvSpPr>
        <p:spPr/>
        <p:txBody>
          <a:bodyPr/>
          <a:lstStyle/>
          <a:p>
            <a:fld id="{18288707-13C5-0D44-A6CC-0F7089BF747C}" type="slidenum">
              <a:rPr lang="en-US" smtClean="0"/>
              <a:pPr/>
              <a:t>64</a:t>
            </a:fld>
            <a:endParaRPr lang="en-US"/>
          </a:p>
        </p:txBody>
      </p:sp>
    </p:spTree>
    <p:extLst>
      <p:ext uri="{BB962C8B-B14F-4D97-AF65-F5344CB8AC3E}">
        <p14:creationId xmlns:p14="http://schemas.microsoft.com/office/powerpoint/2010/main" val="4154641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65</a:t>
            </a:fld>
            <a:endParaRPr lang="en-US" dirty="0"/>
          </a:p>
        </p:txBody>
      </p:sp>
    </p:spTree>
    <p:extLst>
      <p:ext uri="{BB962C8B-B14F-4D97-AF65-F5344CB8AC3E}">
        <p14:creationId xmlns:p14="http://schemas.microsoft.com/office/powerpoint/2010/main" val="56281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endParaRPr lang="en-US" sz="1800"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12344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a:t>
            </a:r>
            <a:r>
              <a:rPr lang="en-US" baseline="0" dirty="0"/>
              <a:t> can reside anywhere in an organization, be it servers or desktops. Unix Servers, Windows Servers, Mainframes, Application servers, such as WebSphere, </a:t>
            </a:r>
            <a:r>
              <a:rPr lang="en-US" baseline="0" dirty="0" err="1"/>
              <a:t>Weblogic</a:t>
            </a:r>
            <a:r>
              <a:rPr lang="en-US" baseline="0" dirty="0"/>
              <a:t>, etc.</a:t>
            </a:r>
          </a:p>
          <a:p>
            <a:r>
              <a:rPr lang="en-US" baseline="0" dirty="0"/>
              <a:t>&lt;CLICK 1&gt;</a:t>
            </a:r>
          </a:p>
          <a:p>
            <a:r>
              <a:rPr lang="en-US" baseline="0" dirty="0"/>
              <a:t>Typically, these applications will need to connect to a remote resource, such databases, web application, cloud infrastructure, and even simply other servers.</a:t>
            </a:r>
          </a:p>
          <a:p>
            <a:r>
              <a:rPr lang="en-US" dirty="0"/>
              <a:t>In</a:t>
            </a:r>
            <a:r>
              <a:rPr lang="en-US" baseline="0" dirty="0"/>
              <a:t> order to connect and communicate with these resources, the application must use credentials, and as we saw earlier these credentials are naturally hard-coded into the application code, which expose them to attackers and insider threats.</a:t>
            </a:r>
          </a:p>
          <a:p>
            <a:r>
              <a:rPr lang="en-US" baseline="0" dirty="0"/>
              <a:t>&lt;CLICK 2&gt;</a:t>
            </a:r>
          </a:p>
          <a:p>
            <a:r>
              <a:rPr lang="en-US" baseline="0" dirty="0"/>
              <a:t>Moreover, these credentials are almost never changed, because they have been hard-coded into tons of applications throughout the organization.</a:t>
            </a:r>
          </a:p>
          <a:p>
            <a:r>
              <a:rPr lang="en-US" baseline="0" dirty="0"/>
              <a:t>How does CyberArk overcome these challenges?</a:t>
            </a:r>
          </a:p>
          <a:p>
            <a:r>
              <a:rPr lang="en-US" baseline="0" dirty="0"/>
              <a:t>First thing’s first – remove the hard-coded credential from the application code.</a:t>
            </a:r>
          </a:p>
          <a:p>
            <a:r>
              <a:rPr lang="en-US" baseline="0" dirty="0"/>
              <a:t>CyberArk Application Identity Manager enables the complete elimination of </a:t>
            </a:r>
            <a:r>
              <a:rPr lang="en-US" dirty="0"/>
              <a:t>hard-coded</a:t>
            </a:r>
            <a:r>
              <a:rPr lang="en-US" baseline="0" dirty="0"/>
              <a:t> and </a:t>
            </a:r>
            <a:r>
              <a:rPr lang="en-US" dirty="0"/>
              <a:t>embedded credentials in applications by replacing them with SDKs.</a:t>
            </a:r>
            <a:r>
              <a:rPr lang="en-US" baseline="0" dirty="0"/>
              <a:t> The credential are stored in Vault, and are retrieved using the SDK inside the application code. </a:t>
            </a:r>
          </a:p>
          <a:p>
            <a:r>
              <a:rPr lang="en-US" baseline="0" dirty="0"/>
              <a:t>Credentials, be it password or SSH keys, can then be easily rotated based on the organization policy and the application will transparently use these new credentials whenever required,</a:t>
            </a:r>
          </a:p>
          <a:p>
            <a:endParaRPr lang="en-US" dirty="0"/>
          </a:p>
          <a:p>
            <a:r>
              <a:rPr lang="en-US" dirty="0"/>
              <a:t>Let’s have a look at how this works.</a:t>
            </a:r>
          </a:p>
          <a:p>
            <a:pPr marL="172719" indent="-172719">
              <a:buFont typeface="Arial" panose="020B0604020202020204" pitchFamily="34" charset="0"/>
              <a:buChar char="•"/>
            </a:pPr>
            <a:r>
              <a:rPr lang="en-US" dirty="0"/>
              <a:t>Attackers</a:t>
            </a:r>
            <a:r>
              <a:rPr lang="en-US" baseline="0" dirty="0"/>
              <a:t> or malicious insiders will eventually get access to these credentials, so what we need to do is store them in the Vault</a:t>
            </a:r>
          </a:p>
          <a:p>
            <a:r>
              <a:rPr lang="en-US" baseline="0" dirty="0"/>
              <a:t>&lt;CLICK 3&gt;</a:t>
            </a:r>
          </a:p>
          <a:p>
            <a:pPr marL="633302" lvl="1" indent="-172719">
              <a:buFont typeface="Arial" panose="020B0604020202020204" pitchFamily="34" charset="0"/>
              <a:buChar char="•"/>
            </a:pPr>
            <a:r>
              <a:rPr lang="en-US" baseline="0" dirty="0"/>
              <a:t>This will secure them and enable their frequent rotation</a:t>
            </a:r>
          </a:p>
          <a:p>
            <a:pPr marL="172719" indent="-172719">
              <a:buFont typeface="Arial" panose="020B0604020202020204" pitchFamily="34" charset="0"/>
              <a:buChar char="•"/>
            </a:pPr>
            <a:r>
              <a:rPr lang="en-US" baseline="0" dirty="0"/>
              <a:t>Then, we must get rid of these hard-coded credentials &lt;CLICK 4&gt; and replace them with SDK calls</a:t>
            </a:r>
          </a:p>
          <a:p>
            <a:r>
              <a:rPr lang="en-US" baseline="0" dirty="0"/>
              <a:t>&lt;CLICK 5&gt;</a:t>
            </a:r>
          </a:p>
          <a:p>
            <a:pPr marL="633302" lvl="1" indent="-172719">
              <a:buFont typeface="Arial" panose="020B0604020202020204" pitchFamily="34" charset="0"/>
              <a:buChar char="•"/>
            </a:pPr>
            <a:r>
              <a:rPr lang="en-US" baseline="0" dirty="0"/>
              <a:t>This will enable applications to retrieve the credentials stored and secured in the Vault</a:t>
            </a:r>
          </a:p>
          <a:p>
            <a:pPr marL="172719" indent="-172719">
              <a:buFont typeface="Arial" panose="020B0604020202020204" pitchFamily="34" charset="0"/>
              <a:buChar char="•"/>
            </a:pPr>
            <a:r>
              <a:rPr lang="en-US" baseline="0" dirty="0"/>
              <a:t>&lt;CLICK 6&gt; When a credential is required by an application it is retrieved from the Vault to the application, and then used to authenticate to whichever resource it is required.</a:t>
            </a:r>
            <a:endParaRPr lang="en-US" dirty="0"/>
          </a:p>
          <a:p>
            <a:endParaRPr lang="en-US" dirty="0"/>
          </a:p>
          <a:p>
            <a:r>
              <a:rPr lang="en-US" dirty="0"/>
              <a:t>And</a:t>
            </a:r>
            <a:r>
              <a:rPr lang="en-US" baseline="0" dirty="0"/>
              <a:t> this summarized the high-level concept of AIM – Application Identity Manager.</a:t>
            </a:r>
          </a:p>
          <a:p>
            <a:r>
              <a:rPr lang="en-US" baseline="0" dirty="0"/>
              <a:t>Let’s now go on and discuss all of AIM’s benefits</a:t>
            </a:r>
          </a:p>
          <a:p>
            <a:r>
              <a:rPr lang="en-US" baseline="0" dirty="0"/>
              <a:t>&lt;CLICK 7&gt;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2044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68</a:t>
            </a:fld>
            <a:endParaRPr lang="en-US"/>
          </a:p>
        </p:txBody>
      </p:sp>
    </p:spTree>
    <p:extLst>
      <p:ext uri="{BB962C8B-B14F-4D97-AF65-F5344CB8AC3E}">
        <p14:creationId xmlns:p14="http://schemas.microsoft.com/office/powerpoint/2010/main" val="1046518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69</a:t>
            </a:fld>
            <a:endParaRPr lang="en-US"/>
          </a:p>
        </p:txBody>
      </p:sp>
    </p:spTree>
    <p:extLst>
      <p:ext uri="{BB962C8B-B14F-4D97-AF65-F5344CB8AC3E}">
        <p14:creationId xmlns:p14="http://schemas.microsoft.com/office/powerpoint/2010/main" val="331811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70</a:t>
            </a:fld>
            <a:endParaRPr lang="en-US" dirty="0"/>
          </a:p>
        </p:txBody>
      </p:sp>
    </p:spTree>
    <p:extLst>
      <p:ext uri="{BB962C8B-B14F-4D97-AF65-F5344CB8AC3E}">
        <p14:creationId xmlns:p14="http://schemas.microsoft.com/office/powerpoint/2010/main" val="1082364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615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mn-cs"/>
              </a:rPr>
              <a:t>Only CyberArk offers an integrated solution for credentials and secrets management, regardless of the compute or development environment.  Using a single control point to enforce consistent privileged security policies across the enterprise is a best practice for CISOs and IT leaders.  And it’s something that we’re increasingly hearing from Gartner, Forrester and other analysts.  </a:t>
            </a:r>
            <a:endParaRPr lang="en-US" sz="100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93011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3527730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3493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4583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8124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4409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1671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81</a:t>
            </a:fld>
            <a:endParaRPr sz="1200">
              <a:latin typeface="Calibri"/>
              <a:ea typeface="Calibri"/>
              <a:cs typeface="Calibri"/>
              <a:sym typeface="Calibri"/>
            </a:endParaRPr>
          </a:p>
        </p:txBody>
      </p:sp>
    </p:spTree>
    <p:extLst>
      <p:ext uri="{BB962C8B-B14F-4D97-AF65-F5344CB8AC3E}">
        <p14:creationId xmlns:p14="http://schemas.microsoft.com/office/powerpoint/2010/main" val="3242025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542159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r>
              <a:rPr lang="en-US" dirty="0"/>
              <a:t>Here’s how we generate the certificate - https://</a:t>
            </a:r>
            <a:r>
              <a:rPr lang="en-US" dirty="0" err="1"/>
              <a:t>github.com</a:t>
            </a:r>
            <a:r>
              <a:rPr lang="en-US" dirty="0"/>
              <a:t>/</a:t>
            </a:r>
            <a:r>
              <a:rPr lang="en-US" dirty="0" err="1"/>
              <a:t>conjurinc</a:t>
            </a:r>
            <a:r>
              <a:rPr lang="en-US" dirty="0"/>
              <a:t>/authn-k8s/blob/master/app/models/</a:t>
            </a:r>
            <a:r>
              <a:rPr lang="en-US" dirty="0" err="1"/>
              <a:t>pki</a:t>
            </a:r>
            <a:r>
              <a:rPr lang="en-US" dirty="0"/>
              <a:t>/</a:t>
            </a:r>
            <a:r>
              <a:rPr lang="en-US" dirty="0" err="1"/>
              <a:t>ca.rb</a:t>
            </a:r>
            <a:endParaRPr lang="en-US" dirty="0"/>
          </a:p>
          <a:p>
            <a:pPr lvl="0">
              <a:spcBef>
                <a:spcPts val="0"/>
              </a:spcBef>
              <a:buNone/>
            </a:pPr>
            <a:r>
              <a:rPr lang="en-US" dirty="0"/>
              <a:t>The key and cert are generated here - https://</a:t>
            </a:r>
            <a:r>
              <a:rPr lang="en-US" dirty="0" err="1"/>
              <a:t>github.com</a:t>
            </a:r>
            <a:r>
              <a:rPr lang="en-US" dirty="0"/>
              <a:t>/</a:t>
            </a:r>
            <a:r>
              <a:rPr lang="en-US" dirty="0" err="1"/>
              <a:t>conjurinc</a:t>
            </a:r>
            <a:r>
              <a:rPr lang="en-US" dirty="0"/>
              <a:t>/authn-k8s/blob/master/app/controllers/login_controller.rb#L8</a:t>
            </a:r>
          </a:p>
          <a:p>
            <a:pPr lvl="0">
              <a:spcBef>
                <a:spcPts val="0"/>
              </a:spcBef>
              <a:buNone/>
            </a:pPr>
            <a:r>
              <a:rPr lang="en-US" dirty="0"/>
              <a:t>Then installed to the client Pod - https://</a:t>
            </a:r>
            <a:r>
              <a:rPr lang="en-US" dirty="0" err="1"/>
              <a:t>github.com</a:t>
            </a:r>
            <a:r>
              <a:rPr lang="en-US" dirty="0"/>
              <a:t>/</a:t>
            </a:r>
            <a:r>
              <a:rPr lang="en-US" dirty="0" err="1"/>
              <a:t>conjurinc</a:t>
            </a:r>
            <a:r>
              <a:rPr lang="en-US" dirty="0"/>
              <a:t>/authn-k8s/blob/master/app/controllers/login_controller.rb#L10</a:t>
            </a:r>
          </a:p>
          <a:p>
            <a:pPr lvl="0">
              <a:spcBef>
                <a:spcPts val="0"/>
              </a:spcBef>
              <a:buNone/>
            </a:pPr>
            <a:r>
              <a:rPr lang="en-US" dirty="0"/>
              <a:t>The “install” script is just a bash script - https://</a:t>
            </a:r>
            <a:r>
              <a:rPr lang="en-US" dirty="0" err="1"/>
              <a:t>github.com</a:t>
            </a:r>
            <a:r>
              <a:rPr lang="en-US" dirty="0"/>
              <a:t>/</a:t>
            </a:r>
            <a:r>
              <a:rPr lang="en-US" dirty="0" err="1"/>
              <a:t>conjurinc</a:t>
            </a:r>
            <a:r>
              <a:rPr lang="en-US" dirty="0"/>
              <a:t>/authn-k8s/blob/master/app/controllers/login_controller.rb#L17</a:t>
            </a:r>
          </a:p>
          <a:p>
            <a:pPr lvl="0">
              <a:spcBef>
                <a:spcPts val="0"/>
              </a:spcBef>
              <a:buNone/>
            </a:pPr>
            <a:r>
              <a:rPr lang="en-US" dirty="0"/>
              <a:t>And we run the script using a programmatic version of `</a:t>
            </a:r>
            <a:r>
              <a:rPr lang="en-US" dirty="0" err="1"/>
              <a:t>kubectl</a:t>
            </a:r>
            <a:r>
              <a:rPr lang="en-US" dirty="0"/>
              <a:t> exec` - https://</a:t>
            </a:r>
            <a:r>
              <a:rPr lang="en-US" dirty="0" err="1"/>
              <a:t>github.com</a:t>
            </a:r>
            <a:r>
              <a:rPr lang="en-US" dirty="0"/>
              <a:t>/</a:t>
            </a:r>
            <a:r>
              <a:rPr lang="en-US" dirty="0" err="1"/>
              <a:t>conjurinc</a:t>
            </a:r>
            <a:r>
              <a:rPr lang="en-US" dirty="0"/>
              <a:t>/authn-k8s/blob/master/app/controllers/login_controller.rb#L30</a:t>
            </a:r>
          </a:p>
          <a:p>
            <a:pPr lvl="0">
              <a:spcBef>
                <a:spcPts val="0"/>
              </a:spcBef>
              <a:buNone/>
            </a:pPr>
            <a:r>
              <a:rPr lang="en-US" dirty="0"/>
              <a:t>Which is a </a:t>
            </a:r>
            <a:r>
              <a:rPr lang="en-US" dirty="0" err="1"/>
              <a:t>WebSocket</a:t>
            </a:r>
            <a:r>
              <a:rPr lang="en-US" dirty="0"/>
              <a:t> client - https://</a:t>
            </a:r>
            <a:r>
              <a:rPr lang="en-US" dirty="0" err="1"/>
              <a:t>github.com</a:t>
            </a:r>
            <a:r>
              <a:rPr lang="en-US" dirty="0"/>
              <a:t>/</a:t>
            </a:r>
            <a:r>
              <a:rPr lang="en-US" dirty="0" err="1"/>
              <a:t>conjurinc</a:t>
            </a:r>
            <a:r>
              <a:rPr lang="en-US" dirty="0"/>
              <a:t>/authn-k8s/blob/master/app/models/kubectl_exec.rb#L16</a:t>
            </a:r>
          </a:p>
          <a:p>
            <a:pPr lvl="0">
              <a:spcBef>
                <a:spcPts val="0"/>
              </a:spcBef>
              <a:buNone/>
            </a:pPr>
            <a:r>
              <a:rPr lang="en-US" dirty="0"/>
              <a:t>Then when we issue the token, it’s encrypted with the certificate using PKCS7 https://</a:t>
            </a:r>
            <a:r>
              <a:rPr lang="en-US" dirty="0" err="1"/>
              <a:t>github.com</a:t>
            </a:r>
            <a:r>
              <a:rPr lang="en-US" dirty="0"/>
              <a:t>/</a:t>
            </a:r>
            <a:r>
              <a:rPr lang="en-US" dirty="0" err="1"/>
              <a:t>conjurinc</a:t>
            </a:r>
            <a:r>
              <a:rPr lang="en-US" dirty="0"/>
              <a:t>/authn-k8s/blob/master/app/controllers/authenticate_controller.rb#L11</a:t>
            </a:r>
          </a:p>
          <a:p>
            <a:pPr lvl="0">
              <a:spcBef>
                <a:spcPts val="0"/>
              </a:spcBef>
              <a:buNone/>
            </a:pPr>
            <a:r>
              <a:rPr lang="en-US" dirty="0"/>
              <a:t>The final Secret-0 design changes this somewhat, but not much - https://</a:t>
            </a:r>
            <a:r>
              <a:rPr lang="en-US" dirty="0" err="1"/>
              <a:t>docs.google.com</a:t>
            </a:r>
            <a:r>
              <a:rPr lang="en-US" dirty="0"/>
              <a:t>/document/d/1Id6Y5aW4mPBpa8yLWiAjx01oQ99oJqxLmOpkwhtsrqE/</a:t>
            </a:r>
            <a:r>
              <a:rPr lang="en-US" dirty="0" err="1"/>
              <a:t>edit#heading</a:t>
            </a:r>
            <a:r>
              <a:rPr lang="en-US" dirty="0"/>
              <a:t>=h.63mvdn9i1vb9</a:t>
            </a:r>
          </a:p>
          <a:p>
            <a:pPr lvl="0">
              <a:spcBef>
                <a:spcPts val="0"/>
              </a:spcBef>
              <a:buNone/>
            </a:pPr>
            <a:r>
              <a:rPr lang="en-US" dirty="0"/>
              <a:t>And, the CA certificate and key come from </a:t>
            </a:r>
            <a:r>
              <a:rPr lang="en-US" dirty="0" err="1"/>
              <a:t>Conjur</a:t>
            </a:r>
            <a:r>
              <a:rPr lang="en-US" dirty="0"/>
              <a:t> variables - https://</a:t>
            </a:r>
            <a:r>
              <a:rPr lang="en-US" dirty="0" err="1"/>
              <a:t>github.com</a:t>
            </a:r>
            <a:r>
              <a:rPr lang="en-US" dirty="0"/>
              <a:t>/</a:t>
            </a:r>
            <a:r>
              <a:rPr lang="en-US" dirty="0" err="1"/>
              <a:t>conjurinc</a:t>
            </a:r>
            <a:r>
              <a:rPr lang="en-US" dirty="0"/>
              <a:t>/authn-k8s/blob/master/app/controllers/login_controller.rb#L34</a:t>
            </a:r>
            <a:endParaRPr dirty="0"/>
          </a:p>
        </p:txBody>
      </p:sp>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6499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8</a:t>
            </a:fld>
            <a:endParaRPr lang="en-US"/>
          </a:p>
        </p:txBody>
      </p:sp>
    </p:spTree>
    <p:extLst>
      <p:ext uri="{BB962C8B-B14F-4D97-AF65-F5344CB8AC3E}">
        <p14:creationId xmlns:p14="http://schemas.microsoft.com/office/powerpoint/2010/main" val="157092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10</a:t>
            </a:fld>
            <a:endParaRPr lang="en-US"/>
          </a:p>
        </p:txBody>
      </p:sp>
    </p:spTree>
    <p:extLst>
      <p:ext uri="{BB962C8B-B14F-4D97-AF65-F5344CB8AC3E}">
        <p14:creationId xmlns:p14="http://schemas.microsoft.com/office/powerpoint/2010/main" val="129571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12</a:t>
            </a:fld>
            <a:endParaRPr lang="en-US"/>
          </a:p>
        </p:txBody>
      </p:sp>
    </p:spTree>
    <p:extLst>
      <p:ext uri="{BB962C8B-B14F-4D97-AF65-F5344CB8AC3E}">
        <p14:creationId xmlns:p14="http://schemas.microsoft.com/office/powerpoint/2010/main" val="147812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14</a:t>
            </a:fld>
            <a:endParaRPr lang="en-US"/>
          </a:p>
        </p:txBody>
      </p:sp>
    </p:spTree>
    <p:extLst>
      <p:ext uri="{BB962C8B-B14F-4D97-AF65-F5344CB8AC3E}">
        <p14:creationId xmlns:p14="http://schemas.microsoft.com/office/powerpoint/2010/main" val="3934111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467"/>
            <a:ext cx="12204638" cy="6865109"/>
          </a:xfrm>
          <a:prstGeom prst="rect">
            <a:avLst/>
          </a:prstGeom>
        </p:spPr>
      </p:pic>
      <p:sp>
        <p:nvSpPr>
          <p:cNvPr id="2" name="Title 1"/>
          <p:cNvSpPr>
            <a:spLocks noGrp="1"/>
          </p:cNvSpPr>
          <p:nvPr>
            <p:ph type="ctrTitle" hasCustomPrompt="1"/>
          </p:nvPr>
        </p:nvSpPr>
        <p:spPr>
          <a:xfrm>
            <a:off x="775389" y="3091075"/>
            <a:ext cx="7911411" cy="1209962"/>
          </a:xfrm>
          <a:prstGeom prst="rect">
            <a:avLst/>
          </a:prstGeom>
        </p:spPr>
        <p:txBody>
          <a:bodyPr anchor="ctr">
            <a:normAutofit/>
          </a:bodyPr>
          <a:lstStyle>
            <a:lvl1pPr algn="l">
              <a:defRPr sz="3600" b="0" i="0" baseline="0">
                <a:solidFill>
                  <a:schemeClr val="bg1"/>
                </a:solidFill>
                <a:latin typeface="Arial"/>
                <a:cs typeface="Arial"/>
              </a:defRPr>
            </a:lvl1pPr>
          </a:lstStyle>
          <a:p>
            <a:r>
              <a:rPr lang="en-US" dirty="0"/>
              <a:t>Click to enter presentation title</a:t>
            </a:r>
          </a:p>
        </p:txBody>
      </p:sp>
      <p:sp>
        <p:nvSpPr>
          <p:cNvPr id="3" name="Subtitle 2"/>
          <p:cNvSpPr>
            <a:spLocks noGrp="1"/>
          </p:cNvSpPr>
          <p:nvPr>
            <p:ph type="subTitle" idx="1" hasCustomPrompt="1"/>
          </p:nvPr>
        </p:nvSpPr>
        <p:spPr>
          <a:xfrm>
            <a:off x="788027" y="4396038"/>
            <a:ext cx="7897314" cy="1185366"/>
          </a:xfrm>
          <a:prstGeom prst="rect">
            <a:avLst/>
          </a:prstGeom>
        </p:spPr>
        <p:txBody>
          <a:bodyPr>
            <a:normAutofit/>
          </a:bodyPr>
          <a:lstStyle>
            <a:lvl1pPr marL="0" indent="0" algn="l">
              <a:spcBef>
                <a:spcPts val="450"/>
              </a:spcBef>
              <a:buNone/>
              <a:defRPr sz="2000" b="0" i="0">
                <a:solidFill>
                  <a:srgbClr val="78C1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enter subtitle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389" y="441747"/>
            <a:ext cx="2028324" cy="1367090"/>
          </a:xfrm>
          <a:prstGeom prst="rect">
            <a:avLst/>
          </a:prstGeom>
        </p:spPr>
      </p:pic>
    </p:spTree>
    <p:extLst>
      <p:ext uri="{BB962C8B-B14F-4D97-AF65-F5344CB8AC3E}">
        <p14:creationId xmlns:p14="http://schemas.microsoft.com/office/powerpoint/2010/main" val="21479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dirty="0">
              <a:solidFill>
                <a:srgbClr val="FFFFFF"/>
              </a:solidFill>
            </a:endParaRPr>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31003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Title and Content - Vertical 0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899" y="675442"/>
            <a:ext cx="7445490" cy="55196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33427" y="482252"/>
            <a:ext cx="2827611" cy="5906022"/>
          </a:xfrm>
          <a:prstGeom prst="rect">
            <a:avLst/>
          </a:prstGeom>
        </p:spPr>
        <p:txBody>
          <a:bodyPr anchor="ctr">
            <a:normAutofit/>
          </a:bodyPr>
          <a:lstStyle>
            <a:lvl1pPr>
              <a:lnSpc>
                <a:spcPct val="80000"/>
              </a:lnSpc>
              <a:defRPr sz="3800">
                <a:solidFill>
                  <a:schemeClr val="bg1"/>
                </a:solidFill>
              </a:defRPr>
            </a:lvl1pPr>
          </a:lstStyle>
          <a:p>
            <a:r>
              <a:rPr lang="en-US"/>
              <a:t>Click to edit Master title style</a:t>
            </a:r>
            <a:endParaRPr lang="en-US" dirty="0"/>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dirty="0">
              <a:solidFill>
                <a:srgbClr val="0F2233"/>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86603" y="307535"/>
            <a:ext cx="2011898" cy="402824"/>
          </a:xfrm>
          <a:prstGeom prst="rect">
            <a:avLst/>
          </a:prstGeom>
        </p:spPr>
      </p:pic>
      <p:sp>
        <p:nvSpPr>
          <p:cNvPr id="6" name="Rectangle 5"/>
          <p:cNvSpPr/>
          <p:nvPr userDrawn="1"/>
        </p:nvSpPr>
        <p:spPr>
          <a:xfrm>
            <a:off x="3906939" y="6533263"/>
            <a:ext cx="4378122" cy="246221"/>
          </a:xfrm>
          <a:prstGeom prst="rect">
            <a:avLst/>
          </a:prstGeom>
        </p:spPr>
        <p:txBody>
          <a:bodyPr wrap="none">
            <a:spAutoFit/>
          </a:bodyPr>
          <a:lstStyle/>
          <a:p>
            <a:pPr algn="ctr"/>
            <a:r>
              <a:rPr lang="en-US" sz="1000" kern="1200" dirty="0">
                <a:solidFill>
                  <a:srgbClr val="0F2233">
                    <a:lumMod val="50000"/>
                    <a:lumOff val="50000"/>
                  </a:srgbClr>
                </a:solidFill>
                <a:latin typeface="Arial" panose="020B0604020202020204" pitchFamily="34" charset="0"/>
                <a:ea typeface="+mn-ea"/>
                <a:cs typeface="Arial" panose="020B0604020202020204" pitchFamily="34" charset="0"/>
              </a:rPr>
              <a:t>Confidential and Proprietary. ©CyberArk Software Ltd. All rights reserved. </a:t>
            </a:r>
          </a:p>
        </p:txBody>
      </p:sp>
    </p:spTree>
    <p:extLst>
      <p:ext uri="{BB962C8B-B14F-4D97-AF65-F5344CB8AC3E}">
        <p14:creationId xmlns:p14="http://schemas.microsoft.com/office/powerpoint/2010/main" val="364468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1" cap="all" baseline="0">
                <a:solidFill>
                  <a:schemeClr val="accent2"/>
                </a:solidFill>
              </a:defRPr>
            </a:lvl1pPr>
          </a:lstStyle>
          <a:p>
            <a:pPr lvl="0"/>
            <a:r>
              <a:rPr lang="en-US" dirty="0"/>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dirty="0"/>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spTree>
    <p:extLst>
      <p:ext uri="{BB962C8B-B14F-4D97-AF65-F5344CB8AC3E}">
        <p14:creationId xmlns:p14="http://schemas.microsoft.com/office/powerpoint/2010/main" val="175478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M_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942109"/>
            <a:ext cx="11544822" cy="5389243"/>
          </a:xfrm>
          <a:prstGeom prst="rect">
            <a:avLst/>
          </a:prstGeom>
        </p:spPr>
        <p:txBody>
          <a:bodyPr vert="horz" lIns="91440" tIns="91440" rIns="91440" bIns="91440" rtlCol="0">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329852" y="170000"/>
            <a:ext cx="11544822" cy="633034"/>
          </a:xfrm>
          <a:prstGeom prst="rect">
            <a:avLst/>
          </a:prstGeom>
          <a:solidFill>
            <a:schemeClr val="bg1"/>
          </a:solidFill>
        </p:spPr>
        <p:txBody>
          <a:bodyPr vert="horz" lIns="91440" tIns="91440" rIns="91440" bIns="91440" rtlCol="0" anchor="ctr" anchorCtr="0">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1046505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32285"/>
            <a:ext cx="12192000" cy="6457088"/>
          </a:xfrm>
          <a:prstGeom prst="rect">
            <a:avLst/>
          </a:prstGeom>
        </p:spPr>
      </p:pic>
      <p:pic>
        <p:nvPicPr>
          <p:cNvPr id="8" name="Picture 7">
            <a:extLst>
              <a:ext uri="{FF2B5EF4-FFF2-40B4-BE49-F238E27FC236}">
                <a16:creationId xmlns:a16="http://schemas.microsoft.com/office/drawing/2014/main" id="{CC94C068-B7E1-4A31-B7CC-9B6CDFA5EE3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2491" y="332286"/>
            <a:ext cx="1344149" cy="421165"/>
          </a:xfrm>
          <a:prstGeom prst="rect">
            <a:avLst/>
          </a:prstGeom>
        </p:spPr>
      </p:pic>
      <p:sp>
        <p:nvSpPr>
          <p:cNvPr id="7" name="Title 1"/>
          <p:cNvSpPr>
            <a:spLocks noGrp="1"/>
          </p:cNvSpPr>
          <p:nvPr>
            <p:ph type="title" hasCustomPrompt="1"/>
          </p:nvPr>
        </p:nvSpPr>
        <p:spPr>
          <a:xfrm>
            <a:off x="1007435" y="2084851"/>
            <a:ext cx="8352928" cy="1248139"/>
          </a:xfrm>
        </p:spPr>
        <p:txBody>
          <a:bodyPr anchor="t">
            <a:normAutofit/>
          </a:bodyPr>
          <a:lstStyle>
            <a:lvl1pPr algn="l">
              <a:lnSpc>
                <a:spcPct val="100000"/>
              </a:lnSpc>
              <a:spcAft>
                <a:spcPts val="1600"/>
              </a:spcAft>
              <a:defRPr sz="4267" b="0" cap="none" baseline="0">
                <a:solidFill>
                  <a:schemeClr val="bg1"/>
                </a:solidFill>
                <a:latin typeface="+mj-lt"/>
                <a:cs typeface="Calibri Light" panose="020F0302020204030204" pitchFamily="34" charset="0"/>
              </a:defRPr>
            </a:lvl1pPr>
          </a:lstStyle>
          <a:p>
            <a:r>
              <a:rPr lang="en-US" dirty="0"/>
              <a:t>Presentation Title</a:t>
            </a:r>
          </a:p>
        </p:txBody>
      </p:sp>
      <p:sp>
        <p:nvSpPr>
          <p:cNvPr id="2" name="TextBox 1">
            <a:extLst>
              <a:ext uri="{FF2B5EF4-FFF2-40B4-BE49-F238E27FC236}">
                <a16:creationId xmlns:a16="http://schemas.microsoft.com/office/drawing/2014/main" id="{C92A61E2-FF51-4096-B35A-E822C66A4934}"/>
              </a:ext>
            </a:extLst>
          </p:cNvPr>
          <p:cNvSpPr txBox="1"/>
          <p:nvPr userDrawn="1"/>
        </p:nvSpPr>
        <p:spPr>
          <a:xfrm>
            <a:off x="239350" y="6371827"/>
            <a:ext cx="3714735" cy="276999"/>
          </a:xfrm>
          <a:prstGeom prst="rect">
            <a:avLst/>
          </a:prstGeom>
          <a:noFill/>
        </p:spPr>
        <p:txBody>
          <a:bodyPr wrap="none" rtlCol="0">
            <a:spAutoFit/>
          </a:bodyPr>
          <a:lstStyle/>
          <a:p>
            <a:r>
              <a:rPr lang="en-US" sz="1200" dirty="0">
                <a:solidFill>
                  <a:schemeClr val="tx1">
                    <a:lumMod val="75000"/>
                    <a:lumOff val="25000"/>
                  </a:schemeClr>
                </a:solidFill>
                <a:latin typeface="+mj-lt"/>
                <a:ea typeface="Roboto" charset="0"/>
                <a:cs typeface="Roboto" charset="0"/>
              </a:rPr>
              <a:t>© 2018 Aqua Security Software Ltd., All Rights Reserved </a:t>
            </a:r>
          </a:p>
        </p:txBody>
      </p:sp>
      <p:sp>
        <p:nvSpPr>
          <p:cNvPr id="4" name="Text Placeholder 3">
            <a:extLst>
              <a:ext uri="{FF2B5EF4-FFF2-40B4-BE49-F238E27FC236}">
                <a16:creationId xmlns:a16="http://schemas.microsoft.com/office/drawing/2014/main" id="{95030F54-059F-4064-BB4E-D2265D965CC5}"/>
              </a:ext>
            </a:extLst>
          </p:cNvPr>
          <p:cNvSpPr>
            <a:spLocks noGrp="1"/>
          </p:cNvSpPr>
          <p:nvPr>
            <p:ph type="body" sz="quarter" idx="10"/>
          </p:nvPr>
        </p:nvSpPr>
        <p:spPr>
          <a:xfrm>
            <a:off x="1007534" y="3333751"/>
            <a:ext cx="8352367" cy="1344083"/>
          </a:xfrm>
        </p:spPr>
        <p:txBody>
          <a:bodyPr>
            <a:normAutofit/>
          </a:bodyPr>
          <a:lstStyle>
            <a:lvl1pPr marL="0" indent="0">
              <a:buNone/>
              <a:defRPr sz="2667">
                <a:solidFill>
                  <a:schemeClr val="bg1"/>
                </a:solidFill>
                <a:latin typeface="Calibri Light" panose="020F0302020204030204" pitchFamily="34" charset="0"/>
                <a:cs typeface="Calibri Light" panose="020F0302020204030204" pitchFamily="34" charset="0"/>
              </a:defRPr>
            </a:lvl1pPr>
            <a:lvl2pPr marL="449251" indent="0">
              <a:buNone/>
              <a:defRPr/>
            </a:lvl2pPr>
            <a:lvl3pPr marL="896915" indent="0">
              <a:buNone/>
              <a:defRPr/>
            </a:lvl3pPr>
            <a:lvl4pPr marL="1371566" indent="0">
              <a:buNone/>
              <a:defRPr/>
            </a:lvl4pPr>
            <a:lvl5pPr marL="1828754" indent="0">
              <a:buFont typeface="Arial" panose="020B0604020202020204" pitchFamily="34" charset="0"/>
              <a:buNone/>
              <a:defRPr/>
            </a:lvl5pPr>
          </a:lstStyle>
          <a:p>
            <a:pPr lvl="0"/>
            <a:r>
              <a:rPr lang="en-US"/>
              <a:t>Edit Master text styles</a:t>
            </a:r>
          </a:p>
        </p:txBody>
      </p:sp>
    </p:spTree>
    <p:extLst>
      <p:ext uri="{BB962C8B-B14F-4D97-AF65-F5344CB8AC3E}">
        <p14:creationId xmlns:p14="http://schemas.microsoft.com/office/powerpoint/2010/main" val="23231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333"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p:nvPr>
        </p:nvSpPr>
        <p:spPr>
          <a:xfrm>
            <a:off x="479376" y="1508787"/>
            <a:ext cx="11185243" cy="4608512"/>
          </a:xfrm>
        </p:spPr>
        <p:txBody>
          <a:bodyPr/>
          <a:lstStyle>
            <a:lvl1pPr marL="444489" indent="-444489">
              <a:lnSpc>
                <a:spcPct val="100000"/>
              </a:lnSpc>
              <a:spcBef>
                <a:spcPts val="0"/>
              </a:spcBef>
              <a:spcAft>
                <a:spcPts val="1600"/>
              </a:spcAft>
              <a:buClr>
                <a:schemeClr val="accent1"/>
              </a:buClr>
              <a:buSzPct val="80000"/>
              <a:buFont typeface="Wingdings" panose="05000000000000000000" pitchFamily="2" charset="2"/>
              <a:buChar char="l"/>
              <a:defRPr>
                <a:latin typeface="+mn-lt"/>
              </a:defRPr>
            </a:lvl1pPr>
            <a:lvl2pPr marL="801668" indent="-352417">
              <a:lnSpc>
                <a:spcPct val="100000"/>
              </a:lnSpc>
              <a:spcBef>
                <a:spcPts val="0"/>
              </a:spcBef>
              <a:spcAft>
                <a:spcPts val="1600"/>
              </a:spcAft>
              <a:buClr>
                <a:schemeClr val="accent4"/>
              </a:buClr>
              <a:buSzPct val="80000"/>
              <a:buFont typeface="Wingdings 3" panose="05040102010807070707" pitchFamily="18" charset="2"/>
              <a:buChar char=""/>
              <a:defRPr>
                <a:latin typeface="+mn-lt"/>
                <a:ea typeface="Roboto" panose="02000000000000000000" pitchFamily="2" charset="0"/>
              </a:defRPr>
            </a:lvl2pPr>
            <a:lvl3pPr marL="1165196" indent="-268281">
              <a:lnSpc>
                <a:spcPct val="100000"/>
              </a:lnSpc>
              <a:spcBef>
                <a:spcPts val="0"/>
              </a:spcBef>
              <a:spcAft>
                <a:spcPts val="1600"/>
              </a:spcAft>
              <a:buSzPct val="75000"/>
              <a:buFont typeface="Wingdings" panose="05000000000000000000" pitchFamily="2" charset="2"/>
              <a:buChar char="l"/>
              <a:defRPr sz="2133">
                <a:latin typeface="+mn-lt"/>
                <a:ea typeface="Roboto" panose="02000000000000000000" pitchFamily="2" charset="0"/>
              </a:defRPr>
            </a:lvl3pPr>
            <a:lvl4pPr>
              <a:lnSpc>
                <a:spcPct val="100000"/>
              </a:lnSpc>
              <a:spcBef>
                <a:spcPts val="0"/>
              </a:spcBef>
              <a:spcAft>
                <a:spcPts val="1600"/>
              </a:spcAft>
              <a:defRPr>
                <a:latin typeface="+mn-lt"/>
              </a:defRPr>
            </a:lvl4pPr>
            <a:lvl5pPr>
              <a:lnSpc>
                <a:spcPct val="114000"/>
              </a:lnSpc>
              <a:spcBef>
                <a:spcPts val="0"/>
              </a:spcBef>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94846FFA-CE03-42C9-B6A0-2B1C7E93EA09}"/>
              </a:ext>
            </a:extLst>
          </p:cNvPr>
          <p:cNvSpPr>
            <a:spLocks noGrp="1"/>
          </p:cNvSpPr>
          <p:nvPr>
            <p:ph type="title"/>
          </p:nvPr>
        </p:nvSpPr>
        <p:spPr>
          <a:xfrm>
            <a:off x="479376" y="164637"/>
            <a:ext cx="11185243" cy="1152128"/>
          </a:xfrm>
        </p:spPr>
        <p:txBody>
          <a:bodyPr/>
          <a:lstStyle/>
          <a:p>
            <a:r>
              <a:rPr lang="en-US"/>
              <a:t>Click to edit Master title style</a:t>
            </a:r>
            <a:endParaRPr lang="en-US" dirty="0"/>
          </a:p>
        </p:txBody>
      </p:sp>
    </p:spTree>
    <p:extLst>
      <p:ext uri="{BB962C8B-B14F-4D97-AF65-F5344CB8AC3E}">
        <p14:creationId xmlns:p14="http://schemas.microsoft.com/office/powerpoint/2010/main" val="151328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333"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p:nvPr>
        </p:nvSpPr>
        <p:spPr>
          <a:xfrm>
            <a:off x="479376" y="1220755"/>
            <a:ext cx="11185243" cy="4979675"/>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stStyle>
          <a:p>
            <a:pPr marL="444489" lvl="0" indent="-444489">
              <a:buClr>
                <a:schemeClr val="accent1"/>
              </a:buClr>
              <a:buSzPct val="80000"/>
              <a:buChar char="l"/>
            </a:pPr>
            <a:r>
              <a:rPr lang="en-US"/>
              <a:t>Edit Master text styles</a:t>
            </a:r>
          </a:p>
          <a:p>
            <a:pPr marL="444489" lvl="1" indent="-444489">
              <a:buClr>
                <a:schemeClr val="accent1"/>
              </a:buClr>
              <a:buSzPct val="80000"/>
              <a:buChar char="l"/>
            </a:pPr>
            <a:r>
              <a:rPr lang="en-US"/>
              <a:t>Second level</a:t>
            </a:r>
          </a:p>
          <a:p>
            <a:pPr marL="444489" lvl="2" indent="-444489">
              <a:buClr>
                <a:schemeClr val="accent1"/>
              </a:buClr>
              <a:buSzPct val="80000"/>
              <a:buChar char="l"/>
            </a:pPr>
            <a:r>
              <a:rPr lang="en-US"/>
              <a:t>Third level</a:t>
            </a:r>
          </a:p>
          <a:p>
            <a:pPr marL="444489" lvl="3" indent="-444489">
              <a:buClr>
                <a:schemeClr val="accent1"/>
              </a:buClr>
              <a:buSzPct val="80000"/>
              <a:buChar char="l"/>
            </a:pPr>
            <a:r>
              <a:rPr lang="en-US"/>
              <a:t>Fourth level</a:t>
            </a: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p>
        </p:txBody>
      </p:sp>
    </p:spTree>
    <p:extLst>
      <p:ext uri="{BB962C8B-B14F-4D97-AF65-F5344CB8AC3E}">
        <p14:creationId xmlns:p14="http://schemas.microsoft.com/office/powerpoint/2010/main" val="39923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467"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p:nvPr>
        </p:nvSpPr>
        <p:spPr>
          <a:xfrm>
            <a:off x="479376" y="1220755"/>
            <a:ext cx="5424603" cy="4979675"/>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stStyle>
          <a:p>
            <a:pPr marL="444489" lvl="0" indent="-444489">
              <a:buClr>
                <a:schemeClr val="accent1"/>
              </a:buClr>
              <a:buSzPct val="80000"/>
              <a:buChar char="l"/>
            </a:pPr>
            <a:r>
              <a:rPr lang="en-US"/>
              <a:t>Edit Master text styles</a:t>
            </a:r>
          </a:p>
          <a:p>
            <a:pPr marL="444489" lvl="1" indent="-444489">
              <a:buClr>
                <a:schemeClr val="accent1"/>
              </a:buClr>
              <a:buSzPct val="80000"/>
              <a:buChar char="l"/>
            </a:pPr>
            <a:r>
              <a:rPr lang="en-US"/>
              <a:t>Second level</a:t>
            </a:r>
          </a:p>
          <a:p>
            <a:pPr marL="444489" lvl="2" indent="-444489">
              <a:buClr>
                <a:schemeClr val="accent1"/>
              </a:buClr>
              <a:buSzPct val="80000"/>
              <a:buChar char="l"/>
            </a:pPr>
            <a:r>
              <a:rPr lang="en-US"/>
              <a:t>Third level</a:t>
            </a:r>
          </a:p>
          <a:p>
            <a:pPr marL="444489" lvl="3" indent="-444489">
              <a:buClr>
                <a:schemeClr val="accent1"/>
              </a:buClr>
              <a:buSzPct val="80000"/>
              <a:buChar char="l"/>
            </a:pPr>
            <a:r>
              <a:rPr lang="en-US"/>
              <a:t>Fourth level</a:t>
            </a: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p>
        </p:txBody>
      </p:sp>
      <p:sp>
        <p:nvSpPr>
          <p:cNvPr id="7" name="Content Placeholder 2">
            <a:extLst>
              <a:ext uri="{FF2B5EF4-FFF2-40B4-BE49-F238E27FC236}">
                <a16:creationId xmlns:a16="http://schemas.microsoft.com/office/drawing/2014/main" id="{74B618EF-B35B-4F75-8675-1753B0941F15}"/>
              </a:ext>
            </a:extLst>
          </p:cNvPr>
          <p:cNvSpPr>
            <a:spLocks noGrp="1"/>
          </p:cNvSpPr>
          <p:nvPr>
            <p:ph idx="10"/>
          </p:nvPr>
        </p:nvSpPr>
        <p:spPr>
          <a:xfrm>
            <a:off x="6240016" y="1226652"/>
            <a:ext cx="5424603" cy="4979675"/>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stStyle>
          <a:p>
            <a:pPr marL="444489" lvl="0" indent="-444489">
              <a:buClr>
                <a:schemeClr val="accent1"/>
              </a:buClr>
              <a:buSzPct val="80000"/>
              <a:buChar char="l"/>
            </a:pPr>
            <a:r>
              <a:rPr lang="en-US"/>
              <a:t>Edit Master text styles</a:t>
            </a:r>
          </a:p>
          <a:p>
            <a:pPr marL="444489" lvl="1" indent="-444489">
              <a:buClr>
                <a:schemeClr val="accent1"/>
              </a:buClr>
              <a:buSzPct val="80000"/>
              <a:buChar char="l"/>
            </a:pPr>
            <a:r>
              <a:rPr lang="en-US"/>
              <a:t>Second level</a:t>
            </a:r>
          </a:p>
          <a:p>
            <a:pPr marL="444489" lvl="2" indent="-444489">
              <a:buClr>
                <a:schemeClr val="accent1"/>
              </a:buClr>
              <a:buSzPct val="80000"/>
              <a:buChar char="l"/>
            </a:pPr>
            <a:r>
              <a:rPr lang="en-US"/>
              <a:t>Third level</a:t>
            </a:r>
          </a:p>
          <a:p>
            <a:pPr marL="444489" lvl="3" indent="-444489">
              <a:buClr>
                <a:schemeClr val="accent1"/>
              </a:buClr>
              <a:buSzPct val="80000"/>
              <a:buChar char="l"/>
            </a:pPr>
            <a:r>
              <a:rPr lang="en-US"/>
              <a:t>Fourth level</a:t>
            </a:r>
          </a:p>
        </p:txBody>
      </p:sp>
    </p:spTree>
    <p:extLst>
      <p:ext uri="{BB962C8B-B14F-4D97-AF65-F5344CB8AC3E}">
        <p14:creationId xmlns:p14="http://schemas.microsoft.com/office/powerpoint/2010/main" val="98271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467"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hasCustomPrompt="1"/>
          </p:nvPr>
        </p:nvSpPr>
        <p:spPr>
          <a:xfrm>
            <a:off x="479376" y="2078955"/>
            <a:ext cx="5424603" cy="3936700"/>
          </a:xfrm>
          <a:ln>
            <a:solidFill>
              <a:schemeClr val="accent1"/>
            </a:solidFill>
          </a:ln>
        </p:spPr>
        <p:txBody>
          <a:bodyPr vert="horz" lIns="91440" tIns="45720" rIns="91440" bIns="45720" rtlCol="0">
            <a:normAutofit/>
          </a:bodyPr>
          <a:lstStyle>
            <a:lvl1pPr>
              <a:defRPr lang="en-US" dirty="0"/>
            </a:lvl1pPr>
            <a:lvl2pPr>
              <a:defRPr lang="en-US" dirty="0"/>
            </a:lvl2pPr>
            <a:lvl3pPr>
              <a:defRPr lang="en-US" dirty="0"/>
            </a:lvl3pPr>
          </a:lstStyle>
          <a:p>
            <a:pPr marL="444489" lvl="0" indent="-444489">
              <a:buClr>
                <a:schemeClr val="accent1"/>
              </a:buClr>
              <a:buSzPct val="80000"/>
              <a:buChar char="l"/>
            </a:pPr>
            <a:r>
              <a:rPr lang="en-US" dirty="0"/>
              <a:t>Click to edit Master text styles</a:t>
            </a:r>
          </a:p>
          <a:p>
            <a:pPr marL="801668" lvl="1" indent="-352417">
              <a:buClr>
                <a:schemeClr val="accent4"/>
              </a:buClr>
              <a:buSzPct val="80000"/>
              <a:buFont typeface="Wingdings 3" panose="05040102010807070707" pitchFamily="18" charset="2"/>
              <a:buChar char=""/>
            </a:pPr>
            <a:r>
              <a:rPr lang="en-US" dirty="0"/>
              <a:t>Second level</a:t>
            </a:r>
          </a:p>
          <a:p>
            <a:pPr marL="1165196" lvl="2" indent="-268281">
              <a:buSzPct val="75000"/>
              <a:buChar char="l"/>
            </a:pPr>
            <a:r>
              <a:rPr lang="en-US" dirty="0"/>
              <a:t>Third level</a:t>
            </a: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p>
        </p:txBody>
      </p:sp>
      <p:sp>
        <p:nvSpPr>
          <p:cNvPr id="7" name="Content Placeholder 2">
            <a:extLst>
              <a:ext uri="{FF2B5EF4-FFF2-40B4-BE49-F238E27FC236}">
                <a16:creationId xmlns:a16="http://schemas.microsoft.com/office/drawing/2014/main" id="{74B618EF-B35B-4F75-8675-1753B0941F15}"/>
              </a:ext>
            </a:extLst>
          </p:cNvPr>
          <p:cNvSpPr>
            <a:spLocks noGrp="1"/>
          </p:cNvSpPr>
          <p:nvPr>
            <p:ph idx="10" hasCustomPrompt="1"/>
          </p:nvPr>
        </p:nvSpPr>
        <p:spPr>
          <a:xfrm>
            <a:off x="6192011" y="2078956"/>
            <a:ext cx="5472608" cy="3942333"/>
          </a:xfrm>
          <a:ln>
            <a:solidFill>
              <a:schemeClr val="accent1"/>
            </a:solidFill>
          </a:ln>
        </p:spPr>
        <p:txBody>
          <a:bodyPr vert="horz" lIns="91440" tIns="45720" rIns="91440" bIns="45720" rtlCol="0">
            <a:normAutofit/>
          </a:bodyPr>
          <a:lstStyle>
            <a:lvl1pPr>
              <a:defRPr lang="en-US" dirty="0"/>
            </a:lvl1pPr>
            <a:lvl2pPr>
              <a:defRPr lang="en-US" dirty="0"/>
            </a:lvl2pPr>
            <a:lvl3pPr>
              <a:defRPr lang="en-US" dirty="0"/>
            </a:lvl3pPr>
          </a:lstStyle>
          <a:p>
            <a:pPr marL="444489" lvl="0" indent="-444489">
              <a:buClr>
                <a:schemeClr val="accent1"/>
              </a:buClr>
              <a:buSzPct val="80000"/>
              <a:buChar char="l"/>
            </a:pPr>
            <a:r>
              <a:rPr lang="en-US" dirty="0"/>
              <a:t>Click to edit Master text styles</a:t>
            </a:r>
          </a:p>
          <a:p>
            <a:pPr marL="801668" lvl="1" indent="-352417">
              <a:buClr>
                <a:schemeClr val="accent4"/>
              </a:buClr>
              <a:buSzPct val="80000"/>
              <a:buFont typeface="Wingdings 3" panose="05040102010807070707" pitchFamily="18" charset="2"/>
              <a:buChar char=""/>
            </a:pPr>
            <a:r>
              <a:rPr lang="en-US" dirty="0"/>
              <a:t>Second level</a:t>
            </a:r>
          </a:p>
          <a:p>
            <a:pPr marL="1165196" lvl="2" indent="-268281">
              <a:buSzPct val="75000"/>
              <a:buChar char="l"/>
            </a:pPr>
            <a:r>
              <a:rPr lang="en-US" dirty="0"/>
              <a:t>Third level</a:t>
            </a:r>
          </a:p>
        </p:txBody>
      </p:sp>
      <p:sp>
        <p:nvSpPr>
          <p:cNvPr id="3" name="Rectangle 2">
            <a:extLst>
              <a:ext uri="{FF2B5EF4-FFF2-40B4-BE49-F238E27FC236}">
                <a16:creationId xmlns:a16="http://schemas.microsoft.com/office/drawing/2014/main" id="{E3EC95F9-58E2-4CE5-9A24-0ECB6AB50B5E}"/>
              </a:ext>
            </a:extLst>
          </p:cNvPr>
          <p:cNvSpPr/>
          <p:nvPr userDrawn="1"/>
        </p:nvSpPr>
        <p:spPr>
          <a:xfrm>
            <a:off x="479376" y="1437038"/>
            <a:ext cx="5424603" cy="64191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48" indent="0" algn="l"/>
            <a:r>
              <a:rPr lang="en-US" sz="2400" kern="1200" dirty="0">
                <a:solidFill>
                  <a:schemeClr val="lt1"/>
                </a:solidFill>
                <a:latin typeface="+mn-lt"/>
                <a:ea typeface="Roboto" charset="0"/>
                <a:cs typeface="Roboto" charset="0"/>
              </a:rPr>
              <a:t>Category</a:t>
            </a:r>
            <a:r>
              <a:rPr lang="en-US" sz="2400" dirty="0">
                <a:latin typeface="+mj-lt"/>
                <a:ea typeface="Roboto" charset="0"/>
                <a:cs typeface="Roboto" charset="0"/>
              </a:rPr>
              <a:t> 1</a:t>
            </a:r>
          </a:p>
        </p:txBody>
      </p:sp>
      <p:sp>
        <p:nvSpPr>
          <p:cNvPr id="10" name="Rectangle 9">
            <a:extLst>
              <a:ext uri="{FF2B5EF4-FFF2-40B4-BE49-F238E27FC236}">
                <a16:creationId xmlns:a16="http://schemas.microsoft.com/office/drawing/2014/main" id="{ECC736AA-F63B-4619-AC85-B292A8ECE66B}"/>
              </a:ext>
            </a:extLst>
          </p:cNvPr>
          <p:cNvSpPr/>
          <p:nvPr userDrawn="1"/>
        </p:nvSpPr>
        <p:spPr>
          <a:xfrm>
            <a:off x="6192011" y="1437038"/>
            <a:ext cx="5472608" cy="64191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48" indent="0" algn="l"/>
            <a:r>
              <a:rPr lang="en-US" sz="2400" dirty="0">
                <a:latin typeface="+mj-lt"/>
                <a:ea typeface="Roboto" charset="0"/>
                <a:cs typeface="Roboto" charset="0"/>
              </a:rPr>
              <a:t>Category 2</a:t>
            </a:r>
          </a:p>
        </p:txBody>
      </p:sp>
    </p:spTree>
    <p:extLst>
      <p:ext uri="{BB962C8B-B14F-4D97-AF65-F5344CB8AC3E}">
        <p14:creationId xmlns:p14="http://schemas.microsoft.com/office/powerpoint/2010/main" val="317640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333" b="1" dirty="0">
              <a:solidFill>
                <a:schemeClr val="bg1"/>
              </a:solidFill>
              <a:latin typeface="+mn-lt"/>
            </a:endParaRP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endParaRPr lang="en-US" dirty="0"/>
          </a:p>
        </p:txBody>
      </p:sp>
      <p:sp>
        <p:nvSpPr>
          <p:cNvPr id="9" name="Rectangle: Diagonal Corners Snipped 8">
            <a:extLst>
              <a:ext uri="{FF2B5EF4-FFF2-40B4-BE49-F238E27FC236}">
                <a16:creationId xmlns:a16="http://schemas.microsoft.com/office/drawing/2014/main" id="{A4BF25BC-AE90-406F-902F-EBAE9AE0663B}"/>
              </a:ext>
            </a:extLst>
          </p:cNvPr>
          <p:cNvSpPr/>
          <p:nvPr userDrawn="1"/>
        </p:nvSpPr>
        <p:spPr>
          <a:xfrm flipH="1">
            <a:off x="534459" y="1817585"/>
            <a:ext cx="3353296" cy="3488647"/>
          </a:xfrm>
          <a:prstGeom prst="snip2DiagRect">
            <a:avLst/>
          </a:prstGeom>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ea typeface="Roboto" charset="0"/>
              <a:cs typeface="Roboto" charset="0"/>
            </a:endParaRPr>
          </a:p>
        </p:txBody>
      </p:sp>
      <p:sp>
        <p:nvSpPr>
          <p:cNvPr id="11" name="Rectangle: Diagonal Corners Snipped 10">
            <a:extLst>
              <a:ext uri="{FF2B5EF4-FFF2-40B4-BE49-F238E27FC236}">
                <a16:creationId xmlns:a16="http://schemas.microsoft.com/office/drawing/2014/main" id="{70F3D1C4-AA4A-4E84-8C2D-15D7380F4421}"/>
              </a:ext>
            </a:extLst>
          </p:cNvPr>
          <p:cNvSpPr/>
          <p:nvPr userDrawn="1"/>
        </p:nvSpPr>
        <p:spPr>
          <a:xfrm flipH="1">
            <a:off x="4419352" y="1817585"/>
            <a:ext cx="3353296" cy="3488647"/>
          </a:xfrm>
          <a:prstGeom prst="snip2DiagRect">
            <a:avLst/>
          </a:prstGeom>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ea typeface="Roboto" charset="0"/>
              <a:cs typeface="Roboto" charset="0"/>
            </a:endParaRPr>
          </a:p>
        </p:txBody>
      </p:sp>
      <p:sp>
        <p:nvSpPr>
          <p:cNvPr id="12" name="Rectangle: Diagonal Corners Snipped 11">
            <a:extLst>
              <a:ext uri="{FF2B5EF4-FFF2-40B4-BE49-F238E27FC236}">
                <a16:creationId xmlns:a16="http://schemas.microsoft.com/office/drawing/2014/main" id="{EAF1EF2E-6A5C-402E-B15D-24DB69B4185A}"/>
              </a:ext>
            </a:extLst>
          </p:cNvPr>
          <p:cNvSpPr/>
          <p:nvPr userDrawn="1"/>
        </p:nvSpPr>
        <p:spPr>
          <a:xfrm flipH="1">
            <a:off x="8304245" y="1796819"/>
            <a:ext cx="3353296" cy="3488647"/>
          </a:xfrm>
          <a:prstGeom prst="snip2DiagRect">
            <a:avLst/>
          </a:prstGeom>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ea typeface="Roboto" charset="0"/>
              <a:cs typeface="Roboto" charset="0"/>
            </a:endParaRPr>
          </a:p>
        </p:txBody>
      </p:sp>
    </p:spTree>
    <p:extLst>
      <p:ext uri="{BB962C8B-B14F-4D97-AF65-F5344CB8AC3E}">
        <p14:creationId xmlns:p14="http://schemas.microsoft.com/office/powerpoint/2010/main" val="274681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0"/>
            <a:ext cx="10972800" cy="996306"/>
          </a:xfrm>
          <a:prstGeom prst="rect">
            <a:avLst/>
          </a:prstGeom>
        </p:spPr>
        <p:txBody>
          <a:bodyPr anchor="ctr" anchorCtr="0"/>
          <a:lstStyle>
            <a:lvl1pPr>
              <a:defRPr sz="2800" baseline="0">
                <a:solidFill>
                  <a:schemeClr val="accent1"/>
                </a:solidFill>
              </a:defRPr>
            </a:lvl1pPr>
          </a:lstStyle>
          <a:p>
            <a:r>
              <a:rPr lang="en-US" dirty="0"/>
              <a:t>Click to enter slide title</a:t>
            </a:r>
          </a:p>
        </p:txBody>
      </p:sp>
      <p:sp>
        <p:nvSpPr>
          <p:cNvPr id="9" name="Content Placeholder 2"/>
          <p:cNvSpPr>
            <a:spLocks noGrp="1"/>
          </p:cNvSpPr>
          <p:nvPr>
            <p:ph idx="1"/>
          </p:nvPr>
        </p:nvSpPr>
        <p:spPr>
          <a:xfrm>
            <a:off x="609600" y="1105033"/>
            <a:ext cx="10972800" cy="5329635"/>
          </a:xfrm>
          <a:prstGeom prst="rect">
            <a:avLst/>
          </a:prstGeom>
        </p:spPr>
        <p:txBody>
          <a:bodyPr/>
          <a:lstStyle>
            <a:lvl1pPr marL="228600" indent="-228600">
              <a:spcBef>
                <a:spcPts val="950"/>
              </a:spcBef>
              <a:buClr>
                <a:schemeClr val="accent1"/>
              </a:buClr>
              <a:defRPr sz="2400"/>
            </a:lvl1pPr>
            <a:lvl2pPr marL="685800" indent="-228600">
              <a:spcBef>
                <a:spcPts val="450"/>
              </a:spcBef>
              <a:buClr>
                <a:schemeClr val="accent1"/>
              </a:buClr>
              <a:defRPr sz="2000"/>
            </a:lvl2pPr>
            <a:lvl3pPr marL="1084263" indent="-169863">
              <a:spcBef>
                <a:spcPts val="450"/>
              </a:spcBef>
              <a:buClr>
                <a:schemeClr val="accent1"/>
              </a:buClr>
              <a:defRPr sz="1800"/>
            </a:lvl3pPr>
          </a:lstStyle>
          <a:p>
            <a:pPr lvl="0"/>
            <a:r>
              <a:rPr lang="en-US"/>
              <a:t>Click to edit Master text styles</a:t>
            </a:r>
          </a:p>
          <a:p>
            <a:pPr lvl="1"/>
            <a:r>
              <a:rPr lang="en-US"/>
              <a:t>Second level</a:t>
            </a:r>
          </a:p>
          <a:p>
            <a:pPr lvl="2"/>
            <a:r>
              <a:rPr lang="en-US"/>
              <a:t>Third level</a:t>
            </a:r>
          </a:p>
        </p:txBody>
      </p:sp>
      <p:pic>
        <p:nvPicPr>
          <p:cNvPr id="10" name="Picture 9" descr="lin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 y="996306"/>
            <a:ext cx="11582400" cy="26729"/>
          </a:xfrm>
          <a:prstGeom prst="rect">
            <a:avLst/>
          </a:prstGeom>
        </p:spPr>
      </p:pic>
    </p:spTree>
    <p:extLst>
      <p:ext uri="{BB962C8B-B14F-4D97-AF65-F5344CB8AC3E}">
        <p14:creationId xmlns:p14="http://schemas.microsoft.com/office/powerpoint/2010/main" val="379331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5" name="Picture 4"/>
          <p:cNvPicPr preferRelativeResize="0">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1"/>
          </a:xfrm>
          <a:prstGeom prst="rect">
            <a:avLst/>
          </a:prstGeom>
        </p:spPr>
      </p:pic>
      <p:pic>
        <p:nvPicPr>
          <p:cNvPr id="6" name="Picture 5">
            <a:extLst>
              <a:ext uri="{FF2B5EF4-FFF2-40B4-BE49-F238E27FC236}">
                <a16:creationId xmlns:a16="http://schemas.microsoft.com/office/drawing/2014/main" id="{F72CE79C-7720-4B2A-AEC3-45B48495017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1371" y="6117299"/>
            <a:ext cx="1344149" cy="421165"/>
          </a:xfrm>
          <a:prstGeom prst="rect">
            <a:avLst/>
          </a:prstGeom>
        </p:spPr>
      </p:pic>
      <p:sp>
        <p:nvSpPr>
          <p:cNvPr id="7" name="Title 1">
            <a:extLst>
              <a:ext uri="{FF2B5EF4-FFF2-40B4-BE49-F238E27FC236}">
                <a16:creationId xmlns:a16="http://schemas.microsoft.com/office/drawing/2014/main" id="{7D79854D-55E0-40FF-BB6A-6891926990E1}"/>
              </a:ext>
            </a:extLst>
          </p:cNvPr>
          <p:cNvSpPr txBox="1">
            <a:spLocks/>
          </p:cNvSpPr>
          <p:nvPr userDrawn="1"/>
        </p:nvSpPr>
        <p:spPr>
          <a:xfrm>
            <a:off x="1007435" y="2480072"/>
            <a:ext cx="8352928" cy="1332971"/>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r>
              <a:rPr lang="en-US" sz="4267" dirty="0"/>
              <a:t>Section Title</a:t>
            </a:r>
          </a:p>
        </p:txBody>
      </p:sp>
    </p:spTree>
    <p:extLst>
      <p:ext uri="{BB962C8B-B14F-4D97-AF65-F5344CB8AC3E}">
        <p14:creationId xmlns:p14="http://schemas.microsoft.com/office/powerpoint/2010/main" val="5133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1"/>
            <a:ext cx="12192003" cy="6858000"/>
          </a:xfrm>
          <a:prstGeom prst="rect">
            <a:avLst/>
          </a:prstGeom>
        </p:spPr>
      </p:pic>
      <p:pic>
        <p:nvPicPr>
          <p:cNvPr id="6" name="Picture 5">
            <a:extLst>
              <a:ext uri="{FF2B5EF4-FFF2-40B4-BE49-F238E27FC236}">
                <a16:creationId xmlns:a16="http://schemas.microsoft.com/office/drawing/2014/main" id="{76B7556C-CC5B-4E55-B2B4-738990EEAB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1371" y="452670"/>
            <a:ext cx="1344149" cy="421165"/>
          </a:xfrm>
          <a:prstGeom prst="rect">
            <a:avLst/>
          </a:prstGeom>
        </p:spPr>
      </p:pic>
      <p:sp>
        <p:nvSpPr>
          <p:cNvPr id="7" name="Title 1">
            <a:extLst>
              <a:ext uri="{FF2B5EF4-FFF2-40B4-BE49-F238E27FC236}">
                <a16:creationId xmlns:a16="http://schemas.microsoft.com/office/drawing/2014/main" id="{BFABD9DC-5C54-4CE0-8184-C338D51DD5CC}"/>
              </a:ext>
            </a:extLst>
          </p:cNvPr>
          <p:cNvSpPr txBox="1">
            <a:spLocks/>
          </p:cNvSpPr>
          <p:nvPr userDrawn="1"/>
        </p:nvSpPr>
        <p:spPr>
          <a:xfrm>
            <a:off x="1007435" y="3525011"/>
            <a:ext cx="8352928" cy="1344149"/>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r>
              <a:rPr lang="en-US" sz="4267" dirty="0"/>
              <a:t>Section Title</a:t>
            </a:r>
          </a:p>
        </p:txBody>
      </p:sp>
    </p:spTree>
    <p:extLst>
      <p:ext uri="{BB962C8B-B14F-4D97-AF65-F5344CB8AC3E}">
        <p14:creationId xmlns:p14="http://schemas.microsoft.com/office/powerpoint/2010/main" val="413316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764"/>
          </a:xfrm>
          <a:prstGeom prst="rect">
            <a:avLst/>
          </a:prstGeom>
        </p:spPr>
      </p:pic>
      <p:pic>
        <p:nvPicPr>
          <p:cNvPr id="4" name="Picture 3">
            <a:extLst>
              <a:ext uri="{FF2B5EF4-FFF2-40B4-BE49-F238E27FC236}">
                <a16:creationId xmlns:a16="http://schemas.microsoft.com/office/drawing/2014/main" id="{FE665432-1255-4AA7-9B40-503E00B95D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Title 1">
            <a:extLst>
              <a:ext uri="{FF2B5EF4-FFF2-40B4-BE49-F238E27FC236}">
                <a16:creationId xmlns:a16="http://schemas.microsoft.com/office/drawing/2014/main" id="{C869B67F-BDC6-48F8-8D9A-C5BA6D57F607}"/>
              </a:ext>
            </a:extLst>
          </p:cNvPr>
          <p:cNvSpPr txBox="1">
            <a:spLocks/>
          </p:cNvSpPr>
          <p:nvPr userDrawn="1"/>
        </p:nvSpPr>
        <p:spPr>
          <a:xfrm>
            <a:off x="1007435" y="3525011"/>
            <a:ext cx="8352928" cy="1344149"/>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r>
              <a:rPr lang="en-US" sz="4267" dirty="0"/>
              <a:t>Section Title</a:t>
            </a:r>
          </a:p>
        </p:txBody>
      </p:sp>
    </p:spTree>
    <p:extLst>
      <p:ext uri="{BB962C8B-B14F-4D97-AF65-F5344CB8AC3E}">
        <p14:creationId xmlns:p14="http://schemas.microsoft.com/office/powerpoint/2010/main" val="370343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191999" cy="6878055"/>
          </a:xfrm>
          <a:prstGeom prst="rect">
            <a:avLst/>
          </a:prstGeom>
        </p:spPr>
      </p:pic>
      <p:sp>
        <p:nvSpPr>
          <p:cNvPr id="2" name="Title 1"/>
          <p:cNvSpPr>
            <a:spLocks noGrp="1"/>
          </p:cNvSpPr>
          <p:nvPr>
            <p:ph type="title" hasCustomPrompt="1"/>
          </p:nvPr>
        </p:nvSpPr>
        <p:spPr>
          <a:xfrm>
            <a:off x="479377" y="164639"/>
            <a:ext cx="11185243" cy="1153525"/>
          </a:xfrm>
        </p:spPr>
        <p:txBody>
          <a:bodyPr>
            <a:normAutofit/>
          </a:bodyPr>
          <a:lstStyle>
            <a:lvl1pPr>
              <a:defRPr sz="3467" b="1" cap="none">
                <a:solidFill>
                  <a:schemeClr val="accent1"/>
                </a:solidFill>
                <a:latin typeface="+mn-lt"/>
              </a:defRPr>
            </a:lvl1pPr>
          </a:lstStyle>
          <a:p>
            <a:r>
              <a:rPr lang="en-US" dirty="0"/>
              <a:t>Click to edit master title style</a:t>
            </a:r>
          </a:p>
        </p:txBody>
      </p:sp>
      <p:pic>
        <p:nvPicPr>
          <p:cNvPr id="5" name="Picture 4">
            <a:extLst>
              <a:ext uri="{FF2B5EF4-FFF2-40B4-BE49-F238E27FC236}">
                <a16:creationId xmlns:a16="http://schemas.microsoft.com/office/drawing/2014/main" id="{C0D96706-079B-4C72-BCF1-6672F24662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Tree>
    <p:extLst>
      <p:ext uri="{BB962C8B-B14F-4D97-AF65-F5344CB8AC3E}">
        <p14:creationId xmlns:p14="http://schemas.microsoft.com/office/powerpoint/2010/main" val="25880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Title Slid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bg1"/>
                </a:solidFill>
              </a:defRPr>
            </a:lvl1pPr>
          </a:lstStyle>
          <a:p>
            <a:r>
              <a:rPr lang="en-US"/>
              <a:t>Click to edit Master title style</a:t>
            </a:r>
          </a:p>
        </p:txBody>
      </p:sp>
      <p:sp>
        <p:nvSpPr>
          <p:cNvPr id="1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1" y="1863137"/>
            <a:ext cx="6751543" cy="1351799"/>
          </a:xfrm>
          <a:prstGeom prst="rect">
            <a:avLst/>
          </a:prstGeom>
        </p:spPr>
      </p:pic>
    </p:spTree>
    <p:extLst>
      <p:ext uri="{BB962C8B-B14F-4D97-AF65-F5344CB8AC3E}">
        <p14:creationId xmlns:p14="http://schemas.microsoft.com/office/powerpoint/2010/main" val="187897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3-Title Slide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0" y="1863137"/>
            <a:ext cx="6751544" cy="1351800"/>
          </a:xfrm>
          <a:prstGeom prst="rect">
            <a:avLst/>
          </a:prstGeom>
        </p:spPr>
      </p:pic>
    </p:spTree>
    <p:extLst>
      <p:ext uri="{BB962C8B-B14F-4D97-AF65-F5344CB8AC3E}">
        <p14:creationId xmlns:p14="http://schemas.microsoft.com/office/powerpoint/2010/main" val="17439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1023042"/>
            <a:ext cx="11544822" cy="528722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25009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125725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 Vertical 0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899" y="675442"/>
            <a:ext cx="7445490" cy="55196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33427" y="482252"/>
            <a:ext cx="2827611" cy="5906022"/>
          </a:xfrm>
          <a:prstGeom prst="rect">
            <a:avLst/>
          </a:prstGeom>
        </p:spPr>
        <p:txBody>
          <a:bodyPr anchor="ctr">
            <a:normAutofit/>
          </a:bodyPr>
          <a:lstStyle>
            <a:lvl1pPr>
              <a:lnSpc>
                <a:spcPct val="80000"/>
              </a:lnSpc>
              <a:defRPr sz="3800">
                <a:solidFill>
                  <a:schemeClr val="bg1"/>
                </a:solidFill>
              </a:defRPr>
            </a:lvl1pPr>
          </a:lstStyle>
          <a:p>
            <a:r>
              <a:rPr lang="en-US"/>
              <a:t>Click to edit Master title style</a:t>
            </a:r>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86603" y="307535"/>
            <a:ext cx="2011898" cy="402824"/>
          </a:xfrm>
          <a:prstGeom prst="rect">
            <a:avLst/>
          </a:prstGeom>
        </p:spPr>
      </p:pic>
    </p:spTree>
    <p:extLst>
      <p:ext uri="{BB962C8B-B14F-4D97-AF65-F5344CB8AC3E}">
        <p14:creationId xmlns:p14="http://schemas.microsoft.com/office/powerpoint/2010/main" val="417957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415" y="1828800"/>
            <a:ext cx="11555260" cy="2852737"/>
          </a:xfrm>
          <a:prstGeom prst="rect">
            <a:avLst/>
          </a:prstGeom>
          <a:noFill/>
        </p:spPr>
        <p:txBody>
          <a:bodyPr anchor="ctr">
            <a:normAutofit/>
          </a:bodyPr>
          <a:lstStyle>
            <a:lvl1pPr algn="ctr">
              <a:lnSpc>
                <a:spcPct val="80000"/>
              </a:lnSpc>
              <a:defRPr sz="3800" spc="100" baseline="0"/>
            </a:lvl1pPr>
          </a:lstStyle>
          <a:p>
            <a:r>
              <a:rPr lang="en-US"/>
              <a:t>Click to edit Master title style</a:t>
            </a:r>
          </a:p>
        </p:txBody>
      </p:sp>
      <p:sp>
        <p:nvSpPr>
          <p:cNvPr id="4"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5421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67" y="0"/>
            <a:ext cx="12211464" cy="6868949"/>
          </a:xfrm>
          <a:prstGeom prst="rect">
            <a:avLst/>
          </a:prstGeom>
        </p:spPr>
      </p:pic>
      <p:sp>
        <p:nvSpPr>
          <p:cNvPr id="7" name="Title 1"/>
          <p:cNvSpPr>
            <a:spLocks noGrp="1"/>
          </p:cNvSpPr>
          <p:nvPr>
            <p:ph type="ctrTitle"/>
          </p:nvPr>
        </p:nvSpPr>
        <p:spPr>
          <a:xfrm>
            <a:off x="775389" y="2783550"/>
            <a:ext cx="10646590" cy="1470025"/>
          </a:xfrm>
          <a:prstGeom prst="rect">
            <a:avLst/>
          </a:prstGeom>
        </p:spPr>
        <p:txBody>
          <a:bodyPr>
            <a:normAutofit/>
          </a:bodyPr>
          <a:lstStyle>
            <a:lvl1pPr algn="ctr">
              <a:defRPr sz="3600" b="0" i="0">
                <a:solidFill>
                  <a:schemeClr val="bg1"/>
                </a:solidFill>
                <a:effectLst>
                  <a:outerShdw blurRad="38100" dist="38100" dir="2700000" algn="tl">
                    <a:srgbClr val="000000">
                      <a:alpha val="43137"/>
                    </a:srgbClr>
                  </a:outerShdw>
                </a:effectLst>
                <a:latin typeface="Arial"/>
                <a:cs typeface="Arial"/>
              </a:defRPr>
            </a:lvl1pPr>
          </a:lstStyle>
          <a:p>
            <a:r>
              <a:rPr lang="en-US"/>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389" y="441747"/>
            <a:ext cx="2028324" cy="1367090"/>
          </a:xfrm>
          <a:prstGeom prst="rect">
            <a:avLst/>
          </a:prstGeom>
        </p:spPr>
      </p:pic>
    </p:spTree>
    <p:extLst>
      <p:ext uri="{BB962C8B-B14F-4D97-AF65-F5344CB8AC3E}">
        <p14:creationId xmlns:p14="http://schemas.microsoft.com/office/powerpoint/2010/main" val="386962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02 Divider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1" y="307535"/>
            <a:ext cx="2011213" cy="402686"/>
          </a:xfrm>
          <a:prstGeom prst="rect">
            <a:avLst/>
          </a:prstGeom>
        </p:spPr>
      </p:pic>
    </p:spTree>
    <p:extLst>
      <p:ext uri="{BB962C8B-B14F-4D97-AF65-F5344CB8AC3E}">
        <p14:creationId xmlns:p14="http://schemas.microsoft.com/office/powerpoint/2010/main" val="16167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03 Divider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tx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898" cy="402824"/>
          </a:xfrm>
          <a:prstGeom prst="rect">
            <a:avLst/>
          </a:prstGeom>
        </p:spPr>
      </p:pic>
    </p:spTree>
    <p:extLst>
      <p:ext uri="{BB962C8B-B14F-4D97-AF65-F5344CB8AC3E}">
        <p14:creationId xmlns:p14="http://schemas.microsoft.com/office/powerpoint/2010/main" val="244603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395411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232520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11475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68858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9852" y="1132775"/>
            <a:ext cx="5327704"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9852" y="1946001"/>
            <a:ext cx="5327704"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526714" y="1132775"/>
            <a:ext cx="5347960"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6714" y="1946001"/>
            <a:ext cx="5347960"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V="1">
            <a:off x="329852" y="778067"/>
            <a:ext cx="11544822" cy="1148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2"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34609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p>
            <a:pPr lvl="0"/>
            <a:r>
              <a:rPr lang="en-US"/>
              <a:t>Click to edit Master title style</a:t>
            </a:r>
          </a:p>
        </p:txBody>
      </p:sp>
    </p:spTree>
    <p:extLst>
      <p:ext uri="{BB962C8B-B14F-4D97-AF65-F5344CB8AC3E}">
        <p14:creationId xmlns:p14="http://schemas.microsoft.com/office/powerpoint/2010/main" val="89832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73019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Grey">
    <p:bg>
      <p:bgPr>
        <a:solidFill>
          <a:srgbClr val="F2F2F1"/>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228281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En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67" y="0"/>
            <a:ext cx="12211464" cy="6868949"/>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28492" y="2066466"/>
            <a:ext cx="4059370" cy="27360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Logo">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5844289" y="2346466"/>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a:solidFill>
                <a:schemeClr val="bg1"/>
              </a:solidFill>
              <a:ea typeface="Proxima Nova" charset="0"/>
              <a:cs typeface="Proxima Nova" charset="0"/>
            </a:endParaRPr>
          </a:p>
        </p:txBody>
      </p:sp>
      <p:sp>
        <p:nvSpPr>
          <p:cNvPr id="7" name="Rectangle 6"/>
          <p:cNvSpPr/>
          <p:nvPr userDrawn="1"/>
        </p:nvSpPr>
        <p:spPr>
          <a:xfrm>
            <a:off x="5844289" y="947804"/>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a:solidFill>
                <a:schemeClr val="bg1"/>
              </a:solidFill>
              <a:ea typeface="Proxima Nova" charset="0"/>
              <a:cs typeface="Proxima Nova"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20211" y="2587536"/>
            <a:ext cx="3840163" cy="76914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55706" y="2587536"/>
            <a:ext cx="3840163" cy="769144"/>
          </a:xfrm>
          <a:prstGeom prst="rect">
            <a:avLst/>
          </a:prstGeom>
        </p:spPr>
      </p:pic>
      <p:sp>
        <p:nvSpPr>
          <p:cNvPr id="11" name="Rectangle 10"/>
          <p:cNvSpPr/>
          <p:nvPr userDrawn="1"/>
        </p:nvSpPr>
        <p:spPr>
          <a:xfrm>
            <a:off x="1600708" y="4097612"/>
            <a:ext cx="900025" cy="281883"/>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0F2233</a:t>
            </a:r>
            <a:endParaRPr lang="en-US" sz="900" b="0" i="0">
              <a:solidFill>
                <a:schemeClr val="bg1"/>
              </a:solidFill>
              <a:ea typeface="Proxima Nova" charset="0"/>
              <a:cs typeface="Proxima Nova" charset="0"/>
            </a:endParaRPr>
          </a:p>
        </p:txBody>
      </p:sp>
      <p:sp>
        <p:nvSpPr>
          <p:cNvPr id="12" name="Rectangle 11"/>
          <p:cNvSpPr/>
          <p:nvPr userDrawn="1"/>
        </p:nvSpPr>
        <p:spPr>
          <a:xfrm>
            <a:off x="2499659" y="4097612"/>
            <a:ext cx="900025" cy="281883"/>
          </a:xfrm>
          <a:prstGeom prst="rect">
            <a:avLst/>
          </a:prstGeom>
          <a:solidFill>
            <a:srgbClr val="153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a:solidFill>
                  <a:schemeClr val="bg1"/>
                </a:solidFill>
                <a:ea typeface="Proxima Nova" charset="0"/>
                <a:cs typeface="Proxima Nova" charset="0"/>
              </a:rPr>
              <a:t>153653</a:t>
            </a:r>
          </a:p>
        </p:txBody>
      </p:sp>
      <p:sp>
        <p:nvSpPr>
          <p:cNvPr id="13" name="Rectangle 12"/>
          <p:cNvSpPr/>
          <p:nvPr userDrawn="1"/>
        </p:nvSpPr>
        <p:spPr>
          <a:xfrm>
            <a:off x="3398610" y="4097612"/>
            <a:ext cx="900025" cy="281883"/>
          </a:xfrm>
          <a:prstGeom prst="rect">
            <a:avLst/>
          </a:prstGeom>
          <a:solidFill>
            <a:srgbClr val="1D4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1D4B73</a:t>
            </a:r>
          </a:p>
        </p:txBody>
      </p:sp>
      <p:sp>
        <p:nvSpPr>
          <p:cNvPr id="14" name="Rectangle 13"/>
          <p:cNvSpPr/>
          <p:nvPr userDrawn="1"/>
        </p:nvSpPr>
        <p:spPr>
          <a:xfrm>
            <a:off x="4297561" y="4097612"/>
            <a:ext cx="900025" cy="281883"/>
          </a:xfrm>
          <a:prstGeom prst="rect">
            <a:avLst/>
          </a:prstGeom>
          <a:solidFill>
            <a:srgbClr val="265F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265F91</a:t>
            </a:r>
            <a:endParaRPr lang="en-US" sz="900" b="0" i="0">
              <a:solidFill>
                <a:schemeClr val="bg1"/>
              </a:solidFill>
              <a:ea typeface="Proxima Nova" charset="0"/>
              <a:cs typeface="Proxima Nova" charset="0"/>
            </a:endParaRPr>
          </a:p>
        </p:txBody>
      </p:sp>
      <p:sp>
        <p:nvSpPr>
          <p:cNvPr id="15" name="Rectangle 14"/>
          <p:cNvSpPr/>
          <p:nvPr userDrawn="1"/>
        </p:nvSpPr>
        <p:spPr>
          <a:xfrm>
            <a:off x="5196512" y="4097612"/>
            <a:ext cx="900025" cy="281883"/>
          </a:xfrm>
          <a:prstGeom prst="rect">
            <a:avLst/>
          </a:prstGeom>
          <a:solidFill>
            <a:srgbClr val="2F73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2F73B0</a:t>
            </a:r>
            <a:endParaRPr lang="en-US" sz="900" b="0" i="0">
              <a:solidFill>
                <a:schemeClr val="bg1"/>
              </a:solidFill>
              <a:ea typeface="Proxima Nova" charset="0"/>
              <a:cs typeface="Proxima Nova" charset="0"/>
            </a:endParaRPr>
          </a:p>
        </p:txBody>
      </p:sp>
      <p:sp>
        <p:nvSpPr>
          <p:cNvPr id="16" name="Rectangle 15"/>
          <p:cNvSpPr/>
          <p:nvPr userDrawn="1"/>
        </p:nvSpPr>
        <p:spPr>
          <a:xfrm>
            <a:off x="6095463" y="4097612"/>
            <a:ext cx="900025" cy="281883"/>
          </a:xfrm>
          <a:prstGeom prst="rect">
            <a:avLst/>
          </a:prstGeom>
          <a:solidFill>
            <a:srgbClr val="4D8F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4D8FCC</a:t>
            </a:r>
            <a:endParaRPr lang="en-US" sz="900" b="0" i="0">
              <a:solidFill>
                <a:schemeClr val="bg1"/>
              </a:solidFill>
              <a:ea typeface="Proxima Nova" charset="0"/>
              <a:cs typeface="Proxima Nova" charset="0"/>
            </a:endParaRPr>
          </a:p>
        </p:txBody>
      </p:sp>
      <p:sp>
        <p:nvSpPr>
          <p:cNvPr id="17" name="Rectangle 16"/>
          <p:cNvSpPr/>
          <p:nvPr userDrawn="1"/>
        </p:nvSpPr>
        <p:spPr>
          <a:xfrm>
            <a:off x="8792316" y="4097612"/>
            <a:ext cx="900025" cy="281883"/>
          </a:xfrm>
          <a:prstGeom prst="rect">
            <a:avLst/>
          </a:prstGeom>
          <a:solidFill>
            <a:srgbClr val="A7C8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A7C8E6</a:t>
            </a:r>
          </a:p>
        </p:txBody>
      </p:sp>
      <p:sp>
        <p:nvSpPr>
          <p:cNvPr id="18" name="Rectangle 17"/>
          <p:cNvSpPr/>
          <p:nvPr userDrawn="1"/>
        </p:nvSpPr>
        <p:spPr>
          <a:xfrm>
            <a:off x="9691269" y="4097612"/>
            <a:ext cx="900025" cy="281883"/>
          </a:xfrm>
          <a:prstGeom prst="rect">
            <a:avLst/>
          </a:prstGeom>
          <a:solidFill>
            <a:srgbClr val="C6DB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de-DE" sz="900" b="0" i="0">
                <a:solidFill>
                  <a:schemeClr val="bg1"/>
                </a:solidFill>
                <a:ea typeface="Proxima Nova" charset="0"/>
                <a:cs typeface="Proxima Nova" charset="0"/>
              </a:rPr>
              <a:t>C6DBEF</a:t>
            </a:r>
            <a:endParaRPr lang="en-US" sz="900" b="0" i="0">
              <a:solidFill>
                <a:schemeClr val="bg1"/>
              </a:solidFill>
              <a:ea typeface="Proxima Nova" charset="0"/>
              <a:cs typeface="Proxima Nova" charset="0"/>
            </a:endParaRPr>
          </a:p>
        </p:txBody>
      </p:sp>
      <p:sp>
        <p:nvSpPr>
          <p:cNvPr id="19" name="Rectangle 18"/>
          <p:cNvSpPr/>
          <p:nvPr userDrawn="1"/>
        </p:nvSpPr>
        <p:spPr>
          <a:xfrm>
            <a:off x="6994414" y="4097612"/>
            <a:ext cx="900025" cy="281883"/>
          </a:xfrm>
          <a:prstGeom prst="rect">
            <a:avLst/>
          </a:prstGeom>
          <a:solidFill>
            <a:srgbClr val="6BA2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6BA2D6</a:t>
            </a:r>
          </a:p>
        </p:txBody>
      </p:sp>
      <p:sp>
        <p:nvSpPr>
          <p:cNvPr id="20" name="Rectangle 19"/>
          <p:cNvSpPr/>
          <p:nvPr userDrawn="1"/>
        </p:nvSpPr>
        <p:spPr>
          <a:xfrm>
            <a:off x="7893365" y="4097612"/>
            <a:ext cx="900025" cy="281883"/>
          </a:xfrm>
          <a:prstGeom prst="rect">
            <a:avLst/>
          </a:prstGeom>
          <a:solidFill>
            <a:srgbClr val="8AB5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8AB5DF</a:t>
            </a:r>
          </a:p>
        </p:txBody>
      </p:sp>
      <p:sp>
        <p:nvSpPr>
          <p:cNvPr id="21" name="Rectangle 20"/>
          <p:cNvSpPr/>
          <p:nvPr userDrawn="1"/>
        </p:nvSpPr>
        <p:spPr>
          <a:xfrm>
            <a:off x="1600708" y="4578875"/>
            <a:ext cx="900025" cy="281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4D8FCC</a:t>
            </a:r>
            <a:endParaRPr lang="en-US" sz="900" b="0" i="0">
              <a:solidFill>
                <a:schemeClr val="bg1"/>
              </a:solidFill>
              <a:ea typeface="Proxima Nova" charset="0"/>
              <a:cs typeface="Proxima Nova" charset="0"/>
            </a:endParaRPr>
          </a:p>
        </p:txBody>
      </p:sp>
      <p:sp>
        <p:nvSpPr>
          <p:cNvPr id="22" name="Rectangle 21"/>
          <p:cNvSpPr/>
          <p:nvPr userDrawn="1"/>
        </p:nvSpPr>
        <p:spPr>
          <a:xfrm>
            <a:off x="2499659" y="4578875"/>
            <a:ext cx="900025" cy="28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a:solidFill>
                  <a:schemeClr val="bg1"/>
                </a:solidFill>
                <a:ea typeface="Proxima Nova" charset="0"/>
                <a:cs typeface="Proxima Nova" charset="0"/>
              </a:rPr>
              <a:t>6AAE45</a:t>
            </a:r>
          </a:p>
        </p:txBody>
      </p:sp>
      <p:sp>
        <p:nvSpPr>
          <p:cNvPr id="23" name="Rectangle 22"/>
          <p:cNvSpPr/>
          <p:nvPr userDrawn="1"/>
        </p:nvSpPr>
        <p:spPr>
          <a:xfrm>
            <a:off x="3398610" y="4578875"/>
            <a:ext cx="900025" cy="281883"/>
          </a:xfrm>
          <a:prstGeom prst="rect">
            <a:avLst/>
          </a:prstGeom>
          <a:solidFill>
            <a:srgbClr val="EA80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EA8023</a:t>
            </a:r>
          </a:p>
        </p:txBody>
      </p:sp>
      <p:sp>
        <p:nvSpPr>
          <p:cNvPr id="24" name="Rectangle 23"/>
          <p:cNvSpPr/>
          <p:nvPr userDrawn="1"/>
        </p:nvSpPr>
        <p:spPr>
          <a:xfrm>
            <a:off x="4297561" y="4578875"/>
            <a:ext cx="900025" cy="2818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FFCC02</a:t>
            </a:r>
          </a:p>
        </p:txBody>
      </p:sp>
      <p:pic>
        <p:nvPicPr>
          <p:cNvPr id="25" name="Pictur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55705" y="1189006"/>
            <a:ext cx="3840163" cy="768881"/>
          </a:xfrm>
          <a:prstGeom prst="rect">
            <a:avLst/>
          </a:prstGeom>
        </p:spPr>
      </p:pic>
      <p:pic>
        <p:nvPicPr>
          <p:cNvPr id="26" name="Picture 2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320211" y="1189006"/>
            <a:ext cx="3840163" cy="768880"/>
          </a:xfrm>
          <a:prstGeom prst="rect">
            <a:avLst/>
          </a:prstGeom>
        </p:spPr>
      </p:pic>
    </p:spTree>
    <p:extLst>
      <p:ext uri="{BB962C8B-B14F-4D97-AF65-F5344CB8AC3E}">
        <p14:creationId xmlns:p14="http://schemas.microsoft.com/office/powerpoint/2010/main" val="39052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2"/>
          <p:cNvSpPr>
            <a:spLocks noGrp="1"/>
          </p:cNvSpPr>
          <p:nvPr>
            <p:ph sz="half" idx="1"/>
          </p:nvPr>
        </p:nvSpPr>
        <p:spPr>
          <a:xfrm>
            <a:off x="609600" y="1116281"/>
            <a:ext cx="5384800" cy="5038194"/>
          </a:xfrm>
          <a:prstGeom prst="rect">
            <a:avLst/>
          </a:prstGeom>
        </p:spPr>
        <p:txBody>
          <a:bodyPr>
            <a:normAutofit/>
          </a:bodyPr>
          <a:lstStyle>
            <a:lvl1pPr marL="228600" indent="-228600">
              <a:buClr>
                <a:schemeClr val="accent1"/>
              </a:buClr>
              <a:defRPr sz="2400"/>
            </a:lvl1pPr>
            <a:lvl2pPr marL="685800" indent="-228600">
              <a:buClr>
                <a:schemeClr val="accent1"/>
              </a:buClr>
              <a:defRPr sz="2000"/>
            </a:lvl2pPr>
            <a:lvl3pPr marL="1084263" indent="-169863">
              <a:buClr>
                <a:schemeClr val="accent1"/>
              </a:buCl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pic>
        <p:nvPicPr>
          <p:cNvPr id="16" name="Picture 15" descr="lin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 y="996306"/>
            <a:ext cx="11582400" cy="26729"/>
          </a:xfrm>
          <a:prstGeom prst="rect">
            <a:avLst/>
          </a:prstGeom>
        </p:spPr>
      </p:pic>
      <p:sp>
        <p:nvSpPr>
          <p:cNvPr id="6" name="Content Placeholder 2"/>
          <p:cNvSpPr>
            <a:spLocks noGrp="1"/>
          </p:cNvSpPr>
          <p:nvPr>
            <p:ph sz="half" idx="10"/>
          </p:nvPr>
        </p:nvSpPr>
        <p:spPr>
          <a:xfrm>
            <a:off x="6172529" y="1116282"/>
            <a:ext cx="5384800" cy="5026319"/>
          </a:xfrm>
          <a:prstGeom prst="rect">
            <a:avLst/>
          </a:prstGeom>
        </p:spPr>
        <p:txBody>
          <a:bodyPr>
            <a:normAutofit/>
          </a:bodyPr>
          <a:lstStyle>
            <a:lvl1pPr marL="228600" indent="-228600">
              <a:buClr>
                <a:schemeClr val="accent1"/>
              </a:buClr>
              <a:defRPr sz="2400"/>
            </a:lvl1pPr>
            <a:lvl2pPr marL="685800" indent="-228600">
              <a:buClr>
                <a:schemeClr val="accent1"/>
              </a:buClr>
              <a:defRPr sz="2000"/>
            </a:lvl2pPr>
            <a:lvl3pPr marL="1084263" indent="-169863">
              <a:buClr>
                <a:schemeClr val="accent1"/>
              </a:buCl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609600" y="0"/>
            <a:ext cx="10972800" cy="996306"/>
          </a:xfrm>
          <a:prstGeom prst="rect">
            <a:avLst/>
          </a:prstGeom>
        </p:spPr>
        <p:txBody>
          <a:bodyPr anchor="ctr" anchorCtr="0"/>
          <a:lstStyle>
            <a:lvl1pPr>
              <a:defRPr sz="2800" baseline="0">
                <a:solidFill>
                  <a:schemeClr val="accent1"/>
                </a:solidFill>
              </a:defRPr>
            </a:lvl1pPr>
          </a:lstStyle>
          <a:p>
            <a:r>
              <a:rPr lang="en-US" dirty="0"/>
              <a:t>Click to enter slide title</a:t>
            </a:r>
          </a:p>
        </p:txBody>
      </p:sp>
    </p:spTree>
    <p:extLst>
      <p:ext uri="{BB962C8B-B14F-4D97-AF65-F5344CB8AC3E}">
        <p14:creationId xmlns:p14="http://schemas.microsoft.com/office/powerpoint/2010/main" val="25191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Picture 11" descr="lin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 y="996306"/>
            <a:ext cx="11582400" cy="26729"/>
          </a:xfrm>
          <a:prstGeom prst="rect">
            <a:avLst/>
          </a:prstGeom>
        </p:spPr>
      </p:pic>
      <p:sp>
        <p:nvSpPr>
          <p:cNvPr id="7" name="Title 1"/>
          <p:cNvSpPr>
            <a:spLocks noGrp="1"/>
          </p:cNvSpPr>
          <p:nvPr>
            <p:ph type="title" hasCustomPrompt="1"/>
          </p:nvPr>
        </p:nvSpPr>
        <p:spPr>
          <a:xfrm>
            <a:off x="609600" y="0"/>
            <a:ext cx="10972800" cy="996306"/>
          </a:xfrm>
          <a:prstGeom prst="rect">
            <a:avLst/>
          </a:prstGeom>
        </p:spPr>
        <p:txBody>
          <a:bodyPr anchor="ctr" anchorCtr="0"/>
          <a:lstStyle>
            <a:lvl1pPr>
              <a:defRPr sz="2800" baseline="0">
                <a:solidFill>
                  <a:schemeClr val="accent1"/>
                </a:solidFill>
              </a:defRPr>
            </a:lvl1pPr>
          </a:lstStyle>
          <a:p>
            <a:r>
              <a:rPr lang="en-US" dirty="0"/>
              <a:t>Click to enter slide title</a:t>
            </a:r>
          </a:p>
        </p:txBody>
      </p:sp>
    </p:spTree>
    <p:extLst>
      <p:ext uri="{BB962C8B-B14F-4D97-AF65-F5344CB8AC3E}">
        <p14:creationId xmlns:p14="http://schemas.microsoft.com/office/powerpoint/2010/main" val="13287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4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600" y="186967"/>
            <a:ext cx="11360800" cy="763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374850"/>
              </a:buClr>
              <a:buFont typeface="Open Sans"/>
              <a:buNone/>
              <a:defRPr sz="3733" b="0" i="0" u="none" strike="noStrike" cap="none">
                <a:solidFill>
                  <a:srgbClr val="374850"/>
                </a:solidFill>
                <a:latin typeface="Open Sans"/>
                <a:ea typeface="Open Sans"/>
                <a:cs typeface="Open Sans"/>
                <a:sym typeface="Open Sans"/>
              </a:defRPr>
            </a:lvl1pPr>
            <a:lvl2pPr lvl="1" indent="0">
              <a:spcBef>
                <a:spcPts val="0"/>
              </a:spcBef>
              <a:buClr>
                <a:schemeClr val="dk1"/>
              </a:buClr>
              <a:buFont typeface="Arial"/>
              <a:buNone/>
              <a:defRPr sz="3733">
                <a:solidFill>
                  <a:schemeClr val="dk1"/>
                </a:solidFill>
              </a:defRPr>
            </a:lvl2pPr>
            <a:lvl3pPr lvl="2" indent="0">
              <a:spcBef>
                <a:spcPts val="0"/>
              </a:spcBef>
              <a:buClr>
                <a:schemeClr val="dk1"/>
              </a:buClr>
              <a:buFont typeface="Arial"/>
              <a:buNone/>
              <a:defRPr sz="3733">
                <a:solidFill>
                  <a:schemeClr val="dk1"/>
                </a:solidFill>
              </a:defRPr>
            </a:lvl3pPr>
            <a:lvl4pPr lvl="3" indent="0">
              <a:spcBef>
                <a:spcPts val="0"/>
              </a:spcBef>
              <a:buClr>
                <a:schemeClr val="dk1"/>
              </a:buClr>
              <a:buFont typeface="Arial"/>
              <a:buNone/>
              <a:defRPr sz="3733">
                <a:solidFill>
                  <a:schemeClr val="dk1"/>
                </a:solidFill>
              </a:defRPr>
            </a:lvl4pPr>
            <a:lvl5pPr lvl="4" indent="0">
              <a:spcBef>
                <a:spcPts val="0"/>
              </a:spcBef>
              <a:buClr>
                <a:schemeClr val="dk1"/>
              </a:buClr>
              <a:buFont typeface="Arial"/>
              <a:buNone/>
              <a:defRPr sz="3733">
                <a:solidFill>
                  <a:schemeClr val="dk1"/>
                </a:solidFill>
              </a:defRPr>
            </a:lvl5pPr>
            <a:lvl6pPr lvl="5" indent="0">
              <a:spcBef>
                <a:spcPts val="0"/>
              </a:spcBef>
              <a:buClr>
                <a:schemeClr val="dk1"/>
              </a:buClr>
              <a:buFont typeface="Arial"/>
              <a:buNone/>
              <a:defRPr sz="3733">
                <a:solidFill>
                  <a:schemeClr val="dk1"/>
                </a:solidFill>
              </a:defRPr>
            </a:lvl6pPr>
            <a:lvl7pPr lvl="6" indent="0">
              <a:spcBef>
                <a:spcPts val="0"/>
              </a:spcBef>
              <a:buClr>
                <a:schemeClr val="dk1"/>
              </a:buClr>
              <a:buFont typeface="Arial"/>
              <a:buNone/>
              <a:defRPr sz="3733">
                <a:solidFill>
                  <a:schemeClr val="dk1"/>
                </a:solidFill>
              </a:defRPr>
            </a:lvl7pPr>
            <a:lvl8pPr lvl="7" indent="0">
              <a:spcBef>
                <a:spcPts val="0"/>
              </a:spcBef>
              <a:buClr>
                <a:schemeClr val="dk1"/>
              </a:buClr>
              <a:buFont typeface="Arial"/>
              <a:buNone/>
              <a:defRPr sz="3733">
                <a:solidFill>
                  <a:schemeClr val="dk1"/>
                </a:solidFill>
              </a:defRPr>
            </a:lvl8pPr>
            <a:lvl9pPr lvl="8" indent="0">
              <a:spcBef>
                <a:spcPts val="0"/>
              </a:spcBef>
              <a:buClr>
                <a:schemeClr val="dk1"/>
              </a:buClr>
              <a:buFont typeface="Arial"/>
              <a:buNone/>
              <a:defRPr sz="3733">
                <a:solidFill>
                  <a:schemeClr val="dk1"/>
                </a:solidFill>
              </a:defRPr>
            </a:lvl9pPr>
          </a:lstStyle>
          <a:p>
            <a:endParaRPr/>
          </a:p>
        </p:txBody>
      </p:sp>
      <p:sp>
        <p:nvSpPr>
          <p:cNvPr id="26" name="Shape 26"/>
          <p:cNvSpPr txBox="1">
            <a:spLocks noGrp="1"/>
          </p:cNvSpPr>
          <p:nvPr>
            <p:ph type="body" idx="1"/>
          </p:nvPr>
        </p:nvSpPr>
        <p:spPr>
          <a:xfrm>
            <a:off x="415600" y="1028633"/>
            <a:ext cx="5333200" cy="4555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2133"/>
              </a:spcAft>
              <a:buClr>
                <a:srgbClr val="374850"/>
              </a:buClr>
              <a:buFont typeface="Arial"/>
              <a:buNone/>
              <a:defRPr sz="1867" b="0" i="0" u="none" strike="noStrike" cap="none">
                <a:solidFill>
                  <a:srgbClr val="374850"/>
                </a:solidFill>
                <a:latin typeface="Arial"/>
                <a:ea typeface="Arial"/>
                <a:cs typeface="Arial"/>
                <a:sym typeface="Arial"/>
              </a:defRPr>
            </a:lvl1pPr>
            <a:lvl2pPr marL="609585" marR="0" lvl="1"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2pPr>
            <a:lvl3pPr marL="1219170" marR="0" lvl="2"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3pPr>
            <a:lvl4pPr marL="1828754" marR="0" lvl="3"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4pPr>
            <a:lvl5pPr marL="2438339" marR="0" lvl="4"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5pPr>
            <a:lvl6pPr marL="3047924" marR="0" lvl="5"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6pPr>
            <a:lvl7pPr marL="3657509" marR="0" lvl="6"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7pPr>
            <a:lvl8pPr marL="4267093" marR="0" lvl="7"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8pPr>
            <a:lvl9pPr marL="4876678" marR="0" lvl="8"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9pPr>
          </a:lstStyle>
          <a:p>
            <a:endParaRPr/>
          </a:p>
        </p:txBody>
      </p:sp>
      <p:sp>
        <p:nvSpPr>
          <p:cNvPr id="27" name="Shape 27"/>
          <p:cNvSpPr txBox="1">
            <a:spLocks noGrp="1"/>
          </p:cNvSpPr>
          <p:nvPr>
            <p:ph type="body" idx="2"/>
          </p:nvPr>
        </p:nvSpPr>
        <p:spPr>
          <a:xfrm>
            <a:off x="6443200" y="1028633"/>
            <a:ext cx="5333200" cy="4555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2133"/>
              </a:spcAft>
              <a:buClr>
                <a:srgbClr val="374850"/>
              </a:buClr>
              <a:buFont typeface="Arial"/>
              <a:buNone/>
              <a:defRPr sz="1867" b="0" i="0" u="none" strike="noStrike" cap="none">
                <a:solidFill>
                  <a:srgbClr val="374850"/>
                </a:solidFill>
                <a:latin typeface="Arial"/>
                <a:ea typeface="Arial"/>
                <a:cs typeface="Arial"/>
                <a:sym typeface="Arial"/>
              </a:defRPr>
            </a:lvl1pPr>
            <a:lvl2pPr marL="609585" marR="0" lvl="1"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2pPr>
            <a:lvl3pPr marL="1219170" marR="0" lvl="2"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3pPr>
            <a:lvl4pPr marL="1828754" marR="0" lvl="3"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4pPr>
            <a:lvl5pPr marL="2438339" marR="0" lvl="4"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5pPr>
            <a:lvl6pPr marL="3047924" marR="0" lvl="5"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6pPr>
            <a:lvl7pPr marL="3657509" marR="0" lvl="6"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7pPr>
            <a:lvl8pPr marL="4267093" marR="0" lvl="7"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8pPr>
            <a:lvl9pPr marL="4876678" marR="0" lvl="8"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9pPr>
          </a:lstStyle>
          <a:p>
            <a:endParaRPr/>
          </a:p>
        </p:txBody>
      </p:sp>
      <p:pic>
        <p:nvPicPr>
          <p:cNvPr id="28" name="Shape 28"/>
          <p:cNvPicPr preferRelativeResize="0"/>
          <p:nvPr/>
        </p:nvPicPr>
        <p:blipFill>
          <a:blip r:embed="rId2">
            <a:alphaModFix/>
          </a:blip>
          <a:stretch>
            <a:fillRect/>
          </a:stretch>
        </p:blipFill>
        <p:spPr>
          <a:xfrm>
            <a:off x="0" y="5981900"/>
            <a:ext cx="12192000" cy="876099"/>
          </a:xfrm>
          <a:prstGeom prst="rect">
            <a:avLst/>
          </a:prstGeom>
          <a:noFill/>
          <a:ln>
            <a:noFill/>
          </a:ln>
        </p:spPr>
      </p:pic>
    </p:spTree>
    <p:extLst>
      <p:ext uri="{BB962C8B-B14F-4D97-AF65-F5344CB8AC3E}">
        <p14:creationId xmlns:p14="http://schemas.microsoft.com/office/powerpoint/2010/main" val="82934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fidential Page 1">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15600" y="1869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1"/>
          </p:nvPr>
        </p:nvSpPr>
        <p:spPr>
          <a:xfrm>
            <a:off x="415600" y="1130233"/>
            <a:ext cx="11360800" cy="4555200"/>
          </a:xfrm>
          <a:prstGeom prst="rect">
            <a:avLst/>
          </a:prstGeom>
        </p:spPr>
        <p:txBody>
          <a:bodyPr lIns="91425" tIns="91425" rIns="91425" bIns="91425" anchor="t" anchorCtr="0"/>
          <a:lstStyle>
            <a:lvl1pPr lvl="0" rtl="0">
              <a:lnSpc>
                <a:spcPct val="100000"/>
              </a:lnSpc>
              <a:spcBef>
                <a:spcPts val="0"/>
              </a:spcBef>
              <a:buSzPct val="100000"/>
              <a:defRPr sz="1600"/>
            </a:lvl1pPr>
            <a:lvl2pPr lvl="1" rtl="0">
              <a:lnSpc>
                <a:spcPct val="100000"/>
              </a:lnSpc>
              <a:spcBef>
                <a:spcPts val="0"/>
              </a:spcBef>
              <a:buSzPct val="100000"/>
              <a:defRPr sz="1600"/>
            </a:lvl2pPr>
            <a:lvl3pPr lvl="2" rtl="0">
              <a:lnSpc>
                <a:spcPct val="100000"/>
              </a:lnSpc>
              <a:spcBef>
                <a:spcPts val="0"/>
              </a:spcBef>
              <a:buSzPct val="100000"/>
              <a:defRPr sz="1600"/>
            </a:lvl3pPr>
            <a:lvl4pPr lvl="3" rtl="0">
              <a:lnSpc>
                <a:spcPct val="100000"/>
              </a:lnSpc>
              <a:spcBef>
                <a:spcPts val="0"/>
              </a:spcBef>
              <a:buSzPct val="100000"/>
              <a:defRPr sz="1600"/>
            </a:lvl4pPr>
            <a:lvl5pPr lvl="4" rtl="0">
              <a:lnSpc>
                <a:spcPct val="100000"/>
              </a:lnSpc>
              <a:spcBef>
                <a:spcPts val="0"/>
              </a:spcBef>
              <a:buSzPct val="100000"/>
              <a:defRPr sz="1600"/>
            </a:lvl5pPr>
            <a:lvl6pPr lvl="5" rtl="0">
              <a:lnSpc>
                <a:spcPct val="100000"/>
              </a:lnSpc>
              <a:spcBef>
                <a:spcPts val="0"/>
              </a:spcBef>
              <a:buSzPct val="100000"/>
              <a:defRPr sz="1600"/>
            </a:lvl6pPr>
            <a:lvl7pPr lvl="6" rtl="0">
              <a:lnSpc>
                <a:spcPct val="100000"/>
              </a:lnSpc>
              <a:spcBef>
                <a:spcPts val="0"/>
              </a:spcBef>
              <a:buSzPct val="100000"/>
              <a:defRPr sz="1600"/>
            </a:lvl7pPr>
            <a:lvl8pPr lvl="7" rtl="0">
              <a:lnSpc>
                <a:spcPct val="100000"/>
              </a:lnSpc>
              <a:spcBef>
                <a:spcPts val="0"/>
              </a:spcBef>
              <a:buSzPct val="100000"/>
              <a:defRPr sz="1600"/>
            </a:lvl8pPr>
            <a:lvl9pPr lvl="8" rtl="0">
              <a:lnSpc>
                <a:spcPct val="100000"/>
              </a:lnSpc>
              <a:spcBef>
                <a:spcPts val="0"/>
              </a:spcBef>
              <a:buSzPct val="100000"/>
              <a:defRPr sz="1600"/>
            </a:lvl9pPr>
          </a:lstStyle>
          <a:p>
            <a:endParaRPr/>
          </a:p>
        </p:txBody>
      </p:sp>
    </p:spTree>
    <p:extLst>
      <p:ext uri="{BB962C8B-B14F-4D97-AF65-F5344CB8AC3E}">
        <p14:creationId xmlns:p14="http://schemas.microsoft.com/office/powerpoint/2010/main" val="100945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20.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9.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156204" y="217063"/>
            <a:ext cx="822960" cy="557081"/>
          </a:xfrm>
          <a:prstGeom prst="rect">
            <a:avLst/>
          </a:prstGeom>
        </p:spPr>
      </p:pic>
      <p:pic>
        <p:nvPicPr>
          <p:cNvPr id="8" name="Picture 7" descr="cyberark-ppt-rd4-3.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0" y="6759774"/>
            <a:ext cx="12192000" cy="98227"/>
          </a:xfrm>
          <a:prstGeom prst="rect">
            <a:avLst/>
          </a:prstGeom>
        </p:spPr>
      </p:pic>
    </p:spTree>
    <p:extLst>
      <p:ext uri="{BB962C8B-B14F-4D97-AF65-F5344CB8AC3E}">
        <p14:creationId xmlns:p14="http://schemas.microsoft.com/office/powerpoint/2010/main" val="126614047"/>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59" r:id="rId3"/>
    <p:sldLayoutId id="2147483692" r:id="rId4"/>
    <p:sldLayoutId id="2147483675" r:id="rId5"/>
    <p:sldLayoutId id="2147483677" r:id="rId6"/>
    <p:sldLayoutId id="2147483678" r:id="rId7"/>
    <p:sldLayoutId id="2147483688" r:id="rId8"/>
    <p:sldLayoutId id="2147483690" r:id="rId9"/>
    <p:sldLayoutId id="2147483693" r:id="rId10"/>
    <p:sldLayoutId id="2147483694" r:id="rId11"/>
    <p:sldLayoutId id="2147483695" r:id="rId12"/>
    <p:sldLayoutId id="214748370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600" b="1" i="0" kern="1200">
          <a:solidFill>
            <a:schemeClr val="tx2"/>
          </a:solidFill>
          <a:latin typeface="Arial"/>
          <a:ea typeface="+mj-ea"/>
          <a:cs typeface="Arial"/>
        </a:defRPr>
      </a:lvl1pPr>
    </p:titleStyle>
    <p:bodyStyle>
      <a:lvl1pPr marL="342900" indent="-342900" algn="l" defTabSz="457200" rtl="0" eaLnBrk="1" latinLnBrk="0" hangingPunct="1">
        <a:spcBef>
          <a:spcPts val="950"/>
        </a:spcBef>
        <a:buClr>
          <a:schemeClr val="tx2"/>
        </a:buClr>
        <a:buFont typeface="Lucida Grande"/>
        <a:buChar char="▪"/>
        <a:defRPr sz="1800" b="0" i="0" kern="1200">
          <a:solidFill>
            <a:srgbClr val="000000"/>
          </a:solidFill>
          <a:latin typeface="Arial"/>
          <a:ea typeface="+mn-ea"/>
          <a:cs typeface="Arial"/>
        </a:defRPr>
      </a:lvl1pPr>
      <a:lvl2pPr marL="742950" indent="-285750" algn="l" defTabSz="457200" rtl="0" eaLnBrk="1" latinLnBrk="0" hangingPunct="1">
        <a:spcBef>
          <a:spcPts val="450"/>
        </a:spcBef>
        <a:buClr>
          <a:schemeClr val="tx2"/>
        </a:buClr>
        <a:buSzPct val="60000"/>
        <a:buFont typeface="Lucida Grande"/>
        <a:buChar char="￭"/>
        <a:defRPr sz="1600" b="0" i="0" kern="1200">
          <a:solidFill>
            <a:srgbClr val="000000"/>
          </a:solidFill>
          <a:latin typeface="Arial"/>
          <a:ea typeface="+mn-ea"/>
          <a:cs typeface="Arial"/>
        </a:defRPr>
      </a:lvl2pPr>
      <a:lvl3pPr marL="1143000" indent="-228600" algn="l" defTabSz="457200" rtl="0" eaLnBrk="1" latinLnBrk="0" hangingPunct="1">
        <a:spcBef>
          <a:spcPts val="450"/>
        </a:spcBef>
        <a:buFont typeface="Arial"/>
        <a:buChar char="•"/>
        <a:defRPr sz="1400" b="0" i="0" kern="1200">
          <a:solidFill>
            <a:srgbClr val="000000"/>
          </a:solidFill>
          <a:latin typeface="Arial"/>
          <a:ea typeface="+mn-ea"/>
          <a:cs typeface="Arial"/>
        </a:defRPr>
      </a:lvl3pPr>
      <a:lvl4pPr marL="1600200" indent="-228600" algn="l" defTabSz="457200" rtl="0" eaLnBrk="1" latinLnBrk="0" hangingPunct="1">
        <a:spcBef>
          <a:spcPct val="20000"/>
        </a:spcBef>
        <a:buFont typeface="Arial"/>
        <a:buChar char="–"/>
        <a:defRPr sz="14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5638" y="164637"/>
            <a:ext cx="10889671" cy="1152128"/>
          </a:xfrm>
          <a:prstGeom prst="rect">
            <a:avLst/>
          </a:prstGeom>
        </p:spPr>
        <p:txBody>
          <a:bodyPr vert="horz" lIns="91440" tIns="45720" rIns="91440" bIns="45720" rtlCol="0" anchor="b">
            <a:normAutofit/>
          </a:bodyPr>
          <a:lstStyle/>
          <a:p>
            <a:r>
              <a:rPr lang="en-US" dirty="0"/>
              <a:t>Headline</a:t>
            </a:r>
          </a:p>
        </p:txBody>
      </p:sp>
      <p:sp>
        <p:nvSpPr>
          <p:cNvPr id="3" name="Text Placeholder 2"/>
          <p:cNvSpPr>
            <a:spLocks noGrp="1"/>
          </p:cNvSpPr>
          <p:nvPr>
            <p:ph type="body" idx="1"/>
          </p:nvPr>
        </p:nvSpPr>
        <p:spPr>
          <a:xfrm>
            <a:off x="415638" y="1626919"/>
            <a:ext cx="10889669" cy="4550044"/>
          </a:xfrm>
          <a:prstGeom prst="rect">
            <a:avLst/>
          </a:prstGeom>
        </p:spPr>
        <p:txBody>
          <a:bodyPr vert="horz" lIns="91440" tIns="45720" rIns="91440" bIns="45720" rtlCol="0">
            <a:normAutofit/>
          </a:bodyPr>
          <a:lstStyle/>
          <a:p>
            <a:pPr lvl="0"/>
            <a:r>
              <a:rPr lang="en-US" dirty="0"/>
              <a:t>Edit Master text styles</a:t>
            </a:r>
          </a:p>
          <a:p>
            <a:pPr marL="801668" lvl="1" indent="-352417" algn="l" defTabSz="914377" rtl="0" eaLnBrk="1" latinLnBrk="0" hangingPunct="1">
              <a:lnSpc>
                <a:spcPct val="114000"/>
              </a:lnSpc>
              <a:spcBef>
                <a:spcPts val="600"/>
              </a:spcBef>
              <a:buClr>
                <a:schemeClr val="tx2"/>
              </a:buClr>
              <a:buSzPct val="80000"/>
              <a:buFont typeface="Wingdings" panose="05000000000000000000" pitchFamily="2" charset="2"/>
              <a:buChar char="n"/>
            </a:pPr>
            <a:r>
              <a:rPr lang="en-US" dirty="0"/>
              <a:t>Second level</a:t>
            </a:r>
          </a:p>
          <a:p>
            <a:pPr marL="1165196" lvl="2" indent="-268281" algn="l" defTabSz="914377" rtl="0" eaLnBrk="1" latinLnBrk="0" hangingPunct="1">
              <a:lnSpc>
                <a:spcPct val="114000"/>
              </a:lnSpc>
              <a:spcBef>
                <a:spcPts val="300"/>
              </a:spcBef>
              <a:buClr>
                <a:srgbClr val="99D8EF"/>
              </a:buClr>
              <a:buSzPct val="75000"/>
              <a:buFont typeface="Wingdings" panose="05000000000000000000" pitchFamily="2" charset="2"/>
              <a:buChar char=""/>
            </a:pPr>
            <a:r>
              <a:rPr lang="en-US" dirty="0"/>
              <a:t>Third level</a:t>
            </a:r>
          </a:p>
        </p:txBody>
      </p:sp>
    </p:spTree>
    <p:extLst>
      <p:ext uri="{BB962C8B-B14F-4D97-AF65-F5344CB8AC3E}">
        <p14:creationId xmlns:p14="http://schemas.microsoft.com/office/powerpoint/2010/main" val="9228079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3600" b="1" kern="1200" cap="none" baseline="0">
          <a:solidFill>
            <a:schemeClr val="accent1"/>
          </a:solidFill>
          <a:latin typeface="+mn-lt"/>
          <a:ea typeface="Roboto Condensed" panose="02000000000000000000" pitchFamily="2" charset="0"/>
          <a:cs typeface="+mj-cs"/>
        </a:defRPr>
      </a:lvl1pPr>
    </p:titleStyle>
    <p:bodyStyle>
      <a:lvl1pPr marL="355591" indent="-355591" algn="l" defTabSz="914377" rtl="0" eaLnBrk="1" latinLnBrk="0" hangingPunct="1">
        <a:lnSpc>
          <a:spcPct val="100000"/>
        </a:lnSpc>
        <a:spcBef>
          <a:spcPts val="0"/>
        </a:spcBef>
        <a:spcAft>
          <a:spcPts val="1600"/>
        </a:spcAft>
        <a:buClr>
          <a:srgbClr val="FBAF42"/>
        </a:buClr>
        <a:buSzPct val="90000"/>
        <a:buFont typeface="Wingdings" panose="05000000000000000000" pitchFamily="2" charset="2"/>
        <a:buChar char=""/>
        <a:defRPr sz="2800" kern="1200">
          <a:solidFill>
            <a:schemeClr val="tx1">
              <a:lumMod val="75000"/>
              <a:lumOff val="25000"/>
            </a:schemeClr>
          </a:solidFill>
          <a:latin typeface="+mn-lt"/>
          <a:ea typeface="Roboto" panose="02000000000000000000" pitchFamily="2" charset="0"/>
          <a:cs typeface="+mn-cs"/>
        </a:defRPr>
      </a:lvl1pPr>
      <a:lvl2pPr marL="830242" indent="-380990" algn="l" defTabSz="914377" rtl="0" eaLnBrk="1" latinLnBrk="0" hangingPunct="1">
        <a:lnSpc>
          <a:spcPct val="100000"/>
        </a:lnSpc>
        <a:spcBef>
          <a:spcPts val="0"/>
        </a:spcBef>
        <a:spcAft>
          <a:spcPts val="1600"/>
        </a:spcAft>
        <a:buClr>
          <a:schemeClr val="accent2"/>
        </a:buClr>
        <a:buSzPct val="100000"/>
        <a:buFont typeface="Wingdings" panose="05000000000000000000" pitchFamily="2" charset="2"/>
        <a:buChar char="§"/>
        <a:defRPr lang="en-US" sz="2400" kern="1200" dirty="0">
          <a:solidFill>
            <a:schemeClr val="tx1">
              <a:lumMod val="75000"/>
              <a:lumOff val="25000"/>
            </a:schemeClr>
          </a:solidFill>
          <a:latin typeface="+mn-lt"/>
          <a:ea typeface="Roboto" panose="02000000000000000000" pitchFamily="2" charset="0"/>
          <a:cs typeface="+mn-cs"/>
        </a:defRPr>
      </a:lvl2pPr>
      <a:lvl3pPr marL="1277905" indent="-380990" algn="l" defTabSz="914377" rtl="0" eaLnBrk="1" latinLnBrk="0" hangingPunct="1">
        <a:lnSpc>
          <a:spcPct val="100000"/>
        </a:lnSpc>
        <a:spcBef>
          <a:spcPts val="0"/>
        </a:spcBef>
        <a:spcAft>
          <a:spcPts val="1600"/>
        </a:spcAft>
        <a:buClr>
          <a:schemeClr val="accent2"/>
        </a:buClr>
        <a:buSzPct val="90000"/>
        <a:buFont typeface="Wingdings" panose="05000000000000000000" pitchFamily="2" charset="2"/>
        <a:buChar char="§"/>
        <a:defRPr lang="en-US" sz="2133" kern="1200" dirty="0">
          <a:solidFill>
            <a:schemeClr val="tx1">
              <a:lumMod val="75000"/>
              <a:lumOff val="25000"/>
            </a:schemeClr>
          </a:solidFill>
          <a:latin typeface="+mn-lt"/>
          <a:ea typeface="Roboto" panose="02000000000000000000" pitchFamily="2" charset="0"/>
          <a:cs typeface="+mn-cs"/>
        </a:defRPr>
      </a:lvl3pPr>
      <a:lvl4pPr marL="1600160" indent="-228594" algn="l" defTabSz="914377" rtl="0" eaLnBrk="1" latinLnBrk="0" hangingPunct="1">
        <a:lnSpc>
          <a:spcPct val="90000"/>
        </a:lnSpc>
        <a:spcBef>
          <a:spcPts val="500"/>
        </a:spcBef>
        <a:buClr>
          <a:srgbClr val="99D8EF"/>
        </a:buClr>
        <a:buSzPct val="90000"/>
        <a:buFont typeface="Wingdings" panose="05000000000000000000" pitchFamily="2" charset="2"/>
        <a:buChar char=""/>
        <a:defRPr sz="1867" kern="1200">
          <a:solidFill>
            <a:schemeClr val="tx1">
              <a:lumMod val="75000"/>
              <a:lumOff val="25000"/>
            </a:schemeClr>
          </a:solidFill>
          <a:latin typeface="+mn-lt"/>
          <a:ea typeface="Roboto" panose="02000000000000000000" pitchFamily="2" charset="0"/>
          <a:cs typeface="+mn-cs"/>
        </a:defRPr>
      </a:lvl4pPr>
      <a:lvl5pPr marL="1828754" indent="0" algn="l" defTabSz="914377" rtl="0" eaLnBrk="1" latinLnBrk="0" hangingPunct="1">
        <a:lnSpc>
          <a:spcPct val="90000"/>
        </a:lnSpc>
        <a:spcBef>
          <a:spcPts val="500"/>
        </a:spcBef>
        <a:buClr>
          <a:srgbClr val="99D8EF"/>
        </a:buClr>
        <a:buSzPct val="90000"/>
        <a:buFont typeface="Wingdings" panose="05000000000000000000" pitchFamily="2" charset="2"/>
        <a:buNone/>
        <a:defRPr sz="20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flipV="1">
            <a:off x="0" y="6537323"/>
            <a:ext cx="12192000" cy="320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charset="0"/>
            </a:endParaRPr>
          </a:p>
        </p:txBody>
      </p:sp>
      <p:sp>
        <p:nvSpPr>
          <p:cNvPr id="3" name="Text Placeholder 2"/>
          <p:cNvSpPr>
            <a:spLocks noGrp="1"/>
          </p:cNvSpPr>
          <p:nvPr>
            <p:ph type="body" idx="1"/>
          </p:nvPr>
        </p:nvSpPr>
        <p:spPr>
          <a:xfrm>
            <a:off x="329852" y="1249286"/>
            <a:ext cx="11544822" cy="493525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pic>
        <p:nvPicPr>
          <p:cNvPr id="2" name="Picture 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29852" y="6575198"/>
            <a:ext cx="1186014" cy="188802"/>
          </a:xfrm>
          <a:prstGeom prst="rect">
            <a:avLst/>
          </a:prstGeom>
        </p:spPr>
      </p:pic>
      <p:sp>
        <p:nvSpPr>
          <p:cNvPr id="9" name="Rectangle 8"/>
          <p:cNvSpPr/>
          <p:nvPr userDrawn="1"/>
        </p:nvSpPr>
        <p:spPr>
          <a:xfrm flipV="1">
            <a:off x="0" y="6463862"/>
            <a:ext cx="12192000" cy="394137"/>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5"/>
              </a:solidFill>
              <a:latin typeface="Arial" charset="0"/>
            </a:endParaRPr>
          </a:p>
        </p:txBody>
      </p:sp>
      <p:sp>
        <p:nvSpPr>
          <p:cNvPr id="6" name="Slide Number Placeholder 5"/>
          <p:cNvSpPr>
            <a:spLocks noGrp="1"/>
          </p:cNvSpPr>
          <p:nvPr>
            <p:ph type="sldNum" sz="quarter" idx="4"/>
          </p:nvPr>
        </p:nvSpPr>
        <p:spPr>
          <a:xfrm>
            <a:off x="10748087" y="6601448"/>
            <a:ext cx="1126587" cy="180352"/>
          </a:xfrm>
          <a:prstGeom prst="rect">
            <a:avLst/>
          </a:prstGeom>
        </p:spPr>
        <p:txBody>
          <a:bodyPr vert="horz" lIns="91440" tIns="45720" rIns="91440" bIns="45720" rtlCol="0" anchor="ctr"/>
          <a:lstStyle>
            <a:lvl1pPr algn="r">
              <a:defRPr sz="1100" b="0" i="0">
                <a:solidFill>
                  <a:schemeClr val="bg1"/>
                </a:solidFill>
                <a:latin typeface="Arial" charset="0"/>
                <a:ea typeface="Arial" charset="0"/>
                <a:cs typeface="Arial" charset="0"/>
              </a:defRPr>
            </a:lvl1pPr>
          </a:lstStyle>
          <a:p>
            <a:fld id="{3DB5E446-421A-E746-A83E-D1D14D8D9CBB}" type="slidenum">
              <a:rPr lang="en-US" smtClean="0"/>
              <a:pPr/>
              <a:t>‹#›</a:t>
            </a:fld>
            <a:endParaRPr lang="en-US"/>
          </a:p>
        </p:txBody>
      </p:sp>
      <p:pic>
        <p:nvPicPr>
          <p:cNvPr id="13" name="Picture 12"/>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29852" y="6527013"/>
            <a:ext cx="1336825" cy="267660"/>
          </a:xfrm>
          <a:prstGeom prst="rect">
            <a:avLst/>
          </a:prstGeom>
        </p:spPr>
      </p:pic>
    </p:spTree>
    <p:extLst>
      <p:ext uri="{BB962C8B-B14F-4D97-AF65-F5344CB8AC3E}">
        <p14:creationId xmlns:p14="http://schemas.microsoft.com/office/powerpoint/2010/main" val="387253275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p:titleStyle>
    <p:body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864">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tiff"/><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100.png"/><Relationship Id="rId7"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102.gif"/><Relationship Id="rId5" Type="http://schemas.microsoft.com/office/2007/relationships/hdphoto" Target="../media/hdphoto4.wdp"/><Relationship Id="rId10" Type="http://schemas.openxmlformats.org/officeDocument/2006/relationships/image" Target="../media/image1010.png"/><Relationship Id="rId4" Type="http://schemas.openxmlformats.org/officeDocument/2006/relationships/image" Target="../media/image101.png"/><Relationship Id="rId9" Type="http://schemas.openxmlformats.org/officeDocument/2006/relationships/customXml" Target="../ink/ink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7.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1.tiff"/><Relationship Id="rId7"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105.svg"/><Relationship Id="rId11" Type="http://schemas.openxmlformats.org/officeDocument/2006/relationships/image" Target="../media/image107.svg"/><Relationship Id="rId5" Type="http://schemas.openxmlformats.org/officeDocument/2006/relationships/image" Target="../media/image104.png"/><Relationship Id="rId10" Type="http://schemas.openxmlformats.org/officeDocument/2006/relationships/image" Target="../media/image106.png"/><Relationship Id="rId4" Type="http://schemas.openxmlformats.org/officeDocument/2006/relationships/image" Target="../media/image108.png"/><Relationship Id="rId9" Type="http://schemas.openxmlformats.org/officeDocument/2006/relationships/image" Target="../media/image110.png"/></Relationships>
</file>

<file path=ppt/slides/_rels/slide19.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07.svg"/><Relationship Id="rId3" Type="http://schemas.openxmlformats.org/officeDocument/2006/relationships/image" Target="../media/image87.png"/><Relationship Id="rId7" Type="http://schemas.openxmlformats.org/officeDocument/2006/relationships/image" Target="../media/image104.png"/><Relationship Id="rId12"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112.svg"/><Relationship Id="rId11" Type="http://schemas.openxmlformats.org/officeDocument/2006/relationships/image" Target="../media/image110.png"/><Relationship Id="rId5" Type="http://schemas.openxmlformats.org/officeDocument/2006/relationships/image" Target="../media/image111.png"/><Relationship Id="rId10" Type="http://schemas.openxmlformats.org/officeDocument/2006/relationships/image" Target="../media/image103.png"/><Relationship Id="rId4" Type="http://schemas.openxmlformats.org/officeDocument/2006/relationships/image" Target="../media/image108.png"/><Relationship Id="rId9" Type="http://schemas.openxmlformats.org/officeDocument/2006/relationships/image" Target="../media/image109.png"/></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07.svg"/><Relationship Id="rId3" Type="http://schemas.openxmlformats.org/officeDocument/2006/relationships/image" Target="../media/image88.tiff"/><Relationship Id="rId7" Type="http://schemas.openxmlformats.org/officeDocument/2006/relationships/image" Target="../media/image104.png"/><Relationship Id="rId12"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image" Target="../media/image112.svg"/><Relationship Id="rId11" Type="http://schemas.openxmlformats.org/officeDocument/2006/relationships/image" Target="../media/image110.png"/><Relationship Id="rId5" Type="http://schemas.openxmlformats.org/officeDocument/2006/relationships/image" Target="../media/image111.png"/><Relationship Id="rId10" Type="http://schemas.openxmlformats.org/officeDocument/2006/relationships/image" Target="../media/image103.png"/><Relationship Id="rId4" Type="http://schemas.openxmlformats.org/officeDocument/2006/relationships/image" Target="../media/image108.png"/><Relationship Id="rId9" Type="http://schemas.openxmlformats.org/officeDocument/2006/relationships/image" Target="../media/image10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91.tiff"/></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121.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1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110.png"/><Relationship Id="rId5" Type="http://schemas.openxmlformats.org/officeDocument/2006/relationships/image" Target="../media/image131.png"/><Relationship Id="rId4" Type="http://schemas.openxmlformats.org/officeDocument/2006/relationships/image" Target="../media/image109.png"/><Relationship Id="rId9" Type="http://schemas.openxmlformats.org/officeDocument/2006/relationships/hyperlink" Target="https://cyberark.github.io/summ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3.tiff"/><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image" Target="../media/image135.tiff"/><Relationship Id="rId4" Type="http://schemas.openxmlformats.org/officeDocument/2006/relationships/image" Target="../media/image134.tiff"/></Relationships>
</file>

<file path=ppt/slides/_rels/slide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09.png"/><Relationship Id="rId1" Type="http://schemas.openxmlformats.org/officeDocument/2006/relationships/slideLayout" Target="../slideLayouts/slideLayout37.xml"/><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37.xml"/><Relationship Id="rId5" Type="http://schemas.openxmlformats.org/officeDocument/2006/relationships/image" Target="../media/image138.png"/><Relationship Id="rId4" Type="http://schemas.openxmlformats.org/officeDocument/2006/relationships/image" Target="../media/image1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openxmlformats.org/officeDocument/2006/relationships/image" Target="../media/image147.png"/></Relationships>
</file>

<file path=ppt/slides/_rels/slide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37.xml"/><Relationship Id="rId4" Type="http://schemas.openxmlformats.org/officeDocument/2006/relationships/image" Target="../media/image1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8" Type="http://schemas.openxmlformats.org/officeDocument/2006/relationships/image" Target="../media/image91.tiff"/><Relationship Id="rId13"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109.png"/><Relationship Id="rId12"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07.svg"/><Relationship Id="rId5" Type="http://schemas.openxmlformats.org/officeDocument/2006/relationships/image" Target="../media/image151.png"/><Relationship Id="rId10" Type="http://schemas.openxmlformats.org/officeDocument/2006/relationships/image" Target="../media/image106.png"/><Relationship Id="rId4" Type="http://schemas.openxmlformats.org/officeDocument/2006/relationships/image" Target="../media/image150.png"/><Relationship Id="rId9" Type="http://schemas.openxmlformats.org/officeDocument/2006/relationships/image" Target="../media/image153.tiff"/></Relationships>
</file>

<file path=ppt/slides/_rels/slide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diagramLayout" Target="../diagrams/layout2.xml"/><Relationship Id="rId7" Type="http://schemas.openxmlformats.org/officeDocument/2006/relationships/image" Target="../media/image156.png"/><Relationship Id="rId2" Type="http://schemas.openxmlformats.org/officeDocument/2006/relationships/diagramData" Target="../diagrams/data2.xml"/><Relationship Id="rId1" Type="http://schemas.openxmlformats.org/officeDocument/2006/relationships/slideLayout" Target="../slideLayouts/slideLayout37.xml"/><Relationship Id="rId6" Type="http://schemas.microsoft.com/office/2007/relationships/diagramDrawing" Target="../diagrams/drawing2.xml"/><Relationship Id="rId11" Type="http://schemas.openxmlformats.org/officeDocument/2006/relationships/image" Target="../media/image160.png"/><Relationship Id="rId5" Type="http://schemas.openxmlformats.org/officeDocument/2006/relationships/diagramColors" Target="../diagrams/colors2.xml"/><Relationship Id="rId10" Type="http://schemas.openxmlformats.org/officeDocument/2006/relationships/image" Target="../media/image159.png"/><Relationship Id="rId4" Type="http://schemas.openxmlformats.org/officeDocument/2006/relationships/diagramQuickStyle" Target="../diagrams/quickStyle2.xml"/><Relationship Id="rId9" Type="http://schemas.openxmlformats.org/officeDocument/2006/relationships/image" Target="../media/image15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1.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4.png"/><Relationship Id="rId21" Type="http://schemas.openxmlformats.org/officeDocument/2006/relationships/image" Target="../media/image60.png"/><Relationship Id="rId7" Type="http://schemas.openxmlformats.org/officeDocument/2006/relationships/image" Target="../media/image47.png"/><Relationship Id="rId12" Type="http://schemas.openxmlformats.org/officeDocument/2006/relationships/image" Target="../media/image52.png"/><Relationship Id="rId17" Type="http://schemas.microsoft.com/office/2007/relationships/hdphoto" Target="../media/hdphoto3.wdp"/><Relationship Id="rId25" Type="http://schemas.openxmlformats.org/officeDocument/2006/relationships/image" Target="../media/image64.png"/><Relationship Id="rId2" Type="http://schemas.openxmlformats.org/officeDocument/2006/relationships/notesSlide" Target="../notesSlides/notesSlide5.xml"/><Relationship Id="rId16" Type="http://schemas.openxmlformats.org/officeDocument/2006/relationships/image" Target="../media/image56.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3.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50.png"/><Relationship Id="rId19" Type="http://schemas.openxmlformats.org/officeDocument/2006/relationships/image" Target="../media/image58.png"/><Relationship Id="rId4" Type="http://schemas.microsoft.com/office/2007/relationships/hdphoto" Target="../media/hdphoto2.wdp"/><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26.xml"/><Relationship Id="rId5" Type="http://schemas.openxmlformats.org/officeDocument/2006/relationships/image" Target="../media/image165.png"/><Relationship Id="rId4" Type="http://schemas.openxmlformats.org/officeDocument/2006/relationships/image" Target="../media/image164.svg"/></Relationships>
</file>

<file path=ppt/slides/_rels/slide6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slideLayout" Target="../slideLayouts/slideLayout27.xml"/><Relationship Id="rId7" Type="http://schemas.openxmlformats.org/officeDocument/2006/relationships/image" Target="../media/image16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notesSlide" Target="../notesSlides/notesSlide44.xml"/><Relationship Id="rId9" Type="http://schemas.openxmlformats.org/officeDocument/2006/relationships/image" Target="../media/image170.png"/></Relationships>
</file>

<file path=ppt/slides/_rels/slide66.xml.rels><?xml version="1.0" encoding="UTF-8" standalone="yes"?>
<Relationships xmlns="http://schemas.openxmlformats.org/package/2006/relationships"><Relationship Id="rId8" Type="http://schemas.openxmlformats.org/officeDocument/2006/relationships/image" Target="../media/image175.jpeg"/><Relationship Id="rId13" Type="http://schemas.openxmlformats.org/officeDocument/2006/relationships/image" Target="../media/image169.png"/><Relationship Id="rId3" Type="http://schemas.openxmlformats.org/officeDocument/2006/relationships/tags" Target="../tags/tag5.xml"/><Relationship Id="rId7" Type="http://schemas.openxmlformats.org/officeDocument/2006/relationships/image" Target="../media/image174.png"/><Relationship Id="rId12" Type="http://schemas.openxmlformats.org/officeDocument/2006/relationships/image" Target="../media/image16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73.png"/><Relationship Id="rId11" Type="http://schemas.openxmlformats.org/officeDocument/2006/relationships/image" Target="../media/image167.png"/><Relationship Id="rId5" Type="http://schemas.openxmlformats.org/officeDocument/2006/relationships/notesSlide" Target="../notesSlides/notesSlide45.xml"/><Relationship Id="rId15" Type="http://schemas.openxmlformats.org/officeDocument/2006/relationships/image" Target="../media/image177.png"/><Relationship Id="rId10" Type="http://schemas.openxmlformats.org/officeDocument/2006/relationships/image" Target="../media/image166.png"/><Relationship Id="rId4" Type="http://schemas.openxmlformats.org/officeDocument/2006/relationships/slideLayout" Target="../slideLayouts/slideLayout37.xml"/><Relationship Id="rId9" Type="http://schemas.openxmlformats.org/officeDocument/2006/relationships/image" Target="../media/image176.jpeg"/><Relationship Id="rId14" Type="http://schemas.openxmlformats.org/officeDocument/2006/relationships/image" Target="../media/image172.png"/></Relationships>
</file>

<file path=ppt/slides/_rels/slide6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jpeg"/><Relationship Id="rId3" Type="http://schemas.openxmlformats.org/officeDocument/2006/relationships/image" Target="../media/image68.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46.xml"/><Relationship Id="rId16" Type="http://schemas.openxmlformats.org/officeDocument/2006/relationships/image" Target="../media/image190.png"/><Relationship Id="rId1" Type="http://schemas.openxmlformats.org/officeDocument/2006/relationships/slideLayout" Target="../slideLayouts/slideLayout26.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jpe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s>
</file>

<file path=ppt/slides/_rels/slide6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91.png"/><Relationship Id="rId7" Type="http://schemas.openxmlformats.org/officeDocument/2006/relationships/image" Target="../media/image180.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193.png"/><Relationship Id="rId5" Type="http://schemas.openxmlformats.org/officeDocument/2006/relationships/image" Target="../media/image68.png"/><Relationship Id="rId4" Type="http://schemas.openxmlformats.org/officeDocument/2006/relationships/image" Target="../media/image192.png"/></Relationships>
</file>

<file path=ppt/slides/_rels/slide69.xml.rels><?xml version="1.0" encoding="UTF-8" standalone="yes"?>
<Relationships xmlns="http://schemas.openxmlformats.org/package/2006/relationships"><Relationship Id="rId8" Type="http://schemas.openxmlformats.org/officeDocument/2006/relationships/image" Target="../media/image194.gif"/><Relationship Id="rId3" Type="http://schemas.openxmlformats.org/officeDocument/2006/relationships/image" Target="../media/image191.png"/><Relationship Id="rId7" Type="http://schemas.openxmlformats.org/officeDocument/2006/relationships/image" Target="../media/image180.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193.png"/><Relationship Id="rId5" Type="http://schemas.openxmlformats.org/officeDocument/2006/relationships/image" Target="../media/image68.png"/><Relationship Id="rId4" Type="http://schemas.openxmlformats.org/officeDocument/2006/relationships/image" Target="../media/image192.png"/></Relationships>
</file>

<file path=ppt/slides/_rels/slide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7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slideLayout" Target="../slideLayouts/slideLayout27.xml"/><Relationship Id="rId7" Type="http://schemas.openxmlformats.org/officeDocument/2006/relationships/image" Target="../media/image167.png"/><Relationship Id="rId12" Type="http://schemas.openxmlformats.org/officeDocument/2006/relationships/image" Target="../media/image19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95.png"/><Relationship Id="rId11" Type="http://schemas.openxmlformats.org/officeDocument/2006/relationships/image" Target="../media/image171.png"/><Relationship Id="rId5" Type="http://schemas.openxmlformats.org/officeDocument/2006/relationships/image" Target="../media/image166.png"/><Relationship Id="rId10" Type="http://schemas.openxmlformats.org/officeDocument/2006/relationships/image" Target="../media/image170.png"/><Relationship Id="rId4" Type="http://schemas.openxmlformats.org/officeDocument/2006/relationships/notesSlide" Target="../notesSlides/notesSlide49.xml"/><Relationship Id="rId9" Type="http://schemas.openxmlformats.org/officeDocument/2006/relationships/image" Target="../media/image1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203.png"/><Relationship Id="rId4" Type="http://schemas.openxmlformats.org/officeDocument/2006/relationships/image" Target="../media/image202.png"/></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85.tiff"/><Relationship Id="rId18" Type="http://schemas.openxmlformats.org/officeDocument/2006/relationships/image" Target="../media/image90.tiff"/><Relationship Id="rId3" Type="http://schemas.openxmlformats.org/officeDocument/2006/relationships/image" Target="../media/image80.tiff"/><Relationship Id="rId21" Type="http://schemas.openxmlformats.org/officeDocument/2006/relationships/image" Target="../media/image93.png"/><Relationship Id="rId7" Type="http://schemas.openxmlformats.org/officeDocument/2006/relationships/image" Target="../media/image48.png"/><Relationship Id="rId12" Type="http://schemas.openxmlformats.org/officeDocument/2006/relationships/image" Target="../media/image62.png"/><Relationship Id="rId17" Type="http://schemas.openxmlformats.org/officeDocument/2006/relationships/image" Target="../media/image89.tiff"/><Relationship Id="rId25" Type="http://schemas.openxmlformats.org/officeDocument/2006/relationships/image" Target="../media/image97.tiff"/><Relationship Id="rId2" Type="http://schemas.openxmlformats.org/officeDocument/2006/relationships/notesSlide" Target="../notesSlides/notesSlide6.xml"/><Relationship Id="rId16" Type="http://schemas.openxmlformats.org/officeDocument/2006/relationships/image" Target="../media/image88.tiff"/><Relationship Id="rId20" Type="http://schemas.openxmlformats.org/officeDocument/2006/relationships/image" Target="../media/image92.png"/><Relationship Id="rId1" Type="http://schemas.openxmlformats.org/officeDocument/2006/relationships/slideLayout" Target="../slideLayouts/slideLayout37.xml"/><Relationship Id="rId6" Type="http://schemas.openxmlformats.org/officeDocument/2006/relationships/image" Target="../media/image82.png"/><Relationship Id="rId11" Type="http://schemas.openxmlformats.org/officeDocument/2006/relationships/image" Target="../media/image61.png"/><Relationship Id="rId24" Type="http://schemas.openxmlformats.org/officeDocument/2006/relationships/image" Target="../media/image96.tiff"/><Relationship Id="rId5" Type="http://schemas.openxmlformats.org/officeDocument/2006/relationships/image" Target="../media/image81.png"/><Relationship Id="rId15" Type="http://schemas.openxmlformats.org/officeDocument/2006/relationships/image" Target="../media/image87.png"/><Relationship Id="rId23" Type="http://schemas.openxmlformats.org/officeDocument/2006/relationships/image" Target="../media/image95.tiff"/><Relationship Id="rId10" Type="http://schemas.openxmlformats.org/officeDocument/2006/relationships/image" Target="../media/image84.jpeg"/><Relationship Id="rId19" Type="http://schemas.openxmlformats.org/officeDocument/2006/relationships/image" Target="../media/image91.tiff"/><Relationship Id="rId4" Type="http://schemas.openxmlformats.org/officeDocument/2006/relationships/image" Target="../media/image4.png"/><Relationship Id="rId9" Type="http://schemas.openxmlformats.org/officeDocument/2006/relationships/image" Target="../media/image83.tiff"/><Relationship Id="rId14" Type="http://schemas.openxmlformats.org/officeDocument/2006/relationships/image" Target="../media/image86.tiff"/><Relationship Id="rId22" Type="http://schemas.openxmlformats.org/officeDocument/2006/relationships/image" Target="../media/image94.tiff"/></Relationships>
</file>

<file path=ppt/slides/_rels/slide80.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1.tiff"/><Relationship Id="rId7" Type="http://schemas.openxmlformats.org/officeDocument/2006/relationships/image" Target="../media/image206.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205.png"/><Relationship Id="rId4" Type="http://schemas.openxmlformats.org/officeDocument/2006/relationships/image" Target="../media/image20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8.tiff"/><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7FB1256D-073C-4286-9AF9-3B8F5D1C790C}"/>
              </a:ext>
            </a:extLst>
          </p:cNvPr>
          <p:cNvSpPr>
            <a:spLocks noGrp="1"/>
          </p:cNvSpPr>
          <p:nvPr>
            <p:ph type="sldNum" sz="quarter" idx="12"/>
          </p:nvPr>
        </p:nvSpPr>
        <p:spPr>
          <a:xfrm>
            <a:off x="10721801" y="6568496"/>
            <a:ext cx="1126587" cy="180352"/>
          </a:xfrm>
        </p:spPr>
        <p:txBody>
          <a:bodyPr/>
          <a:lstStyle/>
          <a:p>
            <a:pPr>
              <a:spcAft>
                <a:spcPts val="600"/>
              </a:spcAft>
            </a:pPr>
            <a:fld id="{3DB5E446-421A-E746-A83E-D1D14D8D9CBB}" type="slidenum">
              <a:rPr lang="en-US" smtClean="0"/>
              <a:pPr>
                <a:spcAft>
                  <a:spcPts val="600"/>
                </a:spcAft>
              </a:pPr>
              <a:t>1</a:t>
            </a:fld>
            <a:endParaRPr lang="en-US"/>
          </a:p>
        </p:txBody>
      </p:sp>
      <p:sp>
        <p:nvSpPr>
          <p:cNvPr id="2" name="Title 1">
            <a:extLst>
              <a:ext uri="{FF2B5EF4-FFF2-40B4-BE49-F238E27FC236}">
                <a16:creationId xmlns:a16="http://schemas.microsoft.com/office/drawing/2014/main" id="{CA116D6C-B76A-4E2A-A921-CAF52D9A4D4A}"/>
              </a:ext>
            </a:extLst>
          </p:cNvPr>
          <p:cNvSpPr>
            <a:spLocks noGrp="1"/>
          </p:cNvSpPr>
          <p:nvPr>
            <p:ph type="title"/>
          </p:nvPr>
        </p:nvSpPr>
        <p:spPr>
          <a:xfrm>
            <a:off x="601358" y="1906292"/>
            <a:ext cx="10991374" cy="2852737"/>
          </a:xfrm>
        </p:spPr>
        <p:txBody>
          <a:bodyPr anchor="ctr">
            <a:normAutofit/>
          </a:bodyPr>
          <a:lstStyle/>
          <a:p>
            <a:r>
              <a:rPr lang="en-GB" dirty="0"/>
              <a:t>Cloud, DevOps &amp; Application</a:t>
            </a:r>
            <a:br>
              <a:rPr lang="en-GB" dirty="0"/>
            </a:br>
            <a:r>
              <a:rPr lang="en-GB" dirty="0"/>
              <a:t>Secrets Management</a:t>
            </a:r>
            <a:endParaRPr lang="he-IL" dirty="0"/>
          </a:p>
        </p:txBody>
      </p:sp>
    </p:spTree>
    <p:extLst>
      <p:ext uri="{BB962C8B-B14F-4D97-AF65-F5344CB8AC3E}">
        <p14:creationId xmlns:p14="http://schemas.microsoft.com/office/powerpoint/2010/main" val="88579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5EA8042D-1B94-4833-90DC-1985398E8E5C}"/>
              </a:ext>
            </a:extLst>
          </p:cNvPr>
          <p:cNvSpPr>
            <a:spLocks noGrp="1"/>
          </p:cNvSpPr>
          <p:nvPr>
            <p:ph type="sldNum" sz="quarter" idx="12"/>
          </p:nvPr>
        </p:nvSpPr>
        <p:spPr>
          <a:xfrm>
            <a:off x="10721801" y="6568496"/>
            <a:ext cx="1126587" cy="180352"/>
          </a:xfrm>
        </p:spPr>
        <p:txBody>
          <a:bodyPr/>
          <a:lstStyle/>
          <a:p>
            <a:pPr>
              <a:spcAft>
                <a:spcPts val="600"/>
              </a:spcAft>
            </a:pPr>
            <a:fld id="{3DB5E446-421A-E746-A83E-D1D14D8D9CBB}" type="slidenum">
              <a:rPr lang="en-US" smtClean="0"/>
              <a:pPr>
                <a:spcAft>
                  <a:spcPts val="600"/>
                </a:spcAft>
              </a:pPr>
              <a:t>10</a:t>
            </a:fld>
            <a:endParaRPr lang="en-US"/>
          </a:p>
        </p:txBody>
      </p:sp>
      <p:sp>
        <p:nvSpPr>
          <p:cNvPr id="2" name="Title 1"/>
          <p:cNvSpPr>
            <a:spLocks noGrp="1"/>
          </p:cNvSpPr>
          <p:nvPr>
            <p:ph type="title"/>
          </p:nvPr>
        </p:nvSpPr>
        <p:spPr>
          <a:xfrm>
            <a:off x="601358" y="1906292"/>
            <a:ext cx="10991374" cy="2852737"/>
          </a:xfrm>
        </p:spPr>
        <p:txBody>
          <a:bodyPr anchor="ctr">
            <a:normAutofit/>
          </a:bodyPr>
          <a:lstStyle/>
          <a:p>
            <a:r>
              <a:rPr lang="en-US" dirty="0"/>
              <a:t>Architecture</a:t>
            </a:r>
          </a:p>
        </p:txBody>
      </p:sp>
    </p:spTree>
    <p:extLst>
      <p:ext uri="{BB962C8B-B14F-4D97-AF65-F5344CB8AC3E}">
        <p14:creationId xmlns:p14="http://schemas.microsoft.com/office/powerpoint/2010/main" val="1338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13810" y="885036"/>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11</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a:xfrm>
            <a:off x="329852" y="327666"/>
            <a:ext cx="11862148" cy="402352"/>
          </a:xfrm>
        </p:spPr>
        <p:txBody>
          <a:bodyPr/>
          <a:lstStyle/>
          <a:p>
            <a:r>
              <a:rPr lang="en-US" dirty="0"/>
              <a:t>AAM – solution architectures</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39955" y="2762260"/>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4404276"/>
            <a:ext cx="1963629" cy="67737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7" y="2318288"/>
            <a:ext cx="1963873" cy="1059551"/>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flipV="1">
            <a:off x="6641390" y="2758616"/>
            <a:ext cx="1424383" cy="606942"/>
          </a:xfrm>
          <a:prstGeom prst="bentConnector2">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7317363" y="5946795"/>
            <a:ext cx="4360489" cy="369332"/>
          </a:xfrm>
          <a:prstGeom prst="rect">
            <a:avLst/>
          </a:prstGeom>
        </p:spPr>
        <p:txBody>
          <a:bodyPr wrap="none">
            <a:spAutoFit/>
          </a:bodyPr>
          <a:lstStyle/>
          <a:p>
            <a:r>
              <a:rPr lang="en-US" kern="0" dirty="0">
                <a:solidFill>
                  <a:srgbClr val="000000"/>
                </a:solidFill>
                <a:latin typeface="Calibri"/>
              </a:rPr>
              <a:t>Dynamic Access Provider (</a:t>
            </a:r>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cxnSp>
        <p:nvCxnSpPr>
          <p:cNvPr id="160" name="Straight Arrow Connector 159">
            <a:extLst>
              <a:ext uri="{FF2B5EF4-FFF2-40B4-BE49-F238E27FC236}">
                <a16:creationId xmlns:a16="http://schemas.microsoft.com/office/drawing/2014/main" id="{300FE88F-C133-3C49-B9AB-1D3D48624E10}"/>
              </a:ext>
            </a:extLst>
          </p:cNvPr>
          <p:cNvCxnSpPr>
            <a:stCxn id="97" idx="3"/>
            <a:endCxn id="106" idx="2"/>
          </p:cNvCxnSpPr>
          <p:nvPr/>
        </p:nvCxnSpPr>
        <p:spPr>
          <a:xfrm flipV="1">
            <a:off x="2632052" y="5081648"/>
            <a:ext cx="394755" cy="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2"/>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3"/>
          <a:stretch>
            <a:fillRect/>
          </a:stretch>
        </p:blipFill>
        <p:spPr>
          <a:xfrm>
            <a:off x="8224460" y="4535724"/>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63246" y="4404276"/>
            <a:ext cx="2924057" cy="131448"/>
          </a:xfrm>
          <a:prstGeom prst="bentConnector2">
            <a:avLst/>
          </a:prstGeom>
          <a:noFill/>
          <a:ln w="12700" cap="flat" cmpd="sng" algn="ctr">
            <a:solidFill>
              <a:srgbClr val="224982"/>
            </a:solidFill>
            <a:prstDash val="solid"/>
            <a:headEnd type="triangle" w="med" len="med"/>
            <a:tailEnd type="triangle" w="med" len="med"/>
          </a:ln>
          <a:effectLst/>
        </p:spPr>
      </p:cxnSp>
    </p:spTree>
    <p:extLst>
      <p:ext uri="{BB962C8B-B14F-4D97-AF65-F5344CB8AC3E}">
        <p14:creationId xmlns:p14="http://schemas.microsoft.com/office/powerpoint/2010/main" val="57816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Access Provider - solution Architecture</a:t>
            </a:r>
          </a:p>
        </p:txBody>
      </p:sp>
      <p:sp>
        <p:nvSpPr>
          <p:cNvPr id="24" name="Trapezoid 23">
            <a:extLst>
              <a:ext uri="{FF2B5EF4-FFF2-40B4-BE49-F238E27FC236}">
                <a16:creationId xmlns:a16="http://schemas.microsoft.com/office/drawing/2014/main" id="{75175685-FD07-0647-9C9B-9EB950535F37}"/>
              </a:ext>
            </a:extLst>
          </p:cNvPr>
          <p:cNvSpPr/>
          <p:nvPr/>
        </p:nvSpPr>
        <p:spPr>
          <a:xfrm>
            <a:off x="4450079" y="2155250"/>
            <a:ext cx="3291840" cy="515818"/>
          </a:xfrm>
          <a:prstGeom prst="trapezoid">
            <a:avLst>
              <a:gd name="adj" fmla="val 282850"/>
            </a:avLst>
          </a:prstGeom>
          <a:solidFill>
            <a:srgbClr val="224982"/>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Trapezoid 25">
            <a:extLst>
              <a:ext uri="{FF2B5EF4-FFF2-40B4-BE49-F238E27FC236}">
                <a16:creationId xmlns:a16="http://schemas.microsoft.com/office/drawing/2014/main" id="{0D64A240-8C05-744E-8D5C-926B68031CAA}"/>
              </a:ext>
            </a:extLst>
          </p:cNvPr>
          <p:cNvSpPr/>
          <p:nvPr/>
        </p:nvSpPr>
        <p:spPr>
          <a:xfrm>
            <a:off x="846661" y="3491328"/>
            <a:ext cx="10498667" cy="623337"/>
          </a:xfrm>
          <a:prstGeom prst="trapezoid">
            <a:avLst>
              <a:gd name="adj" fmla="val 808013"/>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id="{5E3D3245-121E-3A4E-B539-BA161C7F7B35}"/>
              </a:ext>
            </a:extLst>
          </p:cNvPr>
          <p:cNvSpPr/>
          <p:nvPr/>
        </p:nvSpPr>
        <p:spPr>
          <a:xfrm>
            <a:off x="4311011" y="2668369"/>
            <a:ext cx="356996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Primary/Standby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(update availability)</a:t>
            </a:r>
          </a:p>
        </p:txBody>
      </p:sp>
      <p:sp>
        <p:nvSpPr>
          <p:cNvPr id="32" name="Rounded Rectangle 31">
            <a:extLst>
              <a:ext uri="{FF2B5EF4-FFF2-40B4-BE49-F238E27FC236}">
                <a16:creationId xmlns:a16="http://schemas.microsoft.com/office/drawing/2014/main" id="{6F70D7D0-7D80-7748-8C61-A7AE05786DE6}"/>
              </a:ext>
            </a:extLst>
          </p:cNvPr>
          <p:cNvSpPr/>
          <p:nvPr/>
        </p:nvSpPr>
        <p:spPr>
          <a:xfrm>
            <a:off x="609601" y="4114665"/>
            <a:ext cx="1097279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Followers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(service availability, scalability, accessibility)</a:t>
            </a:r>
          </a:p>
        </p:txBody>
      </p:sp>
      <p:sp>
        <p:nvSpPr>
          <p:cNvPr id="33" name="Rounded Rectangle 32">
            <a:extLst>
              <a:ext uri="{FF2B5EF4-FFF2-40B4-BE49-F238E27FC236}">
                <a16:creationId xmlns:a16="http://schemas.microsoft.com/office/drawing/2014/main" id="{7A12E33F-B763-EE42-8DD1-458B17E50CEC}"/>
              </a:ext>
            </a:extLst>
          </p:cNvPr>
          <p:cNvSpPr/>
          <p:nvPr/>
        </p:nvSpPr>
        <p:spPr>
          <a:xfrm>
            <a:off x="4877538" y="1330469"/>
            <a:ext cx="2436907"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a:ea typeface="+mn-ea"/>
                <a:cs typeface="+mn-cs"/>
              </a:rPr>
              <a:t>Enterprise Vault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(system of record)</a:t>
            </a:r>
          </a:p>
        </p:txBody>
      </p:sp>
      <p:sp>
        <p:nvSpPr>
          <p:cNvPr id="34" name="Rounded Rectangle 33">
            <a:extLst>
              <a:ext uri="{FF2B5EF4-FFF2-40B4-BE49-F238E27FC236}">
                <a16:creationId xmlns:a16="http://schemas.microsoft.com/office/drawing/2014/main" id="{01DFCE54-73FF-9B47-8A71-11133EE165F6}"/>
              </a:ext>
            </a:extLst>
          </p:cNvPr>
          <p:cNvSpPr/>
          <p:nvPr/>
        </p:nvSpPr>
        <p:spPr>
          <a:xfrm>
            <a:off x="609600"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Build Automation</a:t>
            </a:r>
          </a:p>
        </p:txBody>
      </p:sp>
      <p:sp>
        <p:nvSpPr>
          <p:cNvPr id="35" name="Rounded Rectangle 34">
            <a:extLst>
              <a:ext uri="{FF2B5EF4-FFF2-40B4-BE49-F238E27FC236}">
                <a16:creationId xmlns:a16="http://schemas.microsoft.com/office/drawing/2014/main" id="{7E9737DB-E826-A641-A12E-8344C0CFA682}"/>
              </a:ext>
            </a:extLst>
          </p:cNvPr>
          <p:cNvSpPr/>
          <p:nvPr/>
        </p:nvSpPr>
        <p:spPr>
          <a:xfrm>
            <a:off x="4538126"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Deployment Automation</a:t>
            </a:r>
          </a:p>
        </p:txBody>
      </p:sp>
      <p:sp>
        <p:nvSpPr>
          <p:cNvPr id="36" name="Rounded Rectangle 35">
            <a:extLst>
              <a:ext uri="{FF2B5EF4-FFF2-40B4-BE49-F238E27FC236}">
                <a16:creationId xmlns:a16="http://schemas.microsoft.com/office/drawing/2014/main" id="{9470BF91-B089-5046-8BC9-6867C0A0461D}"/>
              </a:ext>
            </a:extLst>
          </p:cNvPr>
          <p:cNvSpPr/>
          <p:nvPr/>
        </p:nvSpPr>
        <p:spPr>
          <a:xfrm>
            <a:off x="8466652" y="5144543"/>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Infrastructure Automation</a:t>
            </a:r>
          </a:p>
        </p:txBody>
      </p:sp>
      <p:sp>
        <p:nvSpPr>
          <p:cNvPr id="37" name="Rounded Rectangle 36">
            <a:extLst>
              <a:ext uri="{FF2B5EF4-FFF2-40B4-BE49-F238E27FC236}">
                <a16:creationId xmlns:a16="http://schemas.microsoft.com/office/drawing/2014/main" id="{78DD5646-C463-FA47-BB90-8F52DB41AAA3}"/>
              </a:ext>
            </a:extLst>
          </p:cNvPr>
          <p:cNvSpPr/>
          <p:nvPr/>
        </p:nvSpPr>
        <p:spPr>
          <a:xfrm>
            <a:off x="6587052"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mn-ea"/>
                <a:cs typeface="+mn-cs"/>
              </a:rPr>
              <a:t>Applications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93245E29-9B1F-2C46-9743-181C39674EE6}"/>
              </a:ext>
            </a:extLst>
          </p:cNvPr>
          <p:cNvSpPr/>
          <p:nvPr/>
        </p:nvSpPr>
        <p:spPr>
          <a:xfrm>
            <a:off x="2506119"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Applications</a:t>
            </a:r>
          </a:p>
        </p:txBody>
      </p:sp>
      <p:sp>
        <p:nvSpPr>
          <p:cNvPr id="39" name="Up Arrow 38">
            <a:extLst>
              <a:ext uri="{FF2B5EF4-FFF2-40B4-BE49-F238E27FC236}">
                <a16:creationId xmlns:a16="http://schemas.microsoft.com/office/drawing/2014/main" id="{AFA20BA5-5D49-9046-B98A-207331D4ABA6}"/>
              </a:ext>
            </a:extLst>
          </p:cNvPr>
          <p:cNvSpPr/>
          <p:nvPr/>
        </p:nvSpPr>
        <p:spPr>
          <a:xfrm flipV="1">
            <a:off x="609600" y="1330468"/>
            <a:ext cx="1076989" cy="2577276"/>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Secrets Updates</a:t>
            </a:r>
          </a:p>
        </p:txBody>
      </p:sp>
      <p:sp>
        <p:nvSpPr>
          <p:cNvPr id="40" name="Up Arrow 39">
            <a:extLst>
              <a:ext uri="{FF2B5EF4-FFF2-40B4-BE49-F238E27FC236}">
                <a16:creationId xmlns:a16="http://schemas.microsoft.com/office/drawing/2014/main" id="{EC5CE38D-FB99-834C-BB62-10367DA4C159}"/>
              </a:ext>
            </a:extLst>
          </p:cNvPr>
          <p:cNvSpPr/>
          <p:nvPr/>
        </p:nvSpPr>
        <p:spPr>
          <a:xfrm>
            <a:off x="10582990" y="1322538"/>
            <a:ext cx="961529" cy="2529085"/>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Audit Updates</a:t>
            </a:r>
          </a:p>
        </p:txBody>
      </p:sp>
      <p:sp>
        <p:nvSpPr>
          <p:cNvPr id="41" name="Oval 40">
            <a:extLst>
              <a:ext uri="{FF2B5EF4-FFF2-40B4-BE49-F238E27FC236}">
                <a16:creationId xmlns:a16="http://schemas.microsoft.com/office/drawing/2014/main" id="{1475584C-7FC6-AB46-A495-3A405EE38556}"/>
              </a:ext>
            </a:extLst>
          </p:cNvPr>
          <p:cNvSpPr/>
          <p:nvPr/>
        </p:nvSpPr>
        <p:spPr>
          <a:xfrm>
            <a:off x="7880980"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2" name="Oval 41">
            <a:extLst>
              <a:ext uri="{FF2B5EF4-FFF2-40B4-BE49-F238E27FC236}">
                <a16:creationId xmlns:a16="http://schemas.microsoft.com/office/drawing/2014/main" id="{65BACBD5-6971-B845-8698-A9FE7CCC3344}"/>
              </a:ext>
            </a:extLst>
          </p:cNvPr>
          <p:cNvSpPr/>
          <p:nvPr/>
        </p:nvSpPr>
        <p:spPr>
          <a:xfrm>
            <a:off x="3945251"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P</a:t>
            </a:r>
          </a:p>
        </p:txBody>
      </p:sp>
      <p:sp>
        <p:nvSpPr>
          <p:cNvPr id="43" name="Oval 42">
            <a:extLst>
              <a:ext uri="{FF2B5EF4-FFF2-40B4-BE49-F238E27FC236}">
                <a16:creationId xmlns:a16="http://schemas.microsoft.com/office/drawing/2014/main" id="{F1946D09-22DB-DA44-97A8-32C221D17FE3}"/>
              </a:ext>
            </a:extLst>
          </p:cNvPr>
          <p:cNvSpPr/>
          <p:nvPr/>
        </p:nvSpPr>
        <p:spPr>
          <a:xfrm>
            <a:off x="7386520"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07D2EC1D-3175-2A40-BBDA-1F8CFF829A01}"/>
              </a:ext>
            </a:extLst>
          </p:cNvPr>
          <p:cNvSpPr/>
          <p:nvPr/>
        </p:nvSpPr>
        <p:spPr>
          <a:xfrm>
            <a:off x="3718559"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5" name="Rectangle 44">
            <a:extLst>
              <a:ext uri="{FF2B5EF4-FFF2-40B4-BE49-F238E27FC236}">
                <a16:creationId xmlns:a16="http://schemas.microsoft.com/office/drawing/2014/main" id="{F75F55A9-2FB4-6A4E-AAEA-B61B87B0234A}"/>
              </a:ext>
            </a:extLst>
          </p:cNvPr>
          <p:cNvSpPr/>
          <p:nvPr/>
        </p:nvSpPr>
        <p:spPr>
          <a:xfrm>
            <a:off x="5525097" y="2275345"/>
            <a:ext cx="1141787" cy="307777"/>
          </a:xfrm>
          <a:prstGeom prst="rect">
            <a:avLst/>
          </a:prstGeom>
        </p:spPr>
        <p:txBody>
          <a:bodyPr wrap="none">
            <a:spAutoFit/>
          </a:bodyPr>
          <a:lstStyle/>
          <a:p>
            <a:r>
              <a:rPr lang="en-US" sz="1400" b="1" dirty="0">
                <a:solidFill>
                  <a:srgbClr val="FFFFFF"/>
                </a:solidFill>
                <a:latin typeface="Calibri"/>
              </a:rPr>
              <a:t>Synchronizer</a:t>
            </a:r>
            <a:endParaRPr lang="en-US" sz="1400" dirty="0">
              <a:solidFill>
                <a:srgbClr val="FFFFFF"/>
              </a:solidFill>
              <a:latin typeface="Calibri"/>
            </a:endParaRPr>
          </a:p>
        </p:txBody>
      </p:sp>
    </p:spTree>
    <p:extLst>
      <p:ext uri="{BB962C8B-B14F-4D97-AF65-F5344CB8AC3E}">
        <p14:creationId xmlns:p14="http://schemas.microsoft.com/office/powerpoint/2010/main" val="29486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DAP Architecture – Detailed example</a:t>
            </a:r>
          </a:p>
        </p:txBody>
      </p:sp>
      <p:sp>
        <p:nvSpPr>
          <p:cNvPr id="94" name="Rounded Rectangle 93">
            <a:extLst>
              <a:ext uri="{FF2B5EF4-FFF2-40B4-BE49-F238E27FC236}">
                <a16:creationId xmlns:a16="http://schemas.microsoft.com/office/drawing/2014/main" id="{3FDFE68B-0C27-EC48-9010-C2BFC59114A1}"/>
              </a:ext>
            </a:extLst>
          </p:cNvPr>
          <p:cNvSpPr/>
          <p:nvPr/>
        </p:nvSpPr>
        <p:spPr>
          <a:xfrm>
            <a:off x="1701645" y="3692220"/>
            <a:ext cx="8896401" cy="1829190"/>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5" name="Rounded Rectangle 94">
            <a:extLst>
              <a:ext uri="{FF2B5EF4-FFF2-40B4-BE49-F238E27FC236}">
                <a16:creationId xmlns:a16="http://schemas.microsoft.com/office/drawing/2014/main" id="{233ECF2B-3CF6-1849-A4A5-7EECCA8AC25E}"/>
              </a:ext>
            </a:extLst>
          </p:cNvPr>
          <p:cNvSpPr/>
          <p:nvPr/>
        </p:nvSpPr>
        <p:spPr>
          <a:xfrm>
            <a:off x="2774626" y="1776350"/>
            <a:ext cx="6642747" cy="1527042"/>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6" name="Trapezoid 95">
            <a:extLst>
              <a:ext uri="{FF2B5EF4-FFF2-40B4-BE49-F238E27FC236}">
                <a16:creationId xmlns:a16="http://schemas.microsoft.com/office/drawing/2014/main" id="{1C146554-AA2A-9340-BD65-820742FE67E1}"/>
              </a:ext>
            </a:extLst>
          </p:cNvPr>
          <p:cNvSpPr/>
          <p:nvPr/>
        </p:nvSpPr>
        <p:spPr>
          <a:xfrm>
            <a:off x="6991737" y="5403130"/>
            <a:ext cx="3149111" cy="515818"/>
          </a:xfrm>
          <a:prstGeom prst="trapezoid">
            <a:avLst>
              <a:gd name="adj" fmla="val 282850"/>
            </a:avLst>
          </a:prstGeom>
          <a:solidFill>
            <a:srgbClr val="224982">
              <a:alpha val="18000"/>
            </a:srgbClr>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8" name="Trapezoid 97">
            <a:extLst>
              <a:ext uri="{FF2B5EF4-FFF2-40B4-BE49-F238E27FC236}">
                <a16:creationId xmlns:a16="http://schemas.microsoft.com/office/drawing/2014/main" id="{82263C0A-EE21-6241-99B1-079F8F892EEE}"/>
              </a:ext>
            </a:extLst>
          </p:cNvPr>
          <p:cNvSpPr/>
          <p:nvPr/>
        </p:nvSpPr>
        <p:spPr>
          <a:xfrm>
            <a:off x="2011715" y="5403130"/>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99" name="Group 98">
            <a:extLst>
              <a:ext uri="{FF2B5EF4-FFF2-40B4-BE49-F238E27FC236}">
                <a16:creationId xmlns:a16="http://schemas.microsoft.com/office/drawing/2014/main" id="{60308B90-2486-2F44-8B08-0222D36092AC}"/>
              </a:ext>
            </a:extLst>
          </p:cNvPr>
          <p:cNvGrpSpPr/>
          <p:nvPr/>
        </p:nvGrpSpPr>
        <p:grpSpPr>
          <a:xfrm>
            <a:off x="528493" y="1882025"/>
            <a:ext cx="8700120" cy="1236906"/>
            <a:chOff x="-974643" y="4764882"/>
            <a:chExt cx="11329042" cy="1236906"/>
          </a:xfrm>
        </p:grpSpPr>
        <p:sp>
          <p:nvSpPr>
            <p:cNvPr id="100" name="Rounded Rectangle 99">
              <a:extLst>
                <a:ext uri="{FF2B5EF4-FFF2-40B4-BE49-F238E27FC236}">
                  <a16:creationId xmlns:a16="http://schemas.microsoft.com/office/drawing/2014/main" id="{F2FA0385-C4C9-4C4E-BAD1-1337D175C587}"/>
                </a:ext>
              </a:extLst>
            </p:cNvPr>
            <p:cNvSpPr/>
            <p:nvPr/>
          </p:nvSpPr>
          <p:spPr>
            <a:xfrm>
              <a:off x="-974643" y="4764882"/>
              <a:ext cx="2329498" cy="1221837"/>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1" name="Rounded Rectangle 100">
              <a:extLst>
                <a:ext uri="{FF2B5EF4-FFF2-40B4-BE49-F238E27FC236}">
                  <a16:creationId xmlns:a16="http://schemas.microsoft.com/office/drawing/2014/main" id="{FD48CE4F-3F90-8A41-BA51-EB6993FD2185}"/>
                </a:ext>
              </a:extLst>
            </p:cNvPr>
            <p:cNvSpPr/>
            <p:nvPr/>
          </p:nvSpPr>
          <p:spPr>
            <a:xfrm>
              <a:off x="2393874" y="4787492"/>
              <a:ext cx="7960525" cy="1214296"/>
            </a:xfrm>
            <a:prstGeom prst="roundRect">
              <a:avLst/>
            </a:prstGeom>
            <a:solidFill>
              <a:srgbClr val="224982">
                <a:alpha val="50000"/>
              </a:srgbClr>
            </a:solidFill>
            <a:ln w="127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DC</a:t>
              </a: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873E2C44-F774-9A4D-A686-CEA7CE07C63E}"/>
                </a:ext>
              </a:extLst>
            </p:cNvPr>
            <p:cNvSpPr/>
            <p:nvPr/>
          </p:nvSpPr>
          <p:spPr>
            <a:xfrm>
              <a:off x="5804205" y="4975735"/>
              <a:ext cx="952564"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400" kern="0" dirty="0">
                  <a:solidFill>
                    <a:srgbClr val="FFFFFF"/>
                  </a:solidFill>
                  <a:latin typeface="Calibri"/>
                </a:rPr>
                <a:t>P</a:t>
              </a:r>
              <a:endParaRPr kumimoji="0" lang="en-US" sz="4400" b="0" i="0" u="none" strike="noStrike" kern="0" cap="none" spc="0" normalizeH="0" baseline="0" noProof="0" dirty="0">
                <a:ln>
                  <a:noFill/>
                </a:ln>
                <a:solidFill>
                  <a:srgbClr val="FFFFFF"/>
                </a:solidFill>
                <a:effectLst/>
                <a:uLnTx/>
                <a:uFillTx/>
                <a:latin typeface="Calibri"/>
                <a:ea typeface="+mn-ea"/>
                <a:cs typeface="+mn-cs"/>
              </a:endParaRPr>
            </a:p>
          </p:txBody>
        </p:sp>
        <p:sp>
          <p:nvSpPr>
            <p:cNvPr id="103" name="Oval 102">
              <a:extLst>
                <a:ext uri="{FF2B5EF4-FFF2-40B4-BE49-F238E27FC236}">
                  <a16:creationId xmlns:a16="http://schemas.microsoft.com/office/drawing/2014/main" id="{9D197D53-4379-C845-9D69-51BB8C72D3B8}"/>
                </a:ext>
              </a:extLst>
            </p:cNvPr>
            <p:cNvSpPr/>
            <p:nvPr/>
          </p:nvSpPr>
          <p:spPr>
            <a:xfrm>
              <a:off x="2948760" y="5028880"/>
              <a:ext cx="952564"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D7D85C81-6995-7C47-AB6B-A526CBBC8784}"/>
                </a:ext>
              </a:extLst>
            </p:cNvPr>
            <p:cNvSpPr/>
            <p:nvPr/>
          </p:nvSpPr>
          <p:spPr>
            <a:xfrm>
              <a:off x="8668186" y="5028880"/>
              <a:ext cx="952564"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5" name="Right Arrow 104">
              <a:extLst>
                <a:ext uri="{FF2B5EF4-FFF2-40B4-BE49-F238E27FC236}">
                  <a16:creationId xmlns:a16="http://schemas.microsoft.com/office/drawing/2014/main" id="{4AD8B032-3EB0-0740-B9E4-195CDC446CD3}"/>
                </a:ext>
              </a:extLst>
            </p:cNvPr>
            <p:cNvSpPr/>
            <p:nvPr/>
          </p:nvSpPr>
          <p:spPr>
            <a:xfrm>
              <a:off x="6674466" y="5091060"/>
              <a:ext cx="1993720" cy="627328"/>
            </a:xfrm>
            <a:prstGeom prst="righ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a:ea typeface="+mn-ea"/>
                  <a:cs typeface="+mn-cs"/>
                </a:rPr>
                <a:t>Sync</a:t>
              </a:r>
            </a:p>
          </p:txBody>
        </p:sp>
        <p:sp>
          <p:nvSpPr>
            <p:cNvPr id="106" name="Left Arrow 105">
              <a:extLst>
                <a:ext uri="{FF2B5EF4-FFF2-40B4-BE49-F238E27FC236}">
                  <a16:creationId xmlns:a16="http://schemas.microsoft.com/office/drawing/2014/main" id="{A4828955-9651-BD48-BAA5-DB4C6ED7353C}"/>
                </a:ext>
              </a:extLst>
            </p:cNvPr>
            <p:cNvSpPr/>
            <p:nvPr/>
          </p:nvSpPr>
          <p:spPr>
            <a:xfrm>
              <a:off x="3901324" y="5111252"/>
              <a:ext cx="1962942" cy="588732"/>
            </a:xfrm>
            <a:prstGeom prst="lef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Calibri"/>
                  <a:ea typeface="+mn-ea"/>
                  <a:cs typeface="+mn-cs"/>
                </a:rPr>
                <a:t>Async</a:t>
              </a:r>
              <a:endParaRPr kumimoji="0" lang="en-US" sz="1400" b="0" i="0" u="none" strike="noStrike" kern="0" cap="none" spc="0" normalizeH="0" baseline="0" noProof="0" dirty="0">
                <a:ln>
                  <a:noFill/>
                </a:ln>
                <a:solidFill>
                  <a:srgbClr val="FFFFFF"/>
                </a:solidFill>
                <a:effectLst/>
                <a:uLnTx/>
                <a:uFillTx/>
                <a:latin typeface="Calibri"/>
                <a:ea typeface="+mn-ea"/>
                <a:cs typeface="+mn-cs"/>
              </a:endParaRPr>
            </a:p>
          </p:txBody>
        </p:sp>
      </p:grpSp>
      <p:sp>
        <p:nvSpPr>
          <p:cNvPr id="107" name="Oval 106">
            <a:extLst>
              <a:ext uri="{FF2B5EF4-FFF2-40B4-BE49-F238E27FC236}">
                <a16:creationId xmlns:a16="http://schemas.microsoft.com/office/drawing/2014/main" id="{FF8FD0EF-6727-4143-B1A7-AC38C250999C}"/>
              </a:ext>
            </a:extLst>
          </p:cNvPr>
          <p:cNvSpPr/>
          <p:nvPr/>
        </p:nvSpPr>
        <p:spPr>
          <a:xfrm>
            <a:off x="5638800" y="3004903"/>
            <a:ext cx="914400" cy="91440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LB w/ Health check</a:t>
            </a:r>
          </a:p>
        </p:txBody>
      </p:sp>
      <p:grpSp>
        <p:nvGrpSpPr>
          <p:cNvPr id="108" name="Group 107">
            <a:extLst>
              <a:ext uri="{FF2B5EF4-FFF2-40B4-BE49-F238E27FC236}">
                <a16:creationId xmlns:a16="http://schemas.microsoft.com/office/drawing/2014/main" id="{7C256498-3CAA-2547-8B7E-715BA4608BF5}"/>
              </a:ext>
            </a:extLst>
          </p:cNvPr>
          <p:cNvGrpSpPr/>
          <p:nvPr/>
        </p:nvGrpSpPr>
        <p:grpSpPr>
          <a:xfrm>
            <a:off x="1949319" y="3882596"/>
            <a:ext cx="3465046" cy="1696216"/>
            <a:chOff x="1949319" y="3882596"/>
            <a:chExt cx="3465046" cy="1696216"/>
          </a:xfrm>
        </p:grpSpPr>
        <p:sp>
          <p:nvSpPr>
            <p:cNvPr id="109" name="Rounded Rectangle 108">
              <a:extLst>
                <a:ext uri="{FF2B5EF4-FFF2-40B4-BE49-F238E27FC236}">
                  <a16:creationId xmlns:a16="http://schemas.microsoft.com/office/drawing/2014/main" id="{16EA8DDE-2324-1C42-A550-87BFFE3B93E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Cloud</a:t>
              </a:r>
            </a:p>
          </p:txBody>
        </p:sp>
        <p:sp>
          <p:nvSpPr>
            <p:cNvPr id="110" name="Oval 109">
              <a:extLst>
                <a:ext uri="{FF2B5EF4-FFF2-40B4-BE49-F238E27FC236}">
                  <a16:creationId xmlns:a16="http://schemas.microsoft.com/office/drawing/2014/main" id="{A6B037A8-1269-0241-B29B-88DEB3C206D7}"/>
                </a:ext>
              </a:extLst>
            </p:cNvPr>
            <p:cNvSpPr/>
            <p:nvPr/>
          </p:nvSpPr>
          <p:spPr>
            <a:xfrm>
              <a:off x="393763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1" name="Oval 110">
              <a:extLst>
                <a:ext uri="{FF2B5EF4-FFF2-40B4-BE49-F238E27FC236}">
                  <a16:creationId xmlns:a16="http://schemas.microsoft.com/office/drawing/2014/main" id="{33D93C00-EA85-DC40-84A9-032FAE366D45}"/>
                </a:ext>
              </a:extLst>
            </p:cNvPr>
            <p:cNvSpPr/>
            <p:nvPr/>
          </p:nvSpPr>
          <p:spPr>
            <a:xfrm>
              <a:off x="250906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2" name="Oval 111">
              <a:extLst>
                <a:ext uri="{FF2B5EF4-FFF2-40B4-BE49-F238E27FC236}">
                  <a16:creationId xmlns:a16="http://schemas.microsoft.com/office/drawing/2014/main" id="{F000A239-D6A6-224A-AF5D-49D48DD75044}"/>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113" name="Rounded Rectangle 112">
            <a:extLst>
              <a:ext uri="{FF2B5EF4-FFF2-40B4-BE49-F238E27FC236}">
                <a16:creationId xmlns:a16="http://schemas.microsoft.com/office/drawing/2014/main" id="{5F2942DF-E264-DB4D-8D56-CA3F444D725D}"/>
              </a:ext>
            </a:extLst>
          </p:cNvPr>
          <p:cNvSpPr/>
          <p:nvPr/>
        </p:nvSpPr>
        <p:spPr>
          <a:xfrm>
            <a:off x="1908121" y="5914443"/>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14" name="Rounded Rectangle 113">
            <a:extLst>
              <a:ext uri="{FF2B5EF4-FFF2-40B4-BE49-F238E27FC236}">
                <a16:creationId xmlns:a16="http://schemas.microsoft.com/office/drawing/2014/main" id="{5BE4CAB3-C5D3-1C45-A045-ACBFF0B913B5}"/>
              </a:ext>
            </a:extLst>
          </p:cNvPr>
          <p:cNvSpPr/>
          <p:nvPr/>
        </p:nvSpPr>
        <p:spPr>
          <a:xfrm>
            <a:off x="6753536" y="5914443"/>
            <a:ext cx="3530041"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grpSp>
        <p:nvGrpSpPr>
          <p:cNvPr id="115" name="Group 114">
            <a:extLst>
              <a:ext uri="{FF2B5EF4-FFF2-40B4-BE49-F238E27FC236}">
                <a16:creationId xmlns:a16="http://schemas.microsoft.com/office/drawing/2014/main" id="{CCEED660-C8FB-2340-8ABA-D4D040E7734D}"/>
              </a:ext>
            </a:extLst>
          </p:cNvPr>
          <p:cNvGrpSpPr/>
          <p:nvPr/>
        </p:nvGrpSpPr>
        <p:grpSpPr>
          <a:xfrm flipH="1">
            <a:off x="2874824" y="3462102"/>
            <a:ext cx="2763977" cy="873877"/>
            <a:chOff x="6247133" y="3451539"/>
            <a:chExt cx="4312362" cy="873877"/>
          </a:xfrm>
        </p:grpSpPr>
        <p:cxnSp>
          <p:nvCxnSpPr>
            <p:cNvPr id="116" name="Elbow Connector 115">
              <a:extLst>
                <a:ext uri="{FF2B5EF4-FFF2-40B4-BE49-F238E27FC236}">
                  <a16:creationId xmlns:a16="http://schemas.microsoft.com/office/drawing/2014/main" id="{839102AD-0558-0041-AFA4-A6A38B045221}"/>
                </a:ext>
              </a:extLst>
            </p:cNvPr>
            <p:cNvCxnSpPr>
              <a:stCxn id="107" idx="2"/>
              <a:endCxn id="110" idx="0"/>
            </p:cNvCxnSpPr>
            <p:nvPr/>
          </p:nvCxnSpPr>
          <p:spPr>
            <a:xfrm rot="10800000" flipH="1" flipV="1">
              <a:off x="6247133" y="3451540"/>
              <a:ext cx="2083504" cy="873876"/>
            </a:xfrm>
            <a:prstGeom prst="bentConnector2">
              <a:avLst/>
            </a:prstGeom>
            <a:noFill/>
            <a:ln w="76200" cap="flat" cmpd="sng" algn="ctr">
              <a:solidFill>
                <a:srgbClr val="224982"/>
              </a:solidFill>
              <a:prstDash val="solid"/>
              <a:headEnd type="triangle"/>
              <a:tailEnd type="triangle"/>
            </a:ln>
            <a:effectLst/>
          </p:spPr>
        </p:cxnSp>
        <p:cxnSp>
          <p:nvCxnSpPr>
            <p:cNvPr id="117" name="Elbow Connector 116">
              <a:extLst>
                <a:ext uri="{FF2B5EF4-FFF2-40B4-BE49-F238E27FC236}">
                  <a16:creationId xmlns:a16="http://schemas.microsoft.com/office/drawing/2014/main" id="{8C3E8E06-72B5-5843-AD92-684B2100ED1E}"/>
                </a:ext>
              </a:extLst>
            </p:cNvPr>
            <p:cNvCxnSpPr>
              <a:stCxn id="107" idx="2"/>
              <a:endCxn id="111" idx="0"/>
            </p:cNvCxnSpPr>
            <p:nvPr/>
          </p:nvCxnSpPr>
          <p:spPr>
            <a:xfrm rot="10800000" flipH="1" flipV="1">
              <a:off x="6247133" y="3451539"/>
              <a:ext cx="4312362" cy="856883"/>
            </a:xfrm>
            <a:prstGeom prst="bentConnector2">
              <a:avLst/>
            </a:prstGeom>
            <a:noFill/>
            <a:ln w="76200" cap="flat" cmpd="sng" algn="ctr">
              <a:solidFill>
                <a:srgbClr val="224982"/>
              </a:solidFill>
              <a:prstDash val="solid"/>
              <a:headEnd type="none"/>
              <a:tailEnd type="triangle"/>
            </a:ln>
            <a:effectLst/>
          </p:spPr>
        </p:cxnSp>
      </p:grpSp>
      <p:grpSp>
        <p:nvGrpSpPr>
          <p:cNvPr id="118" name="Group 117">
            <a:extLst>
              <a:ext uri="{FF2B5EF4-FFF2-40B4-BE49-F238E27FC236}">
                <a16:creationId xmlns:a16="http://schemas.microsoft.com/office/drawing/2014/main" id="{7D2A5A3B-DCA0-E648-9BDD-7232AAF1B578}"/>
              </a:ext>
            </a:extLst>
          </p:cNvPr>
          <p:cNvGrpSpPr/>
          <p:nvPr/>
        </p:nvGrpSpPr>
        <p:grpSpPr>
          <a:xfrm>
            <a:off x="6822931" y="3882596"/>
            <a:ext cx="3465046" cy="1716550"/>
            <a:chOff x="1949319" y="3882596"/>
            <a:chExt cx="3465046" cy="1716550"/>
          </a:xfrm>
        </p:grpSpPr>
        <p:sp>
          <p:nvSpPr>
            <p:cNvPr id="119" name="Rounded Rectangle 118">
              <a:extLst>
                <a:ext uri="{FF2B5EF4-FFF2-40B4-BE49-F238E27FC236}">
                  <a16:creationId xmlns:a16="http://schemas.microsoft.com/office/drawing/2014/main" id="{6BFFCFAF-31BA-CF47-BA96-A2A5C75DA322}"/>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OpenShift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 k8s</a:t>
              </a:r>
            </a:p>
          </p:txBody>
        </p:sp>
        <p:sp>
          <p:nvSpPr>
            <p:cNvPr id="120" name="Oval 119">
              <a:extLst>
                <a:ext uri="{FF2B5EF4-FFF2-40B4-BE49-F238E27FC236}">
                  <a16:creationId xmlns:a16="http://schemas.microsoft.com/office/drawing/2014/main" id="{519D6228-5712-C348-9A94-37AA3C0EE022}"/>
                </a:ext>
              </a:extLst>
            </p:cNvPr>
            <p:cNvSpPr/>
            <p:nvPr/>
          </p:nvSpPr>
          <p:spPr>
            <a:xfrm>
              <a:off x="426607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1" name="Oval 120">
              <a:extLst>
                <a:ext uri="{FF2B5EF4-FFF2-40B4-BE49-F238E27FC236}">
                  <a16:creationId xmlns:a16="http://schemas.microsoft.com/office/drawing/2014/main" id="{D1527E8C-C980-3440-AC08-31758B56E41E}"/>
                </a:ext>
              </a:extLst>
            </p:cNvPr>
            <p:cNvSpPr/>
            <p:nvPr/>
          </p:nvSpPr>
          <p:spPr>
            <a:xfrm>
              <a:off x="283750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2" name="Oval 121">
              <a:extLst>
                <a:ext uri="{FF2B5EF4-FFF2-40B4-BE49-F238E27FC236}">
                  <a16:creationId xmlns:a16="http://schemas.microsoft.com/office/drawing/2014/main" id="{DBA02DF7-6946-F74B-9FEE-BE8E71F6CCF5}"/>
                </a:ext>
              </a:extLst>
            </p:cNvPr>
            <p:cNvSpPr/>
            <p:nvPr/>
          </p:nvSpPr>
          <p:spPr>
            <a:xfrm>
              <a:off x="3506521" y="5050506"/>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grpSp>
        <p:nvGrpSpPr>
          <p:cNvPr id="123" name="Group 122">
            <a:extLst>
              <a:ext uri="{FF2B5EF4-FFF2-40B4-BE49-F238E27FC236}">
                <a16:creationId xmlns:a16="http://schemas.microsoft.com/office/drawing/2014/main" id="{AE3A50F9-9E1F-3E49-85DE-94B09FB09ABD}"/>
              </a:ext>
            </a:extLst>
          </p:cNvPr>
          <p:cNvGrpSpPr/>
          <p:nvPr/>
        </p:nvGrpSpPr>
        <p:grpSpPr>
          <a:xfrm>
            <a:off x="6553200" y="3462103"/>
            <a:ext cx="2952245" cy="873876"/>
            <a:chOff x="6282743" y="3451540"/>
            <a:chExt cx="4606101" cy="873876"/>
          </a:xfrm>
        </p:grpSpPr>
        <p:cxnSp>
          <p:nvCxnSpPr>
            <p:cNvPr id="124" name="Elbow Connector 123">
              <a:extLst>
                <a:ext uri="{FF2B5EF4-FFF2-40B4-BE49-F238E27FC236}">
                  <a16:creationId xmlns:a16="http://schemas.microsoft.com/office/drawing/2014/main" id="{75F63164-5B71-D244-AA51-923CD3557163}"/>
                </a:ext>
              </a:extLst>
            </p:cNvPr>
            <p:cNvCxnSpPr>
              <a:cxnSpLocks/>
              <a:stCxn id="107" idx="6"/>
              <a:endCxn id="121" idx="0"/>
            </p:cNvCxnSpPr>
            <p:nvPr/>
          </p:nvCxnSpPr>
          <p:spPr>
            <a:xfrm>
              <a:off x="6282743" y="3451540"/>
              <a:ext cx="2377242" cy="856883"/>
            </a:xfrm>
            <a:prstGeom prst="bentConnector2">
              <a:avLst/>
            </a:prstGeom>
            <a:noFill/>
            <a:ln w="76200" cap="flat" cmpd="sng" algn="ctr">
              <a:solidFill>
                <a:srgbClr val="224982"/>
              </a:solidFill>
              <a:prstDash val="solid"/>
              <a:headEnd type="triangle"/>
              <a:tailEnd type="triangle"/>
            </a:ln>
            <a:effectLst/>
          </p:spPr>
        </p:cxnSp>
        <p:cxnSp>
          <p:nvCxnSpPr>
            <p:cNvPr id="125" name="Elbow Connector 124">
              <a:extLst>
                <a:ext uri="{FF2B5EF4-FFF2-40B4-BE49-F238E27FC236}">
                  <a16:creationId xmlns:a16="http://schemas.microsoft.com/office/drawing/2014/main" id="{5376EAA7-E801-5F4B-9E02-F383D03D6D6F}"/>
                </a:ext>
              </a:extLst>
            </p:cNvPr>
            <p:cNvCxnSpPr>
              <a:cxnSpLocks/>
              <a:stCxn id="107" idx="6"/>
              <a:endCxn id="120" idx="0"/>
            </p:cNvCxnSpPr>
            <p:nvPr/>
          </p:nvCxnSpPr>
          <p:spPr>
            <a:xfrm>
              <a:off x="6282743" y="3451540"/>
              <a:ext cx="4606101" cy="873876"/>
            </a:xfrm>
            <a:prstGeom prst="bentConnector2">
              <a:avLst/>
            </a:prstGeom>
            <a:noFill/>
            <a:ln w="76200" cap="flat" cmpd="sng" algn="ctr">
              <a:solidFill>
                <a:srgbClr val="224982"/>
              </a:solidFill>
              <a:prstDash val="solid"/>
              <a:headEnd type="none"/>
              <a:tailEnd type="triangle"/>
            </a:ln>
            <a:effectLst/>
          </p:spPr>
        </p:cxnSp>
      </p:grpSp>
      <p:sp>
        <p:nvSpPr>
          <p:cNvPr id="126" name="Rectangle 125">
            <a:extLst>
              <a:ext uri="{FF2B5EF4-FFF2-40B4-BE49-F238E27FC236}">
                <a16:creationId xmlns:a16="http://schemas.microsoft.com/office/drawing/2014/main" id="{71E10F37-28B3-0F44-8188-C6BF93FD71CB}"/>
              </a:ext>
            </a:extLst>
          </p:cNvPr>
          <p:cNvSpPr/>
          <p:nvPr/>
        </p:nvSpPr>
        <p:spPr>
          <a:xfrm>
            <a:off x="5569296" y="1503491"/>
            <a:ext cx="1141787" cy="307777"/>
          </a:xfrm>
          <a:prstGeom prst="rect">
            <a:avLst/>
          </a:prstGeom>
        </p:spPr>
        <p:txBody>
          <a:bodyPr wrap="none">
            <a:spAutoFit/>
          </a:bodyPr>
          <a:lstStyle/>
          <a:p>
            <a:r>
              <a:rPr lang="en-US" sz="1400" b="1" dirty="0">
                <a:solidFill>
                  <a:srgbClr val="000000">
                    <a:lumMod val="50000"/>
                    <a:lumOff val="50000"/>
                  </a:srgbClr>
                </a:solidFill>
                <a:latin typeface="Calibri"/>
              </a:rPr>
              <a:t>Synchronizer</a:t>
            </a:r>
            <a:endParaRPr lang="en-US" sz="1400" dirty="0">
              <a:solidFill>
                <a:srgbClr val="000000"/>
              </a:solidFill>
              <a:latin typeface="Calibri"/>
            </a:endParaRP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401543" y="1132856"/>
            <a:ext cx="3388912" cy="393639"/>
          </a:xfrm>
          <a:prstGeom prst="roundRect">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Enterprise Vault</a:t>
            </a:r>
          </a:p>
        </p:txBody>
      </p:sp>
      <p:cxnSp>
        <p:nvCxnSpPr>
          <p:cNvPr id="128" name="Straight Arrow Connector 127">
            <a:extLst>
              <a:ext uri="{FF2B5EF4-FFF2-40B4-BE49-F238E27FC236}">
                <a16:creationId xmlns:a16="http://schemas.microsoft.com/office/drawing/2014/main" id="{F1EAAA65-8969-9645-B3DA-CD2F5C3967D8}"/>
              </a:ext>
            </a:extLst>
          </p:cNvPr>
          <p:cNvCxnSpPr>
            <a:cxnSpLocks/>
          </p:cNvCxnSpPr>
          <p:nvPr/>
        </p:nvCxnSpPr>
        <p:spPr>
          <a:xfrm>
            <a:off x="6095999" y="1526495"/>
            <a:ext cx="0" cy="566383"/>
          </a:xfrm>
          <a:prstGeom prst="straightConnector1">
            <a:avLst/>
          </a:prstGeom>
          <a:noFill/>
          <a:ln w="25400" cap="flat" cmpd="sng" algn="ctr">
            <a:solidFill>
              <a:srgbClr val="224982"/>
            </a:solidFill>
            <a:prstDash val="solid"/>
            <a:tailEnd type="triangle"/>
          </a:ln>
          <a:effectLst/>
        </p:spPr>
      </p:cxnSp>
      <p:sp>
        <p:nvSpPr>
          <p:cNvPr id="129" name="Oval 128">
            <a:extLst>
              <a:ext uri="{FF2B5EF4-FFF2-40B4-BE49-F238E27FC236}">
                <a16:creationId xmlns:a16="http://schemas.microsoft.com/office/drawing/2014/main" id="{CC44BA22-309B-BD4D-9295-3E8E587FBB23}"/>
              </a:ext>
            </a:extLst>
          </p:cNvPr>
          <p:cNvSpPr/>
          <p:nvPr/>
        </p:nvSpPr>
        <p:spPr>
          <a:xfrm>
            <a:off x="1074341" y="212718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cxnSp>
        <p:nvCxnSpPr>
          <p:cNvPr id="130" name="Elbow Connector 129">
            <a:extLst>
              <a:ext uri="{FF2B5EF4-FFF2-40B4-BE49-F238E27FC236}">
                <a16:creationId xmlns:a16="http://schemas.microsoft.com/office/drawing/2014/main" id="{52BA03F0-2C23-824E-9F5A-50284642F7D3}"/>
              </a:ext>
            </a:extLst>
          </p:cNvPr>
          <p:cNvCxnSpPr>
            <a:cxnSpLocks/>
            <a:endCxn id="129" idx="0"/>
          </p:cNvCxnSpPr>
          <p:nvPr/>
        </p:nvCxnSpPr>
        <p:spPr>
          <a:xfrm rot="10800000">
            <a:off x="1440102" y="2127183"/>
            <a:ext cx="4206459" cy="378464"/>
          </a:xfrm>
          <a:prstGeom prst="bentConnector4">
            <a:avLst>
              <a:gd name="adj1" fmla="val 5209"/>
              <a:gd name="adj2" fmla="val 222209"/>
            </a:avLst>
          </a:prstGeom>
          <a:noFill/>
          <a:ln w="76200" cap="flat" cmpd="sng" algn="ctr">
            <a:solidFill>
              <a:srgbClr val="224982"/>
            </a:solidFill>
            <a:prstDash val="solid"/>
            <a:headEnd type="none"/>
            <a:tailEnd type="triangle"/>
          </a:ln>
          <a:effectLst/>
        </p:spPr>
      </p:cxnSp>
      <p:sp>
        <p:nvSpPr>
          <p:cNvPr id="131" name="Rectangle 130">
            <a:extLst>
              <a:ext uri="{FF2B5EF4-FFF2-40B4-BE49-F238E27FC236}">
                <a16:creationId xmlns:a16="http://schemas.microsoft.com/office/drawing/2014/main" id="{15EDDE0E-3E3B-474E-8F2F-8975B1227C04}"/>
              </a:ext>
            </a:extLst>
          </p:cNvPr>
          <p:cNvSpPr/>
          <p:nvPr/>
        </p:nvSpPr>
        <p:spPr>
          <a:xfrm>
            <a:off x="6402614" y="1989730"/>
            <a:ext cx="948337" cy="307777"/>
          </a:xfrm>
          <a:prstGeom prst="rect">
            <a:avLst/>
          </a:prstGeom>
        </p:spPr>
        <p:txBody>
          <a:bodyPr wrap="none">
            <a:spAutoFit/>
          </a:bodyPr>
          <a:lstStyle/>
          <a:p>
            <a:r>
              <a:rPr lang="en-US" sz="1400" dirty="0">
                <a:solidFill>
                  <a:srgbClr val="FFFFFF"/>
                </a:solidFill>
                <a:latin typeface="Calibri"/>
              </a:rPr>
              <a:t>HA cluster</a:t>
            </a:r>
          </a:p>
        </p:txBody>
      </p:sp>
    </p:spTree>
    <p:extLst>
      <p:ext uri="{BB962C8B-B14F-4D97-AF65-F5344CB8AC3E}">
        <p14:creationId xmlns:p14="http://schemas.microsoft.com/office/powerpoint/2010/main" val="68041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368381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79"/>
          <p:cNvSpPr txBox="1">
            <a:spLocks noGrp="1"/>
          </p:cNvSpPr>
          <p:nvPr>
            <p:ph sz="half" idx="1"/>
          </p:nvPr>
        </p:nvSpPr>
        <p:spPr/>
        <p:txBody>
          <a:bodyPr/>
          <a:lstStyle/>
          <a:p>
            <a:r>
              <a:rPr lang="en-US" dirty="0"/>
              <a:t>Build on a chain of trust</a:t>
            </a:r>
          </a:p>
          <a:p>
            <a:pPr lvl="1"/>
            <a:r>
              <a:rPr lang="en-US" dirty="0"/>
              <a:t>Authenticate all requests</a:t>
            </a:r>
          </a:p>
          <a:p>
            <a:pPr lvl="1"/>
            <a:r>
              <a:rPr lang="en-US" dirty="0"/>
              <a:t>Authorize w/ least amount of privilege</a:t>
            </a:r>
          </a:p>
          <a:p>
            <a:pPr lvl="1"/>
            <a:r>
              <a:rPr lang="en-US" dirty="0"/>
              <a:t>Audit everything</a:t>
            </a:r>
          </a:p>
          <a:p>
            <a:pPr lvl="1"/>
            <a:r>
              <a:rPr lang="en-US" dirty="0"/>
              <a:t>...and do it with code!</a:t>
            </a:r>
          </a:p>
          <a:p>
            <a:r>
              <a:rPr lang="en-US" dirty="0"/>
              <a:t>The Secret-Zero Problem…</a:t>
            </a:r>
          </a:p>
          <a:p>
            <a:pPr lvl="1"/>
            <a:r>
              <a:rPr lang="en-US" dirty="0"/>
              <a:t>Humans have built-in authentication support:</a:t>
            </a:r>
          </a:p>
          <a:p>
            <a:pPr lvl="2"/>
            <a:r>
              <a:rPr lang="en-US" dirty="0"/>
              <a:t>Built-in vault for passwords</a:t>
            </a:r>
          </a:p>
          <a:p>
            <a:pPr lvl="2"/>
            <a:r>
              <a:rPr lang="en-US" dirty="0"/>
              <a:t>Back-channels for MFA (e.g. phones)</a:t>
            </a:r>
          </a:p>
          <a:p>
            <a:pPr lvl="1"/>
            <a:r>
              <a:rPr lang="en-US" dirty="0"/>
              <a:t>Non-humans need a way to bootstrap identity authentication that doesn’t put credentials at risk</a:t>
            </a:r>
          </a:p>
          <a:p>
            <a:pPr lvl="1"/>
            <a:r>
              <a:rPr lang="en-US" dirty="0"/>
              <a:t>But how to manage that initial secret required by apps to bootstrap identity?</a:t>
            </a:r>
          </a:p>
        </p:txBody>
      </p:sp>
      <p:sp>
        <p:nvSpPr>
          <p:cNvPr id="163" name="Shape 163"/>
          <p:cNvSpPr txBox="1">
            <a:spLocks noGrp="1"/>
          </p:cNvSpPr>
          <p:nvPr>
            <p:ph type="title"/>
          </p:nvPr>
        </p:nvSpPr>
        <p:spPr/>
        <p:txBody>
          <a:bodyPr/>
          <a:lstStyle/>
          <a:p>
            <a:r>
              <a:rPr lang="en" dirty="0"/>
              <a:t>If it can be identified, it</a:t>
            </a:r>
            <a:r>
              <a:rPr lang="en-US" dirty="0"/>
              <a:t>s access</a:t>
            </a:r>
            <a:r>
              <a:rPr lang="en" dirty="0"/>
              <a:t> can be managed</a:t>
            </a:r>
          </a:p>
        </p:txBody>
      </p:sp>
      <p:pic>
        <p:nvPicPr>
          <p:cNvPr id="12" name="Shape 164">
            <a:extLst>
              <a:ext uri="{FF2B5EF4-FFF2-40B4-BE49-F238E27FC236}">
                <a16:creationId xmlns:a16="http://schemas.microsoft.com/office/drawing/2014/main" id="{4E7C7DE7-92DA-7344-8260-59C700AB9737}"/>
              </a:ext>
            </a:extLst>
          </p:cNvPr>
          <p:cNvPicPr preferRelativeResize="0"/>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593" t="4919" b="5049"/>
          <a:stretch/>
        </p:blipFill>
        <p:spPr>
          <a:xfrm>
            <a:off x="8827508" y="1182051"/>
            <a:ext cx="1898768" cy="1927707"/>
          </a:xfrm>
          <a:prstGeom prst="rect">
            <a:avLst/>
          </a:prstGeom>
          <a:noFill/>
          <a:ln>
            <a:noFill/>
          </a:ln>
        </p:spPr>
      </p:pic>
      <p:grpSp>
        <p:nvGrpSpPr>
          <p:cNvPr id="13" name="Group 12">
            <a:extLst>
              <a:ext uri="{FF2B5EF4-FFF2-40B4-BE49-F238E27FC236}">
                <a16:creationId xmlns:a16="http://schemas.microsoft.com/office/drawing/2014/main" id="{C5B234A3-9B09-914F-8A24-90DE43ED38AE}"/>
              </a:ext>
            </a:extLst>
          </p:cNvPr>
          <p:cNvGrpSpPr/>
          <p:nvPr/>
        </p:nvGrpSpPr>
        <p:grpSpPr>
          <a:xfrm>
            <a:off x="6424651" y="1206160"/>
            <a:ext cx="1915101" cy="1903598"/>
            <a:chOff x="8842637" y="1247016"/>
            <a:chExt cx="2500840" cy="2485821"/>
          </a:xfrm>
        </p:grpSpPr>
        <p:pic>
          <p:nvPicPr>
            <p:cNvPr id="14" name="Shape 166">
              <a:extLst>
                <a:ext uri="{FF2B5EF4-FFF2-40B4-BE49-F238E27FC236}">
                  <a16:creationId xmlns:a16="http://schemas.microsoft.com/office/drawing/2014/main" id="{0ADCE26C-62E9-EB42-B9D5-903145BCE254}"/>
                </a:ext>
              </a:extLst>
            </p:cNvPr>
            <p:cNvPicPr preferRelativeResize="0"/>
            <p:nvPr/>
          </p:nvPicPr>
          <p:blipFill>
            <a:blip r:embed="rId4" cstate="print">
              <a:clrChange>
                <a:clrFrom>
                  <a:srgbClr val="212121"/>
                </a:clrFrom>
                <a:clrTo>
                  <a:srgbClr val="212121">
                    <a:alpha val="0"/>
                  </a:srgbClr>
                </a:clrTo>
              </a:clrChange>
              <a:alphaModFix/>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335863" y="1247016"/>
              <a:ext cx="1448643" cy="2008081"/>
            </a:xfrm>
            <a:prstGeom prst="rect">
              <a:avLst/>
            </a:prstGeom>
            <a:noFill/>
            <a:ln>
              <a:noFill/>
            </a:ln>
          </p:spPr>
        </p:pic>
        <p:sp>
          <p:nvSpPr>
            <p:cNvPr id="15" name="Shape 167">
              <a:extLst>
                <a:ext uri="{FF2B5EF4-FFF2-40B4-BE49-F238E27FC236}">
                  <a16:creationId xmlns:a16="http://schemas.microsoft.com/office/drawing/2014/main" id="{380245A3-CD45-C449-ABE1-C367362A3B16}"/>
                </a:ext>
              </a:extLst>
            </p:cNvPr>
            <p:cNvSpPr txBox="1"/>
            <p:nvPr/>
          </p:nvSpPr>
          <p:spPr>
            <a:xfrm>
              <a:off x="8842637" y="3219904"/>
              <a:ext cx="2500840" cy="512933"/>
            </a:xfrm>
            <a:prstGeom prst="rect">
              <a:avLst/>
            </a:prstGeom>
            <a:noFill/>
            <a:ln>
              <a:noFill/>
            </a:ln>
          </p:spPr>
          <p:txBody>
            <a:bodyPr wrap="square" lIns="121900" tIns="121900" rIns="121900" bIns="121900" anchor="ctr" anchorCtr="0">
              <a:noAutofit/>
            </a:bodyPr>
            <a:lstStyle/>
            <a:p>
              <a:pPr algn="ctr"/>
              <a:r>
                <a:rPr lang="en" sz="1200" dirty="0">
                  <a:solidFill>
                    <a:schemeClr val="bg2"/>
                  </a:solidFill>
                  <a:latin typeface="+mn-lt"/>
                  <a:ea typeface="Proxima Nova Semibold"/>
                  <a:cs typeface="Proxima Nova Semibold"/>
                  <a:sym typeface="Proxima Nova Semibold"/>
                </a:rPr>
                <a:t>Human Identity</a:t>
              </a:r>
            </a:p>
          </p:txBody>
        </p:sp>
      </p:grpSp>
      <p:pic>
        <p:nvPicPr>
          <p:cNvPr id="16" name="Picture 15">
            <a:extLst>
              <a:ext uri="{FF2B5EF4-FFF2-40B4-BE49-F238E27FC236}">
                <a16:creationId xmlns:a16="http://schemas.microsoft.com/office/drawing/2014/main" id="{DE421B1A-52C6-3C45-836D-8CA02C296031}"/>
              </a:ext>
            </a:extLst>
          </p:cNvPr>
          <p:cNvPicPr>
            <a:picLocks noChangeAspect="1"/>
          </p:cNvPicPr>
          <p:nvPr/>
        </p:nvPicPr>
        <p:blipFill>
          <a:blip r:embed="rId6"/>
          <a:stretch>
            <a:fillRect/>
          </a:stretch>
        </p:blipFill>
        <p:spPr>
          <a:xfrm>
            <a:off x="7140168" y="3570768"/>
            <a:ext cx="3072441" cy="2496358"/>
          </a:xfrm>
          <a:prstGeom prst="rect">
            <a:avLst/>
          </a:prstGeom>
        </p:spPr>
      </p:pic>
      <p:grpSp>
        <p:nvGrpSpPr>
          <p:cNvPr id="5" name="Group 4">
            <a:extLst>
              <a:ext uri="{FF2B5EF4-FFF2-40B4-BE49-F238E27FC236}">
                <a16:creationId xmlns:a16="http://schemas.microsoft.com/office/drawing/2014/main" id="{0CB8D167-51EB-FE48-992C-F3A1B32AD925}"/>
              </a:ext>
            </a:extLst>
          </p:cNvPr>
          <p:cNvGrpSpPr/>
          <p:nvPr/>
        </p:nvGrpSpPr>
        <p:grpSpPr>
          <a:xfrm>
            <a:off x="9113387" y="2765906"/>
            <a:ext cx="597960" cy="304560"/>
            <a:chOff x="9113387" y="2765906"/>
            <a:chExt cx="597960" cy="3045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B0A1BCA-1EDE-D94E-A6F1-C6AC1B71EB57}"/>
                    </a:ext>
                  </a:extLst>
                </p14:cNvPr>
                <p14:cNvContentPartPr/>
                <p14:nvPr/>
              </p14:nvContentPartPr>
              <p14:xfrm>
                <a:off x="9113387" y="2774186"/>
                <a:ext cx="597960" cy="255960"/>
              </p14:xfrm>
            </p:contentPart>
          </mc:Choice>
          <mc:Fallback xmlns="">
            <p:pic>
              <p:nvPicPr>
                <p:cNvPr id="3" name="Ink 2">
                  <a:extLst>
                    <a:ext uri="{FF2B5EF4-FFF2-40B4-BE49-F238E27FC236}">
                      <a16:creationId xmlns:a16="http://schemas.microsoft.com/office/drawing/2014/main" id="{FB0A1BCA-1EDE-D94E-A6F1-C6AC1B71EB57}"/>
                    </a:ext>
                  </a:extLst>
                </p:cNvPr>
                <p:cNvPicPr/>
                <p:nvPr/>
              </p:nvPicPr>
              <p:blipFill>
                <a:blip r:embed="rId8"/>
                <a:stretch>
                  <a:fillRect/>
                </a:stretch>
              </p:blipFill>
              <p:spPr>
                <a:xfrm>
                  <a:off x="9104747" y="2765546"/>
                  <a:ext cx="6156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07AD53D-78C0-B348-8515-119912591D38}"/>
                    </a:ext>
                  </a:extLst>
                </p14:cNvPr>
                <p14:cNvContentPartPr/>
                <p14:nvPr/>
              </p14:nvContentPartPr>
              <p14:xfrm>
                <a:off x="9118787" y="2765906"/>
                <a:ext cx="553320" cy="304560"/>
              </p14:xfrm>
            </p:contentPart>
          </mc:Choice>
          <mc:Fallback xmlns="">
            <p:pic>
              <p:nvPicPr>
                <p:cNvPr id="4" name="Ink 3">
                  <a:extLst>
                    <a:ext uri="{FF2B5EF4-FFF2-40B4-BE49-F238E27FC236}">
                      <a16:creationId xmlns:a16="http://schemas.microsoft.com/office/drawing/2014/main" id="{507AD53D-78C0-B348-8515-119912591D38}"/>
                    </a:ext>
                  </a:extLst>
                </p:cNvPr>
                <p:cNvPicPr/>
                <p:nvPr/>
              </p:nvPicPr>
              <p:blipFill>
                <a:blip r:embed="rId10"/>
                <a:stretch>
                  <a:fillRect/>
                </a:stretch>
              </p:blipFill>
              <p:spPr>
                <a:xfrm>
                  <a:off x="9109787" y="2756906"/>
                  <a:ext cx="570960" cy="322200"/>
                </a:xfrm>
                <a:prstGeom prst="rect">
                  <a:avLst/>
                </a:prstGeom>
              </p:spPr>
            </p:pic>
          </mc:Fallback>
        </mc:AlternateContent>
      </p:grpSp>
      <p:sp>
        <p:nvSpPr>
          <p:cNvPr id="7" name="Rectangle 6">
            <a:extLst>
              <a:ext uri="{FF2B5EF4-FFF2-40B4-BE49-F238E27FC236}">
                <a16:creationId xmlns:a16="http://schemas.microsoft.com/office/drawing/2014/main" id="{4437CB3C-9F9A-B943-AAF7-678EDA1751B5}"/>
              </a:ext>
            </a:extLst>
          </p:cNvPr>
          <p:cNvSpPr/>
          <p:nvPr/>
        </p:nvSpPr>
        <p:spPr>
          <a:xfrm>
            <a:off x="8980686" y="2979538"/>
            <a:ext cx="829522" cy="276999"/>
          </a:xfrm>
          <a:prstGeom prst="rect">
            <a:avLst/>
          </a:prstGeom>
        </p:spPr>
        <p:txBody>
          <a:bodyPr wrap="none">
            <a:spAutoFit/>
          </a:bodyPr>
          <a:lstStyle/>
          <a:p>
            <a:r>
              <a:rPr lang="en-US" sz="1200" dirty="0"/>
              <a:t>Workload</a:t>
            </a:r>
          </a:p>
        </p:txBody>
      </p:sp>
    </p:spTree>
    <p:extLst>
      <p:ext uri="{BB962C8B-B14F-4D97-AF65-F5344CB8AC3E}">
        <p14:creationId xmlns:p14="http://schemas.microsoft.com/office/powerpoint/2010/main" val="11268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establish &amp; authenticate Identity</a:t>
            </a:r>
          </a:p>
        </p:txBody>
      </p:sp>
      <p:graphicFrame>
        <p:nvGraphicFramePr>
          <p:cNvPr id="4" name="Table 3">
            <a:extLst>
              <a:ext uri="{FF2B5EF4-FFF2-40B4-BE49-F238E27FC236}">
                <a16:creationId xmlns:a16="http://schemas.microsoft.com/office/drawing/2014/main" id="{4BB56460-6632-0649-9DA8-C13343CE7F77}"/>
              </a:ext>
            </a:extLst>
          </p:cNvPr>
          <p:cNvGraphicFramePr>
            <a:graphicFrameLocks noGrp="1"/>
          </p:cNvGraphicFramePr>
          <p:nvPr>
            <p:extLst>
              <p:ext uri="{D42A27DB-BD31-4B8C-83A1-F6EECF244321}">
                <p14:modId xmlns:p14="http://schemas.microsoft.com/office/powerpoint/2010/main" val="2022289195"/>
              </p:ext>
            </p:extLst>
          </p:nvPr>
        </p:nvGraphicFramePr>
        <p:xfrm>
          <a:off x="617025" y="885136"/>
          <a:ext cx="10957950" cy="5369158"/>
        </p:xfrm>
        <a:graphic>
          <a:graphicData uri="http://schemas.openxmlformats.org/drawingml/2006/table">
            <a:tbl>
              <a:tblPr/>
              <a:tblGrid>
                <a:gridCol w="1347033">
                  <a:extLst>
                    <a:ext uri="{9D8B030D-6E8A-4147-A177-3AD203B41FA5}">
                      <a16:colId xmlns:a16="http://schemas.microsoft.com/office/drawing/2014/main" val="20000"/>
                    </a:ext>
                  </a:extLst>
                </a:gridCol>
                <a:gridCol w="1703686">
                  <a:extLst>
                    <a:ext uri="{9D8B030D-6E8A-4147-A177-3AD203B41FA5}">
                      <a16:colId xmlns:a16="http://schemas.microsoft.com/office/drawing/2014/main" val="20001"/>
                    </a:ext>
                  </a:extLst>
                </a:gridCol>
                <a:gridCol w="1143756">
                  <a:extLst>
                    <a:ext uri="{9D8B030D-6E8A-4147-A177-3AD203B41FA5}">
                      <a16:colId xmlns:a16="http://schemas.microsoft.com/office/drawing/2014/main" val="20002"/>
                    </a:ext>
                  </a:extLst>
                </a:gridCol>
                <a:gridCol w="3200392">
                  <a:extLst>
                    <a:ext uri="{9D8B030D-6E8A-4147-A177-3AD203B41FA5}">
                      <a16:colId xmlns:a16="http://schemas.microsoft.com/office/drawing/2014/main" val="20003"/>
                    </a:ext>
                  </a:extLst>
                </a:gridCol>
                <a:gridCol w="3563083">
                  <a:extLst>
                    <a:ext uri="{9D8B030D-6E8A-4147-A177-3AD203B41FA5}">
                      <a16:colId xmlns:a16="http://schemas.microsoft.com/office/drawing/2014/main" val="20004"/>
                    </a:ext>
                  </a:extLst>
                </a:gridCol>
              </a:tblGrid>
              <a:tr h="286740">
                <a:tc>
                  <a:txBody>
                    <a:bodyPr/>
                    <a:lstStyle/>
                    <a:p>
                      <a:pPr algn="ctr"/>
                      <a:endParaRPr lang="en-US" sz="1600" b="1" dirty="0">
                        <a:solidFill>
                          <a:schemeClr val="bg1"/>
                        </a:solidFill>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Use-Case</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Means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Strengths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Weaknesses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10000"/>
                  </a:ext>
                </a:extLst>
              </a:tr>
              <a:tr h="649533">
                <a:tc rowSpan="3">
                  <a:txBody>
                    <a:bodyPr/>
                    <a:lstStyle/>
                    <a:p>
                      <a:pPr algn="ctr"/>
                      <a:r>
                        <a:rPr lang="en-US" sz="1800" b="1" dirty="0">
                          <a:effectLst/>
                          <a:latin typeface="+mn-lt"/>
                        </a:rPr>
                        <a:t>Credential</a:t>
                      </a:r>
                      <a:r>
                        <a:rPr lang="en-US" sz="1800" b="1" baseline="0" dirty="0">
                          <a:effectLst/>
                          <a:latin typeface="+mn-lt"/>
                        </a:rPr>
                        <a:t> Based</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Passport, Password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Very</a:t>
                      </a:r>
                      <a:r>
                        <a:rPr lang="en-US" sz="1400" b="0" i="0" u="none" strike="noStrike" cap="none" baseline="0" dirty="0">
                          <a:solidFill>
                            <a:schemeClr val="tx1"/>
                          </a:solidFill>
                          <a:effectLst/>
                          <a:latin typeface="+mn-lt"/>
                          <a:ea typeface="+mn-ea"/>
                          <a:cs typeface="+mn-cs"/>
                          <a:sym typeface="Arial"/>
                        </a:rPr>
                        <a:t> familiar</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Humans have built-in vaults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Social engineering</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Insecure</a:t>
                      </a:r>
                      <a:r>
                        <a:rPr lang="en-US" sz="1400" b="0" i="0" u="none" strike="noStrike" cap="none" baseline="0" dirty="0">
                          <a:solidFill>
                            <a:schemeClr val="tx1"/>
                          </a:solidFill>
                          <a:effectLst/>
                          <a:latin typeface="+mn-lt"/>
                          <a:ea typeface="+mn-ea"/>
                          <a:cs typeface="+mn-cs"/>
                          <a:sym typeface="Arial"/>
                        </a:rPr>
                        <a:t> persistent storage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Pre-Configured</a:t>
                      </a:r>
                    </a:p>
                    <a:p>
                      <a:pPr algn="ct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API Key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rtl="0">
                        <a:lnSpc>
                          <a:spcPct val="100000"/>
                        </a:lnSpc>
                        <a:spcBef>
                          <a:spcPts val="0"/>
                        </a:spcBef>
                        <a:spcAft>
                          <a:spcPts val="0"/>
                        </a:spcAft>
                        <a:buFont typeface="Arial" charset="0"/>
                        <a:buNone/>
                        <a:tabLst/>
                      </a:pPr>
                      <a:r>
                        <a:rPr lang="en-US" sz="1400" b="0" i="0" u="none" strike="noStrike" cap="none" dirty="0">
                          <a:solidFill>
                            <a:schemeClr val="tx1"/>
                          </a:solidFill>
                          <a:effectLst/>
                          <a:latin typeface="+mn-lt"/>
                          <a:ea typeface="+mn-ea"/>
                          <a:cs typeface="+mn-cs"/>
                          <a:sym typeface="Arial"/>
                        </a:rPr>
                        <a:t>Analogous to human </a:t>
                      </a:r>
                      <a:r>
                        <a:rPr lang="en-US" sz="1400" b="0" i="0" u="none" strike="noStrike" cap="none" dirty="0" err="1">
                          <a:solidFill>
                            <a:schemeClr val="tx1"/>
                          </a:solidFill>
                          <a:effectLst/>
                          <a:latin typeface="+mn-lt"/>
                          <a:ea typeface="+mn-ea"/>
                          <a:cs typeface="+mn-cs"/>
                          <a:sym typeface="Arial"/>
                        </a:rPr>
                        <a:t>uname</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pwd</a:t>
                      </a:r>
                      <a:r>
                        <a:rPr lang="en-US" sz="1400" b="0" i="0" u="none" strike="noStrike" cap="none" baseline="0" dirty="0">
                          <a:solidFill>
                            <a:schemeClr val="tx1"/>
                          </a:solidFill>
                          <a:effectLst/>
                          <a:latin typeface="+mn-lt"/>
                          <a:ea typeface="+mn-ea"/>
                          <a:cs typeface="+mn-cs"/>
                          <a:sym typeface="Arial"/>
                        </a:rPr>
                        <a:t> model</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Key distribution is</a:t>
                      </a:r>
                      <a:r>
                        <a:rPr lang="en-US" sz="1400" b="0" i="0" u="none" strike="noStrike" cap="none" baseline="0" dirty="0">
                          <a:solidFill>
                            <a:schemeClr val="tx1"/>
                          </a:solidFill>
                          <a:effectLst/>
                          <a:latin typeface="+mn-lt"/>
                          <a:ea typeface="+mn-ea"/>
                          <a:cs typeface="+mn-cs"/>
                          <a:sym typeface="Arial"/>
                        </a:rPr>
                        <a:t> subject to compromise</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Requestor can’t initiate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Bootstrapped </a:t>
                      </a:r>
                      <a:r>
                        <a:rPr lang="en-US" sz="1800" b="1" baseline="0" dirty="0">
                          <a:effectLst/>
                          <a:latin typeface="+mn-lt"/>
                        </a:rPr>
                        <a:t>I</a:t>
                      </a:r>
                      <a:r>
                        <a:rPr lang="en-US" sz="1800" b="1" dirty="0">
                          <a:effectLst/>
                          <a:latin typeface="+mn-lt"/>
                        </a:rPr>
                        <a:t>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Token-based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Can provide extra</a:t>
                      </a:r>
                      <a:r>
                        <a:rPr lang="en-US" sz="1400" b="0" i="0" u="none" strike="noStrike" cap="none" baseline="0" dirty="0">
                          <a:solidFill>
                            <a:schemeClr val="tx1"/>
                          </a:solidFill>
                          <a:effectLst/>
                          <a:latin typeface="+mn-lt"/>
                          <a:ea typeface="+mn-ea"/>
                          <a:cs typeface="+mn-cs"/>
                          <a:sym typeface="Arial"/>
                        </a:rPr>
                        <a:t> control factors, e.g. time, CIDR, one-time use, etc.</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Secret</a:t>
                      </a:r>
                      <a:r>
                        <a:rPr lang="en-US" sz="1400" b="0" i="0" u="none" strike="noStrike" cap="none" baseline="0" dirty="0">
                          <a:solidFill>
                            <a:schemeClr val="tx1"/>
                          </a:solidFill>
                          <a:effectLst/>
                          <a:latin typeface="+mn-lt"/>
                          <a:ea typeface="+mn-ea"/>
                          <a:cs typeface="+mn-cs"/>
                          <a:sym typeface="Arial"/>
                        </a:rPr>
                        <a:t> to get a secret</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err="1">
                          <a:solidFill>
                            <a:schemeClr val="tx1"/>
                          </a:solidFill>
                          <a:effectLst/>
                          <a:latin typeface="+mn-lt"/>
                          <a:ea typeface="+mn-ea"/>
                          <a:cs typeface="+mn-cs"/>
                          <a:sym typeface="Arial"/>
                        </a:rPr>
                        <a:t>Stateful</a:t>
                      </a:r>
                      <a:r>
                        <a:rPr lang="en-US" sz="1400" b="0" i="0" u="none" strike="noStrike" cap="none" baseline="0" dirty="0">
                          <a:solidFill>
                            <a:schemeClr val="tx1"/>
                          </a:solidFill>
                          <a:effectLst/>
                          <a:latin typeface="+mn-lt"/>
                          <a:ea typeface="+mn-ea"/>
                          <a:cs typeface="+mn-cs"/>
                          <a:sym typeface="Arial"/>
                        </a:rPr>
                        <a:t> - requires active entropy </a:t>
                      </a:r>
                      <a:r>
                        <a:rPr lang="en-US" sz="1400" b="0" i="0" u="none" strike="noStrike" cap="none" baseline="0" dirty="0" err="1">
                          <a:solidFill>
                            <a:schemeClr val="tx1"/>
                          </a:solidFill>
                          <a:effectLst/>
                          <a:latin typeface="+mn-lt"/>
                          <a:ea typeface="+mn-ea"/>
                          <a:cs typeface="+mn-cs"/>
                          <a:sym typeface="Arial"/>
                        </a:rPr>
                        <a:t>mgmt</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49533">
                <a:tc rowSpan="3">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solidFill>
                            <a:schemeClr val="tx1"/>
                          </a:solidFill>
                          <a:effectLst/>
                          <a:latin typeface="+mn-lt"/>
                        </a:rPr>
                        <a:t>Attribute</a:t>
                      </a:r>
                      <a:r>
                        <a:rPr lang="en-US" sz="1800" b="1" baseline="0" dirty="0">
                          <a:solidFill>
                            <a:schemeClr val="tx1"/>
                          </a:solidFill>
                          <a:effectLst/>
                          <a:latin typeface="+mn-lt"/>
                        </a:rPr>
                        <a:t> Based</a:t>
                      </a: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Biometrics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Hard</a:t>
                      </a:r>
                      <a:r>
                        <a:rPr lang="en-US" sz="1400" b="0" kern="1200" baseline="0" dirty="0">
                          <a:solidFill>
                            <a:schemeClr val="tx1"/>
                          </a:solidFill>
                          <a:effectLst/>
                          <a:latin typeface="+mn-lt"/>
                          <a:ea typeface="+mn-ea"/>
                          <a:cs typeface="+mn-cs"/>
                        </a:rPr>
                        <a:t> to spoof</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baseline="0" dirty="0">
                          <a:solidFill>
                            <a:schemeClr val="tx1"/>
                          </a:solidFill>
                          <a:effectLst/>
                          <a:latin typeface="+mn-lt"/>
                          <a:ea typeface="+mn-ea"/>
                          <a:cs typeface="+mn-cs"/>
                        </a:rPr>
                        <a:t>Convenient</a:t>
                      </a:r>
                      <a:endParaRPr lang="en-US" sz="1400" b="0" kern="1200" dirty="0">
                        <a:solidFill>
                          <a:schemeClr val="tx1"/>
                        </a:solidFill>
                        <a:effectLst/>
                        <a:latin typeface="+mn-lt"/>
                        <a:ea typeface="+mn-ea"/>
                        <a:cs typeface="+mn-cs"/>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Context dependent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044901">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Pre-Configured</a:t>
                      </a: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Various Factors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Multi-factor (selectable)</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OS user, path, MD5 hash, IP/Hostname</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No trusted 3</a:t>
                      </a:r>
                      <a:r>
                        <a:rPr lang="en-US" sz="1400" b="0" i="0" u="none" strike="noStrike" cap="none" baseline="30000" dirty="0">
                          <a:solidFill>
                            <a:schemeClr val="tx1"/>
                          </a:solidFill>
                          <a:effectLst/>
                          <a:latin typeface="+mn-lt"/>
                          <a:ea typeface="+mn-ea"/>
                          <a:cs typeface="+mn-cs"/>
                          <a:sym typeface="Arial"/>
                        </a:rPr>
                        <a:t>rd</a:t>
                      </a:r>
                      <a:r>
                        <a:rPr lang="en-US" sz="1400" b="0" i="0" u="none" strike="noStrike" cap="none" dirty="0">
                          <a:solidFill>
                            <a:schemeClr val="tx1"/>
                          </a:solidFill>
                          <a:effectLst/>
                          <a:latin typeface="+mn-lt"/>
                          <a:ea typeface="+mn-ea"/>
                          <a:cs typeface="+mn-cs"/>
                          <a:sym typeface="Arial"/>
                        </a:rPr>
                        <a:t> party</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Requires</a:t>
                      </a:r>
                      <a:r>
                        <a:rPr lang="en-US" sz="1400" b="0" i="0" u="none" strike="noStrike" cap="none" baseline="0" dirty="0">
                          <a:solidFill>
                            <a:schemeClr val="tx1"/>
                          </a:solidFill>
                          <a:effectLst/>
                          <a:latin typeface="+mn-lt"/>
                          <a:ea typeface="+mn-ea"/>
                          <a:cs typeface="+mn-cs"/>
                          <a:sym typeface="Arial"/>
                        </a:rPr>
                        <a:t> </a:t>
                      </a:r>
                      <a:r>
                        <a:rPr lang="en-US" sz="1400" b="0" i="0" u="none" strike="noStrike" cap="none" baseline="0" dirty="0" err="1">
                          <a:solidFill>
                            <a:schemeClr val="tx1"/>
                          </a:solidFill>
                          <a:effectLst/>
                          <a:latin typeface="+mn-lt"/>
                          <a:ea typeface="+mn-ea"/>
                          <a:cs typeface="+mn-cs"/>
                          <a:sym typeface="Arial"/>
                        </a:rPr>
                        <a:t>authn</a:t>
                      </a:r>
                      <a:r>
                        <a:rPr lang="en-US" sz="1400" b="0" i="0" u="none" strike="noStrike" cap="none" baseline="0" dirty="0">
                          <a:solidFill>
                            <a:schemeClr val="tx1"/>
                          </a:solidFill>
                          <a:effectLst/>
                          <a:latin typeface="+mn-lt"/>
                          <a:ea typeface="+mn-ea"/>
                          <a:cs typeface="+mn-cs"/>
                          <a:sym typeface="Arial"/>
                        </a:rPr>
                        <a:t> agent running local to applications</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Not scalable to container use-cases</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61067">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Bootstrapped</a:t>
                      </a:r>
                      <a:endParaRPr lang="en-US" sz="1800" b="1" baseline="0" dirty="0">
                        <a:effectLst/>
                        <a:latin typeface="+mn-lt"/>
                      </a:endParaRP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effectLst/>
                          <a:latin typeface="+mn-lt"/>
                        </a:rPr>
                        <a:t>Trusted </a:t>
                      </a:r>
                      <a:br>
                        <a:rPr lang="en-US" sz="1400" b="0" dirty="0">
                          <a:effectLst/>
                          <a:latin typeface="+mn-lt"/>
                        </a:rPr>
                      </a:br>
                      <a:r>
                        <a:rPr lang="en-US" sz="1400" b="0" dirty="0">
                          <a:effectLst/>
                          <a:latin typeface="+mn-lt"/>
                        </a:rPr>
                        <a:t>3</a:t>
                      </a:r>
                      <a:r>
                        <a:rPr lang="en-US" sz="1400" b="0" baseline="30000" dirty="0">
                          <a:effectLst/>
                          <a:latin typeface="+mn-lt"/>
                        </a:rPr>
                        <a:t>rd</a:t>
                      </a:r>
                      <a:r>
                        <a:rPr lang="en-US" sz="1400" b="0" dirty="0">
                          <a:effectLst/>
                          <a:latin typeface="+mn-lt"/>
                        </a:rPr>
                        <a:t> Party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Ideal for container</a:t>
                      </a:r>
                      <a:r>
                        <a:rPr lang="en-US" sz="1400" b="0" i="0" u="none" strike="noStrike" cap="none" baseline="0" dirty="0">
                          <a:solidFill>
                            <a:schemeClr val="tx1"/>
                          </a:solidFill>
                          <a:effectLst/>
                          <a:latin typeface="+mn-lt"/>
                          <a:ea typeface="+mn-ea"/>
                          <a:cs typeface="+mn-cs"/>
                          <a:sym typeface="Arial"/>
                        </a:rPr>
                        <a:t> orchestration</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 dependencies</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Hard to implement for</a:t>
                      </a:r>
                      <a:r>
                        <a:rPr lang="en-US" sz="1400" b="0" i="0" u="none" strike="noStrike" cap="none" baseline="0" dirty="0">
                          <a:solidFill>
                            <a:schemeClr val="tx1"/>
                          </a:solidFill>
                          <a:effectLst/>
                          <a:latin typeface="+mn-lt"/>
                          <a:ea typeface="+mn-ea"/>
                          <a:cs typeface="+mn-cs"/>
                          <a:sym typeface="Arial"/>
                        </a:rPr>
                        <a:t> legacy technologies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504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5781317" y="1794944"/>
              <a:ext cx="25187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Dynamic Access Provider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24057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p:txBody>
          <a:bodyPr/>
          <a:lstStyle/>
          <a:p>
            <a:r>
              <a:rPr lang="en-US" dirty="0">
                <a:solidFill>
                  <a:srgbClr val="224982"/>
                </a:solidFill>
              </a:rPr>
              <a:t>K8s attribute authentication in</a:t>
            </a:r>
            <a:endParaRPr lang="en-US" dirty="0"/>
          </a:p>
        </p:txBody>
      </p:sp>
      <p:pic>
        <p:nvPicPr>
          <p:cNvPr id="43" name="Picture 42">
            <a:extLst>
              <a:ext uri="{FF2B5EF4-FFF2-40B4-BE49-F238E27FC236}">
                <a16:creationId xmlns:a16="http://schemas.microsoft.com/office/drawing/2014/main" id="{8A6F0541-2EEF-D94E-B0CB-760D0B47E3DB}"/>
              </a:ext>
            </a:extLst>
          </p:cNvPr>
          <p:cNvPicPr>
            <a:picLocks noChangeAspect="1"/>
          </p:cNvPicPr>
          <p:nvPr/>
        </p:nvPicPr>
        <p:blipFill>
          <a:blip r:embed="rId3"/>
          <a:stretch>
            <a:fillRect/>
          </a:stretch>
        </p:blipFill>
        <p:spPr>
          <a:xfrm>
            <a:off x="6768523" y="157765"/>
            <a:ext cx="925600" cy="925600"/>
          </a:xfrm>
          <a:prstGeom prst="rect">
            <a:avLst/>
          </a:prstGeom>
        </p:spPr>
      </p:pic>
      <p:sp>
        <p:nvSpPr>
          <p:cNvPr id="37" name="Shape 142">
            <a:extLst>
              <a:ext uri="{FF2B5EF4-FFF2-40B4-BE49-F238E27FC236}">
                <a16:creationId xmlns:a16="http://schemas.microsoft.com/office/drawing/2014/main" id="{62E2008D-9A94-4946-90A4-6E3D4B3296E4}"/>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whitelists app identity with DAP</a:t>
            </a:r>
          </a:p>
          <a:p>
            <a:pPr lvl="1">
              <a:lnSpc>
                <a:spcPct val="150000"/>
              </a:lnSpc>
            </a:pPr>
            <a:r>
              <a:rPr lang="en" sz="1400" dirty="0">
                <a:solidFill>
                  <a:srgbClr val="343434"/>
                </a:solidFill>
              </a:rPr>
              <a:t>Two options for identity granularity:</a:t>
            </a:r>
          </a:p>
          <a:p>
            <a:pPr marL="742950" lvl="1" indent="-285750">
              <a:lnSpc>
                <a:spcPct val="150000"/>
              </a:lnSpc>
              <a:buFont typeface="Arial" panose="020B0604020202020204" pitchFamily="34" charset="0"/>
              <a:buChar char="•"/>
            </a:pPr>
            <a:r>
              <a:rPr lang="en" sz="1400" dirty="0">
                <a:solidFill>
                  <a:srgbClr val="343434"/>
                </a:solidFill>
              </a:rPr>
              <a:t>Identity = Cluster/Namespace</a:t>
            </a:r>
          </a:p>
          <a:p>
            <a:pPr marL="742950" lvl="1" indent="-285750">
              <a:lnSpc>
                <a:spcPct val="150000"/>
              </a:lnSpc>
              <a:buFont typeface="Arial" panose="020B0604020202020204" pitchFamily="34" charset="0"/>
              <a:buChar char="•"/>
            </a:pPr>
            <a:r>
              <a:rPr lang="en" sz="1400" dirty="0">
                <a:solidFill>
                  <a:srgbClr val="343434"/>
                </a:solidFill>
              </a:rPr>
              <a:t>Identity = Cluster/Namespace/Service Account</a:t>
            </a:r>
          </a:p>
          <a:p>
            <a:pPr marL="742950" lvl="1" indent="-285750">
              <a:lnSpc>
                <a:spcPct val="150000"/>
              </a:lnSpc>
              <a:buFont typeface="Arial" panose="020B0604020202020204" pitchFamily="34" charset="0"/>
              <a:buChar char="•"/>
            </a:pPr>
            <a:endParaRPr lang="en" sz="1400" dirty="0">
              <a:solidFill>
                <a:srgbClr val="343434"/>
              </a:solidFill>
            </a:endParaRPr>
          </a:p>
          <a:p>
            <a:pPr marL="457200" indent="-457200">
              <a:buFont typeface="+mj-lt"/>
              <a:buAutoNum type="arabicParenR"/>
            </a:pPr>
            <a:r>
              <a:rPr lang="en" sz="2000" dirty="0">
                <a:solidFill>
                  <a:srgbClr val="343434"/>
                </a:solidFill>
              </a:rPr>
              <a:t>Authenticator client in app pod submits CSR w/ platform attributes to DAP</a:t>
            </a:r>
          </a:p>
          <a:p>
            <a:pPr marL="457200" indent="-457200">
              <a:lnSpc>
                <a:spcPct val="150000"/>
              </a:lnSpc>
              <a:buFont typeface="+mj-lt"/>
              <a:buAutoNum type="arabicParenR"/>
            </a:pPr>
            <a:r>
              <a:rPr lang="en" sz="2000" dirty="0">
                <a:solidFill>
                  <a:srgbClr val="343434"/>
                </a:solidFill>
              </a:rPr>
              <a:t>DAP verifies attributes w/ platform service</a:t>
            </a:r>
          </a:p>
          <a:p>
            <a:pPr marL="457200" indent="-457200">
              <a:buFont typeface="+mj-lt"/>
              <a:buAutoNum type="arabicParenR"/>
            </a:pPr>
            <a:r>
              <a:rPr lang="en" sz="2000" dirty="0">
                <a:solidFill>
                  <a:srgbClr val="343434"/>
                </a:solidFill>
              </a:rPr>
              <a:t>DAP issues cert &amp; key creds to authenticator client in app pod</a:t>
            </a:r>
          </a:p>
          <a:p>
            <a:pPr marL="457200" indent="-457200">
              <a:buFont typeface="+mj-lt"/>
              <a:buAutoNum type="arabicParenR"/>
            </a:pPr>
            <a:r>
              <a:rPr lang="en" sz="2000" dirty="0">
                <a:solidFill>
                  <a:srgbClr val="343434"/>
                </a:solidFill>
              </a:rPr>
              <a:t>Authenticator client in app pod uses creds to authenticate, get DAP access token and shares via shared memory volume.</a:t>
            </a:r>
          </a:p>
        </p:txBody>
      </p:sp>
      <p:sp>
        <p:nvSpPr>
          <p:cNvPr id="38" name="Shape 123">
            <a:extLst>
              <a:ext uri="{FF2B5EF4-FFF2-40B4-BE49-F238E27FC236}">
                <a16:creationId xmlns:a16="http://schemas.microsoft.com/office/drawing/2014/main" id="{BEEAE62F-C3E0-4E48-B583-03ADEA6E0D3E}"/>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39" name="Shape 127">
            <a:extLst>
              <a:ext uri="{FF2B5EF4-FFF2-40B4-BE49-F238E27FC236}">
                <a16:creationId xmlns:a16="http://schemas.microsoft.com/office/drawing/2014/main" id="{90423D96-FB16-3449-A4B5-544AB82255BB}"/>
              </a:ext>
            </a:extLst>
          </p:cNvPr>
          <p:cNvCxnSpPr>
            <a:cxnSpLocks/>
            <a:stCxn id="55" idx="2"/>
            <a:endCxn id="63" idx="3"/>
          </p:cNvCxnSpPr>
          <p:nvPr/>
        </p:nvCxnSpPr>
        <p:spPr>
          <a:xfrm flipH="1">
            <a:off x="8474123" y="2958517"/>
            <a:ext cx="1542775" cy="2362228"/>
          </a:xfrm>
          <a:prstGeom prst="straightConnector1">
            <a:avLst/>
          </a:prstGeom>
          <a:noFill/>
          <a:ln w="19050" cap="flat" cmpd="sng">
            <a:solidFill>
              <a:srgbClr val="23C181"/>
            </a:solidFill>
            <a:prstDash val="dot"/>
            <a:round/>
            <a:headEnd type="triangle" w="lg" len="lg"/>
            <a:tailEnd type="triangle" w="lg" len="lg"/>
          </a:ln>
        </p:spPr>
      </p:cxnSp>
      <p:cxnSp>
        <p:nvCxnSpPr>
          <p:cNvPr id="40" name="Shape 158">
            <a:extLst>
              <a:ext uri="{FF2B5EF4-FFF2-40B4-BE49-F238E27FC236}">
                <a16:creationId xmlns:a16="http://schemas.microsoft.com/office/drawing/2014/main" id="{24A21088-1D5C-B146-B339-847922FF2FBE}"/>
              </a:ext>
            </a:extLst>
          </p:cNvPr>
          <p:cNvCxnSpPr>
            <a:cxnSpLocks/>
            <a:stCxn id="55" idx="3"/>
            <a:endCxn id="73" idx="0"/>
          </p:cNvCxnSpPr>
          <p:nvPr/>
        </p:nvCxnSpPr>
        <p:spPr>
          <a:xfrm>
            <a:off x="10571617" y="2403796"/>
            <a:ext cx="427104" cy="2206000"/>
          </a:xfrm>
          <a:prstGeom prst="bentConnector2">
            <a:avLst/>
          </a:prstGeom>
          <a:noFill/>
          <a:ln w="19050" cap="flat" cmpd="sng">
            <a:solidFill>
              <a:srgbClr val="23C181"/>
            </a:solidFill>
            <a:prstDash val="dot"/>
            <a:round/>
            <a:headEnd type="none" w="lg" len="lg"/>
            <a:tailEnd type="triangle" w="lg" len="lg"/>
          </a:ln>
        </p:spPr>
      </p:cxnSp>
      <p:grpSp>
        <p:nvGrpSpPr>
          <p:cNvPr id="41" name="Group 40">
            <a:extLst>
              <a:ext uri="{FF2B5EF4-FFF2-40B4-BE49-F238E27FC236}">
                <a16:creationId xmlns:a16="http://schemas.microsoft.com/office/drawing/2014/main" id="{8CFD07DB-80E5-6843-9DF7-952BBA806696}"/>
              </a:ext>
            </a:extLst>
          </p:cNvPr>
          <p:cNvGrpSpPr/>
          <p:nvPr/>
        </p:nvGrpSpPr>
        <p:grpSpPr>
          <a:xfrm>
            <a:off x="6358565" y="1174613"/>
            <a:ext cx="1236371" cy="1280419"/>
            <a:chOff x="6174000" y="1515512"/>
            <a:chExt cx="1236371" cy="1280419"/>
          </a:xfrm>
        </p:grpSpPr>
        <p:sp>
          <p:nvSpPr>
            <p:cNvPr id="42" name="Shape 160">
              <a:extLst>
                <a:ext uri="{FF2B5EF4-FFF2-40B4-BE49-F238E27FC236}">
                  <a16:creationId xmlns:a16="http://schemas.microsoft.com/office/drawing/2014/main" id="{4D794ABD-6C99-BD45-A02E-2F46F569B4C8}"/>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58460638-C089-9845-A012-37D497120728}"/>
                </a:ext>
              </a:extLst>
            </p:cNvPr>
            <p:cNvGrpSpPr/>
            <p:nvPr/>
          </p:nvGrpSpPr>
          <p:grpSpPr>
            <a:xfrm>
              <a:off x="6618166" y="1890642"/>
              <a:ext cx="792205" cy="905289"/>
              <a:chOff x="6618166" y="1890642"/>
              <a:chExt cx="792205" cy="905289"/>
            </a:xfrm>
          </p:grpSpPr>
          <p:pic>
            <p:nvPicPr>
              <p:cNvPr id="46" name="Shape 126">
                <a:extLst>
                  <a:ext uri="{FF2B5EF4-FFF2-40B4-BE49-F238E27FC236}">
                    <a16:creationId xmlns:a16="http://schemas.microsoft.com/office/drawing/2014/main" id="{93437F30-3939-A040-8AFC-06D8A1DBDD4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47" name="Rectangle 46">
                <a:extLst>
                  <a:ext uri="{FF2B5EF4-FFF2-40B4-BE49-F238E27FC236}">
                    <a16:creationId xmlns:a16="http://schemas.microsoft.com/office/drawing/2014/main" id="{D0286D0F-C2CB-A84B-98AC-50F9F28D42CB}"/>
                  </a:ext>
                </a:extLst>
              </p:cNvPr>
              <p:cNvSpPr/>
              <p:nvPr/>
            </p:nvSpPr>
            <p:spPr>
              <a:xfrm>
                <a:off x="6618166" y="2534321"/>
                <a:ext cx="792205" cy="261610"/>
              </a:xfrm>
              <a:prstGeom prst="rect">
                <a:avLst/>
              </a:prstGeom>
            </p:spPr>
            <p:txBody>
              <a:bodyPr wrap="none">
                <a:spAutoFit/>
              </a:bodyPr>
              <a:lstStyle/>
              <a:p>
                <a:r>
                  <a:rPr lang="en" sz="1100" dirty="0">
                    <a:solidFill>
                      <a:srgbClr val="343434"/>
                    </a:solidFill>
                  </a:rPr>
                  <a:t>DAP policy</a:t>
                </a:r>
                <a:endParaRPr lang="en-US" sz="1100" dirty="0"/>
              </a:p>
            </p:txBody>
          </p:sp>
        </p:grpSp>
      </p:grpSp>
      <p:cxnSp>
        <p:nvCxnSpPr>
          <p:cNvPr id="48" name="Shape 158">
            <a:extLst>
              <a:ext uri="{FF2B5EF4-FFF2-40B4-BE49-F238E27FC236}">
                <a16:creationId xmlns:a16="http://schemas.microsoft.com/office/drawing/2014/main" id="{C34A47E1-E90D-D44E-B090-FB19A0A25F9B}"/>
              </a:ext>
            </a:extLst>
          </p:cNvPr>
          <p:cNvCxnSpPr>
            <a:cxnSpLocks/>
            <a:stCxn id="46" idx="3"/>
            <a:endCxn id="55"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1" name="Shape 127">
            <a:extLst>
              <a:ext uri="{FF2B5EF4-FFF2-40B4-BE49-F238E27FC236}">
                <a16:creationId xmlns:a16="http://schemas.microsoft.com/office/drawing/2014/main" id="{0BC95022-79B3-DC40-9F5E-F895EF3A1A70}"/>
              </a:ext>
            </a:extLst>
          </p:cNvPr>
          <p:cNvCxnSpPr>
            <a:cxnSpLocks/>
            <a:stCxn id="63" idx="0"/>
            <a:endCxn id="55"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pic>
        <p:nvPicPr>
          <p:cNvPr id="52" name="Graphic 51">
            <a:extLst>
              <a:ext uri="{FF2B5EF4-FFF2-40B4-BE49-F238E27FC236}">
                <a16:creationId xmlns:a16="http://schemas.microsoft.com/office/drawing/2014/main" id="{7CE6B4B7-1645-B244-BB4A-EC7A73E15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770" y="3638996"/>
            <a:ext cx="469900" cy="469900"/>
          </a:xfrm>
          <a:prstGeom prst="rect">
            <a:avLst/>
          </a:prstGeom>
        </p:spPr>
      </p:pic>
      <p:grpSp>
        <p:nvGrpSpPr>
          <p:cNvPr id="54" name="Group 53">
            <a:extLst>
              <a:ext uri="{FF2B5EF4-FFF2-40B4-BE49-F238E27FC236}">
                <a16:creationId xmlns:a16="http://schemas.microsoft.com/office/drawing/2014/main" id="{C70481AC-99D1-4C44-AC81-9438AD0406FE}"/>
              </a:ext>
            </a:extLst>
          </p:cNvPr>
          <p:cNvGrpSpPr/>
          <p:nvPr/>
        </p:nvGrpSpPr>
        <p:grpSpPr>
          <a:xfrm>
            <a:off x="8628636" y="1465873"/>
            <a:ext cx="1942981" cy="1959290"/>
            <a:chOff x="8628636" y="1465873"/>
            <a:chExt cx="1942981" cy="1959290"/>
          </a:xfrm>
        </p:grpSpPr>
        <p:pic>
          <p:nvPicPr>
            <p:cNvPr id="55" name="Shape 125" descr="conjur-circle-logo-1.png">
              <a:extLst>
                <a:ext uri="{FF2B5EF4-FFF2-40B4-BE49-F238E27FC236}">
                  <a16:creationId xmlns:a16="http://schemas.microsoft.com/office/drawing/2014/main" id="{EE705A37-E652-3241-A40B-A0AB798E2F63}"/>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56" name="Shape 168">
              <a:extLst>
                <a:ext uri="{FF2B5EF4-FFF2-40B4-BE49-F238E27FC236}">
                  <a16:creationId xmlns:a16="http://schemas.microsoft.com/office/drawing/2014/main" id="{1E9A14BE-C4D8-0F4E-A1F0-8AE8B88D072E}"/>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57" name="Shape 149" descr="machine-identity-cybrgreen.png">
              <a:extLst>
                <a:ext uri="{FF2B5EF4-FFF2-40B4-BE49-F238E27FC236}">
                  <a16:creationId xmlns:a16="http://schemas.microsoft.com/office/drawing/2014/main" id="{0C21DEF8-5FED-1A4F-A5E1-1F79FF0EE559}"/>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59" name="Shape 168">
              <a:extLst>
                <a:ext uri="{FF2B5EF4-FFF2-40B4-BE49-F238E27FC236}">
                  <a16:creationId xmlns:a16="http://schemas.microsoft.com/office/drawing/2014/main" id="{417316C4-1F7A-084F-9015-AEC1F4B47167}"/>
                </a:ext>
              </a:extLst>
            </p:cNvPr>
            <p:cNvSpPr/>
            <p:nvPr/>
          </p:nvSpPr>
          <p:spPr>
            <a:xfrm>
              <a:off x="8628636" y="265054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60" name="Rectangle 59">
              <a:extLst>
                <a:ext uri="{FF2B5EF4-FFF2-40B4-BE49-F238E27FC236}">
                  <a16:creationId xmlns:a16="http://schemas.microsoft.com/office/drawing/2014/main" id="{C70C8ED6-05C0-9B47-A9F8-905DB319FD5C}"/>
                </a:ext>
              </a:extLst>
            </p:cNvPr>
            <p:cNvSpPr/>
            <p:nvPr/>
          </p:nvSpPr>
          <p:spPr>
            <a:xfrm>
              <a:off x="8812479" y="3163553"/>
              <a:ext cx="348172" cy="261610"/>
            </a:xfrm>
            <a:prstGeom prst="rect">
              <a:avLst/>
            </a:prstGeom>
          </p:spPr>
          <p:txBody>
            <a:bodyPr wrap="none">
              <a:spAutoFit/>
            </a:bodyPr>
            <a:lstStyle/>
            <a:p>
              <a:r>
                <a:rPr lang="en" sz="1100" dirty="0" err="1">
                  <a:solidFill>
                    <a:srgbClr val="343434"/>
                  </a:solidFill>
                </a:rPr>
                <a:t>csr</a:t>
              </a:r>
              <a:endParaRPr lang="en-US" sz="1100" dirty="0"/>
            </a:p>
          </p:txBody>
        </p:sp>
        <p:sp>
          <p:nvSpPr>
            <p:cNvPr id="61" name="Rectangle 60">
              <a:extLst>
                <a:ext uri="{FF2B5EF4-FFF2-40B4-BE49-F238E27FC236}">
                  <a16:creationId xmlns:a16="http://schemas.microsoft.com/office/drawing/2014/main" id="{4A8A8F24-00CB-0B40-96DA-65CD89B2AE1B}"/>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62" name="Shape 168">
            <a:extLst>
              <a:ext uri="{FF2B5EF4-FFF2-40B4-BE49-F238E27FC236}">
                <a16:creationId xmlns:a16="http://schemas.microsoft.com/office/drawing/2014/main" id="{62406D28-C426-9B47-B906-6850EB4CF769}"/>
              </a:ext>
            </a:extLst>
          </p:cNvPr>
          <p:cNvSpPr/>
          <p:nvPr/>
        </p:nvSpPr>
        <p:spPr>
          <a:xfrm>
            <a:off x="8809798" y="434851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63" name="Shape 2880">
            <a:extLst>
              <a:ext uri="{FF2B5EF4-FFF2-40B4-BE49-F238E27FC236}">
                <a16:creationId xmlns:a16="http://schemas.microsoft.com/office/drawing/2014/main" id="{5ADFA495-6469-7C45-91C7-99744EB04DC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65" name="Rectangle 64">
            <a:extLst>
              <a:ext uri="{FF2B5EF4-FFF2-40B4-BE49-F238E27FC236}">
                <a16:creationId xmlns:a16="http://schemas.microsoft.com/office/drawing/2014/main" id="{BAEAB6EF-E3FC-B448-9B26-BAA9B9B9B1EB}"/>
              </a:ext>
            </a:extLst>
          </p:cNvPr>
          <p:cNvSpPr/>
          <p:nvPr/>
        </p:nvSpPr>
        <p:spPr>
          <a:xfrm>
            <a:off x="8991641" y="481893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66" name="Group 65">
            <a:extLst>
              <a:ext uri="{FF2B5EF4-FFF2-40B4-BE49-F238E27FC236}">
                <a16:creationId xmlns:a16="http://schemas.microsoft.com/office/drawing/2014/main" id="{D221C32B-E1FE-4144-9FC3-A2FC37349D9D}"/>
              </a:ext>
            </a:extLst>
          </p:cNvPr>
          <p:cNvGrpSpPr/>
          <p:nvPr/>
        </p:nvGrpSpPr>
        <p:grpSpPr>
          <a:xfrm>
            <a:off x="9050460" y="4397929"/>
            <a:ext cx="533752" cy="529603"/>
            <a:chOff x="9083072" y="4044143"/>
            <a:chExt cx="533752" cy="529603"/>
          </a:xfrm>
        </p:grpSpPr>
        <p:pic>
          <p:nvPicPr>
            <p:cNvPr id="67" name="Graphic 66">
              <a:extLst>
                <a:ext uri="{FF2B5EF4-FFF2-40B4-BE49-F238E27FC236}">
                  <a16:creationId xmlns:a16="http://schemas.microsoft.com/office/drawing/2014/main" id="{321A90D3-6783-D242-84E0-C643DF81CC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68" name="Manual Input 67">
              <a:extLst>
                <a:ext uri="{FF2B5EF4-FFF2-40B4-BE49-F238E27FC236}">
                  <a16:creationId xmlns:a16="http://schemas.microsoft.com/office/drawing/2014/main" id="{DC38B276-CB0B-1941-9B76-AA5D91513EDB}"/>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38B4B8AC-29A1-584C-910F-A3BB1473625F}"/>
              </a:ext>
            </a:extLst>
          </p:cNvPr>
          <p:cNvGrpSpPr/>
          <p:nvPr/>
        </p:nvGrpSpPr>
        <p:grpSpPr>
          <a:xfrm>
            <a:off x="10277631" y="4609796"/>
            <a:ext cx="1347605" cy="1574168"/>
            <a:chOff x="10277631" y="4609796"/>
            <a:chExt cx="1347605" cy="1574168"/>
          </a:xfrm>
        </p:grpSpPr>
        <p:sp>
          <p:nvSpPr>
            <p:cNvPr id="70" name="Shape 168">
              <a:extLst>
                <a:ext uri="{FF2B5EF4-FFF2-40B4-BE49-F238E27FC236}">
                  <a16:creationId xmlns:a16="http://schemas.microsoft.com/office/drawing/2014/main" id="{131DE7A5-6570-DE4E-8932-88F60DF9945F}"/>
                </a:ext>
              </a:extLst>
            </p:cNvPr>
            <p:cNvSpPr/>
            <p:nvPr/>
          </p:nvSpPr>
          <p:spPr>
            <a:xfrm>
              <a:off x="10461924" y="464127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sp>
          <p:nvSpPr>
            <p:cNvPr id="73" name="Rectangle 72">
              <a:extLst>
                <a:ext uri="{FF2B5EF4-FFF2-40B4-BE49-F238E27FC236}">
                  <a16:creationId xmlns:a16="http://schemas.microsoft.com/office/drawing/2014/main" id="{03D50DE1-DA32-714D-BED6-ED128AC91D8E}"/>
                </a:ext>
              </a:extLst>
            </p:cNvPr>
            <p:cNvSpPr/>
            <p:nvPr/>
          </p:nvSpPr>
          <p:spPr>
            <a:xfrm>
              <a:off x="10744484" y="4609796"/>
              <a:ext cx="508473" cy="261610"/>
            </a:xfrm>
            <a:prstGeom prst="rect">
              <a:avLst/>
            </a:prstGeom>
          </p:spPr>
          <p:txBody>
            <a:bodyPr wrap="none">
              <a:spAutoFit/>
            </a:bodyPr>
            <a:lstStyle/>
            <a:p>
              <a:r>
                <a:rPr lang="en" sz="1100" dirty="0">
                  <a:solidFill>
                    <a:srgbClr val="343434"/>
                  </a:solidFill>
                </a:rPr>
                <a:t>verify</a:t>
              </a:r>
              <a:endParaRPr lang="en-US" sz="1100" dirty="0"/>
            </a:p>
          </p:txBody>
        </p:sp>
        <p:pic>
          <p:nvPicPr>
            <p:cNvPr id="74" name="Picture 73">
              <a:extLst>
                <a:ext uri="{FF2B5EF4-FFF2-40B4-BE49-F238E27FC236}">
                  <a16:creationId xmlns:a16="http://schemas.microsoft.com/office/drawing/2014/main" id="{122022C5-5973-0E41-833D-5DA74D0AD1EF}"/>
                </a:ext>
              </a:extLst>
            </p:cNvPr>
            <p:cNvPicPr>
              <a:picLocks noChangeAspect="1"/>
            </p:cNvPicPr>
            <p:nvPr/>
          </p:nvPicPr>
          <p:blipFill>
            <a:blip r:embed="rId3"/>
            <a:stretch>
              <a:fillRect/>
            </a:stretch>
          </p:blipFill>
          <p:spPr>
            <a:xfrm>
              <a:off x="10277631" y="4836359"/>
              <a:ext cx="1347605" cy="1347605"/>
            </a:xfrm>
            <a:prstGeom prst="rect">
              <a:avLst/>
            </a:prstGeom>
          </p:spPr>
        </p:pic>
      </p:grpSp>
      <p:sp>
        <p:nvSpPr>
          <p:cNvPr id="75" name="Shape 168">
            <a:extLst>
              <a:ext uri="{FF2B5EF4-FFF2-40B4-BE49-F238E27FC236}">
                <a16:creationId xmlns:a16="http://schemas.microsoft.com/office/drawing/2014/main" id="{A85A04C3-84AF-7B4D-91BB-1D165A204F17}"/>
              </a:ext>
            </a:extLst>
          </p:cNvPr>
          <p:cNvSpPr/>
          <p:nvPr/>
        </p:nvSpPr>
        <p:spPr>
          <a:xfrm>
            <a:off x="8572905" y="354998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cxnSp>
        <p:nvCxnSpPr>
          <p:cNvPr id="76" name="Shape 127">
            <a:extLst>
              <a:ext uri="{FF2B5EF4-FFF2-40B4-BE49-F238E27FC236}">
                <a16:creationId xmlns:a16="http://schemas.microsoft.com/office/drawing/2014/main" id="{A2F71A94-1BF0-3742-9D32-93124215D623}"/>
              </a:ext>
            </a:extLst>
          </p:cNvPr>
          <p:cNvCxnSpPr>
            <a:cxnSpLocks/>
          </p:cNvCxnSpPr>
          <p:nvPr/>
        </p:nvCxnSpPr>
        <p:spPr>
          <a:xfrm flipH="1">
            <a:off x="8241509" y="2759987"/>
            <a:ext cx="1404963" cy="2097958"/>
          </a:xfrm>
          <a:prstGeom prst="straightConnector1">
            <a:avLst/>
          </a:prstGeom>
          <a:noFill/>
          <a:ln w="19050" cap="flat" cmpd="sng">
            <a:solidFill>
              <a:srgbClr val="23C181"/>
            </a:solidFill>
            <a:prstDash val="dot"/>
            <a:round/>
            <a:headEnd type="none" w="lg" len="lg"/>
            <a:tailEnd type="triangle" w="lg" len="lg"/>
          </a:ln>
        </p:spPr>
      </p:cxnSp>
      <p:pic>
        <p:nvPicPr>
          <p:cNvPr id="77" name="Shape 126">
            <a:extLst>
              <a:ext uri="{FF2B5EF4-FFF2-40B4-BE49-F238E27FC236}">
                <a16:creationId xmlns:a16="http://schemas.microsoft.com/office/drawing/2014/main" id="{918E25F8-E6DD-DF47-8F19-D0C26ED59E0B}"/>
              </a:ext>
            </a:extLst>
          </p:cNvPr>
          <p:cNvPicPr preferRelativeResize="0"/>
          <p:nvPr/>
        </p:nvPicPr>
        <p:blipFill rotWithShape="1">
          <a:blip r:embed="rId4">
            <a:alphaModFix/>
          </a:blip>
          <a:srcRect/>
          <a:stretch/>
        </p:blipFill>
        <p:spPr>
          <a:xfrm>
            <a:off x="8824209" y="2883061"/>
            <a:ext cx="285600" cy="307789"/>
          </a:xfrm>
          <a:prstGeom prst="rect">
            <a:avLst/>
          </a:prstGeom>
          <a:noFill/>
          <a:ln>
            <a:noFill/>
          </a:ln>
        </p:spPr>
      </p:pic>
    </p:spTree>
    <p:extLst>
      <p:ext uri="{BB962C8B-B14F-4D97-AF65-F5344CB8AC3E}">
        <p14:creationId xmlns:p14="http://schemas.microsoft.com/office/powerpoint/2010/main" val="2068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p:txBody>
          <a:bodyPr/>
          <a:lstStyle/>
          <a:p>
            <a:r>
              <a:rPr lang="en-US" dirty="0">
                <a:solidFill>
                  <a:srgbClr val="224982"/>
                </a:solidFill>
              </a:rPr>
              <a:t>IAM role authentication in</a:t>
            </a:r>
            <a:endParaRPr lang="en-US" dirty="0"/>
          </a:p>
        </p:txBody>
      </p:sp>
      <p:pic>
        <p:nvPicPr>
          <p:cNvPr id="41" name="image91.png" descr="AmazonWebservices_Logo.svg.png">
            <a:extLst>
              <a:ext uri="{FF2B5EF4-FFF2-40B4-BE49-F238E27FC236}">
                <a16:creationId xmlns:a16="http://schemas.microsoft.com/office/drawing/2014/main" id="{4138EBF2-3F00-9D4F-BF80-7BFC4979F1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2815" y="182344"/>
            <a:ext cx="1670701" cy="625201"/>
          </a:xfrm>
          <a:prstGeom prst="rect">
            <a:avLst/>
          </a:prstGeom>
          <a:ln w="12700">
            <a:miter lim="400000"/>
          </a:ln>
        </p:spPr>
      </p:pic>
      <p:sp>
        <p:nvSpPr>
          <p:cNvPr id="42" name="Shape 142">
            <a:extLst>
              <a:ext uri="{FF2B5EF4-FFF2-40B4-BE49-F238E27FC236}">
                <a16:creationId xmlns:a16="http://schemas.microsoft.com/office/drawing/2014/main" id="{D46D45F6-ED87-E64F-A41C-3589C740B756}"/>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whitelists app identity with DAP</a:t>
            </a:r>
          </a:p>
          <a:p>
            <a:pPr marL="742950" lvl="1" indent="-285750">
              <a:lnSpc>
                <a:spcPct val="150000"/>
              </a:lnSpc>
              <a:buFont typeface="Arial" panose="020B0604020202020204" pitchFamily="34" charset="0"/>
              <a:buChar char="•"/>
            </a:pPr>
            <a:r>
              <a:rPr lang="en" sz="1400" dirty="0">
                <a:solidFill>
                  <a:srgbClr val="343434"/>
                </a:solidFill>
              </a:rPr>
              <a:t>Identity = app name + account # + IAM role</a:t>
            </a:r>
          </a:p>
          <a:p>
            <a:pPr marL="457200" indent="-457200">
              <a:lnSpc>
                <a:spcPct val="150000"/>
              </a:lnSpc>
              <a:buFont typeface="+mj-lt"/>
              <a:buAutoNum type="arabicParenR"/>
            </a:pPr>
            <a:r>
              <a:rPr lang="en" sz="2000" dirty="0">
                <a:solidFill>
                  <a:srgbClr val="343434"/>
                </a:solidFill>
              </a:rPr>
              <a:t>App gets signed header from platform service</a:t>
            </a:r>
          </a:p>
          <a:p>
            <a:pPr marL="457200" indent="-457200">
              <a:lnSpc>
                <a:spcPct val="150000"/>
              </a:lnSpc>
              <a:buFont typeface="+mj-lt"/>
              <a:buAutoNum type="arabicParenR"/>
            </a:pPr>
            <a:r>
              <a:rPr lang="en" sz="2000" dirty="0">
                <a:solidFill>
                  <a:srgbClr val="343434"/>
                </a:solidFill>
              </a:rPr>
              <a:t>App submits identity &amp; signed header to DAP</a:t>
            </a:r>
          </a:p>
          <a:p>
            <a:pPr marL="457200" indent="-457200">
              <a:lnSpc>
                <a:spcPct val="150000"/>
              </a:lnSpc>
              <a:buFont typeface="+mj-lt"/>
              <a:buAutoNum type="arabicParenR"/>
            </a:pPr>
            <a:r>
              <a:rPr lang="en" sz="2000" dirty="0">
                <a:solidFill>
                  <a:srgbClr val="343434"/>
                </a:solidFill>
              </a:rPr>
              <a:t>DAP verifies header w/ platform service</a:t>
            </a:r>
          </a:p>
          <a:p>
            <a:pPr marL="457200" indent="-457200">
              <a:lnSpc>
                <a:spcPct val="150000"/>
              </a:lnSpc>
              <a:buFont typeface="+mj-lt"/>
              <a:buAutoNum type="arabicParenR"/>
            </a:pPr>
            <a:r>
              <a:rPr lang="en" sz="2000" dirty="0">
                <a:solidFill>
                  <a:srgbClr val="343434"/>
                </a:solidFill>
              </a:rPr>
              <a:t>DAP issues DAP access token to app</a:t>
            </a:r>
          </a:p>
          <a:p>
            <a:endParaRPr lang="en" sz="2000" dirty="0">
              <a:solidFill>
                <a:srgbClr val="343434"/>
              </a:solidFill>
            </a:endParaRPr>
          </a:p>
        </p:txBody>
      </p:sp>
      <p:sp>
        <p:nvSpPr>
          <p:cNvPr id="43" name="Shape 123">
            <a:extLst>
              <a:ext uri="{FF2B5EF4-FFF2-40B4-BE49-F238E27FC236}">
                <a16:creationId xmlns:a16="http://schemas.microsoft.com/office/drawing/2014/main" id="{C759BA93-6C05-9449-992F-09B07BF251E5}"/>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4" name="Shape 127">
            <a:extLst>
              <a:ext uri="{FF2B5EF4-FFF2-40B4-BE49-F238E27FC236}">
                <a16:creationId xmlns:a16="http://schemas.microsoft.com/office/drawing/2014/main" id="{CE2D43AC-5C56-4F4C-ADFB-BB6DCFEF2531}"/>
              </a:ext>
            </a:extLst>
          </p:cNvPr>
          <p:cNvCxnSpPr>
            <a:cxnSpLocks/>
            <a:stCxn id="62" idx="2"/>
            <a:endCxn id="78"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45" name="Shape 158">
            <a:extLst>
              <a:ext uri="{FF2B5EF4-FFF2-40B4-BE49-F238E27FC236}">
                <a16:creationId xmlns:a16="http://schemas.microsoft.com/office/drawing/2014/main" id="{A44ABD6A-E1C0-F44E-8A2E-9DCD347AF29B}"/>
              </a:ext>
            </a:extLst>
          </p:cNvPr>
          <p:cNvCxnSpPr>
            <a:cxnSpLocks/>
            <a:stCxn id="62" idx="3"/>
            <a:endCxn id="55" idx="0"/>
          </p:cNvCxnSpPr>
          <p:nvPr/>
        </p:nvCxnSpPr>
        <p:spPr>
          <a:xfrm>
            <a:off x="10571617" y="2403796"/>
            <a:ext cx="192236" cy="2596194"/>
          </a:xfrm>
          <a:prstGeom prst="bentConnector2">
            <a:avLst/>
          </a:prstGeom>
          <a:noFill/>
          <a:ln w="19050" cap="flat" cmpd="sng">
            <a:solidFill>
              <a:srgbClr val="23C181"/>
            </a:solidFill>
            <a:prstDash val="dot"/>
            <a:round/>
            <a:headEnd type="none" w="lg" len="lg"/>
            <a:tailEnd type="triangle" w="lg" len="lg"/>
          </a:ln>
        </p:spPr>
      </p:cxnSp>
      <p:grpSp>
        <p:nvGrpSpPr>
          <p:cNvPr id="46" name="Group 45">
            <a:extLst>
              <a:ext uri="{FF2B5EF4-FFF2-40B4-BE49-F238E27FC236}">
                <a16:creationId xmlns:a16="http://schemas.microsoft.com/office/drawing/2014/main" id="{EBB4F682-A52E-3D4C-9233-EE091DDB009A}"/>
              </a:ext>
            </a:extLst>
          </p:cNvPr>
          <p:cNvGrpSpPr/>
          <p:nvPr/>
        </p:nvGrpSpPr>
        <p:grpSpPr>
          <a:xfrm>
            <a:off x="6358565" y="1174613"/>
            <a:ext cx="1236371" cy="1280419"/>
            <a:chOff x="6174000" y="1515512"/>
            <a:chExt cx="1236371" cy="1280419"/>
          </a:xfrm>
        </p:grpSpPr>
        <p:sp>
          <p:nvSpPr>
            <p:cNvPr id="47" name="Shape 160">
              <a:extLst>
                <a:ext uri="{FF2B5EF4-FFF2-40B4-BE49-F238E27FC236}">
                  <a16:creationId xmlns:a16="http://schemas.microsoft.com/office/drawing/2014/main" id="{5167F5B7-8564-A94B-9FAC-556FDB53066D}"/>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8" name="Group 47">
              <a:extLst>
                <a:ext uri="{FF2B5EF4-FFF2-40B4-BE49-F238E27FC236}">
                  <a16:creationId xmlns:a16="http://schemas.microsoft.com/office/drawing/2014/main" id="{416616D1-CA38-BC41-B41F-431015BFF83D}"/>
                </a:ext>
              </a:extLst>
            </p:cNvPr>
            <p:cNvGrpSpPr/>
            <p:nvPr/>
          </p:nvGrpSpPr>
          <p:grpSpPr>
            <a:xfrm>
              <a:off x="6618166" y="1890642"/>
              <a:ext cx="792205" cy="905289"/>
              <a:chOff x="6618166" y="1890642"/>
              <a:chExt cx="792205" cy="905289"/>
            </a:xfrm>
          </p:grpSpPr>
          <p:pic>
            <p:nvPicPr>
              <p:cNvPr id="49" name="Shape 126">
                <a:extLst>
                  <a:ext uri="{FF2B5EF4-FFF2-40B4-BE49-F238E27FC236}">
                    <a16:creationId xmlns:a16="http://schemas.microsoft.com/office/drawing/2014/main" id="{3DD4B613-6299-8F4C-8B15-8AF54BE240D2}"/>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0" name="Rectangle 49">
                <a:extLst>
                  <a:ext uri="{FF2B5EF4-FFF2-40B4-BE49-F238E27FC236}">
                    <a16:creationId xmlns:a16="http://schemas.microsoft.com/office/drawing/2014/main" id="{4236D2D2-7578-9D40-9969-4239D314B132}"/>
                  </a:ext>
                </a:extLst>
              </p:cNvPr>
              <p:cNvSpPr/>
              <p:nvPr/>
            </p:nvSpPr>
            <p:spPr>
              <a:xfrm>
                <a:off x="6618166" y="2534321"/>
                <a:ext cx="792205" cy="261610"/>
              </a:xfrm>
              <a:prstGeom prst="rect">
                <a:avLst/>
              </a:prstGeom>
            </p:spPr>
            <p:txBody>
              <a:bodyPr wrap="none">
                <a:spAutoFit/>
              </a:bodyPr>
              <a:lstStyle/>
              <a:p>
                <a:r>
                  <a:rPr lang="en" sz="1100" dirty="0">
                    <a:solidFill>
                      <a:srgbClr val="343434"/>
                    </a:solidFill>
                  </a:rPr>
                  <a:t>DAP policy</a:t>
                </a:r>
                <a:endParaRPr lang="en-US" sz="1100" dirty="0"/>
              </a:p>
            </p:txBody>
          </p:sp>
        </p:grpSp>
      </p:grpSp>
      <p:cxnSp>
        <p:nvCxnSpPr>
          <p:cNvPr id="51" name="Shape 157">
            <a:extLst>
              <a:ext uri="{FF2B5EF4-FFF2-40B4-BE49-F238E27FC236}">
                <a16:creationId xmlns:a16="http://schemas.microsoft.com/office/drawing/2014/main" id="{B854C7DD-F7A3-F744-BDF0-8F59E9B029B5}"/>
              </a:ext>
            </a:extLst>
          </p:cNvPr>
          <p:cNvCxnSpPr>
            <a:cxnSpLocks/>
            <a:stCxn id="55" idx="2"/>
            <a:endCxn id="78" idx="2"/>
          </p:cNvCxnSpPr>
          <p:nvPr/>
        </p:nvCxnSpPr>
        <p:spPr>
          <a:xfrm rot="5400000" flipH="1">
            <a:off x="9204220" y="4432048"/>
            <a:ext cx="208136" cy="2911130"/>
          </a:xfrm>
          <a:prstGeom prst="bentConnector3">
            <a:avLst>
              <a:gd name="adj1" fmla="val -109832"/>
            </a:avLst>
          </a:prstGeom>
          <a:noFill/>
          <a:ln w="19050" cap="flat" cmpd="sng">
            <a:solidFill>
              <a:srgbClr val="23C181"/>
            </a:solidFill>
            <a:prstDash val="dot"/>
            <a:round/>
            <a:headEnd type="none" w="lg" len="lg"/>
            <a:tailEnd type="triangle" w="lg" len="lg"/>
          </a:ln>
        </p:spPr>
      </p:cxnSp>
      <p:cxnSp>
        <p:nvCxnSpPr>
          <p:cNvPr id="52" name="Shape 158">
            <a:extLst>
              <a:ext uri="{FF2B5EF4-FFF2-40B4-BE49-F238E27FC236}">
                <a16:creationId xmlns:a16="http://schemas.microsoft.com/office/drawing/2014/main" id="{7A57B2F9-BD55-4C4C-BB26-976792981EF4}"/>
              </a:ext>
            </a:extLst>
          </p:cNvPr>
          <p:cNvCxnSpPr>
            <a:cxnSpLocks/>
            <a:stCxn id="49" idx="3"/>
            <a:endCxn id="62"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3" name="Shape 127">
            <a:extLst>
              <a:ext uri="{FF2B5EF4-FFF2-40B4-BE49-F238E27FC236}">
                <a16:creationId xmlns:a16="http://schemas.microsoft.com/office/drawing/2014/main" id="{7A96761C-D239-D544-9ADE-DDFC06DFD9D2}"/>
              </a:ext>
            </a:extLst>
          </p:cNvPr>
          <p:cNvCxnSpPr>
            <a:cxnSpLocks/>
            <a:stCxn id="78" idx="0"/>
            <a:endCxn id="62"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54" name="Group 53">
            <a:extLst>
              <a:ext uri="{FF2B5EF4-FFF2-40B4-BE49-F238E27FC236}">
                <a16:creationId xmlns:a16="http://schemas.microsoft.com/office/drawing/2014/main" id="{5646C94F-BCEF-3346-930E-A3199A8CCF34}"/>
              </a:ext>
            </a:extLst>
          </p:cNvPr>
          <p:cNvGrpSpPr/>
          <p:nvPr/>
        </p:nvGrpSpPr>
        <p:grpSpPr>
          <a:xfrm>
            <a:off x="10268007" y="4353470"/>
            <a:ext cx="1092744" cy="1638211"/>
            <a:chOff x="10268007" y="4353470"/>
            <a:chExt cx="1092744" cy="1638211"/>
          </a:xfrm>
        </p:grpSpPr>
        <p:pic>
          <p:nvPicPr>
            <p:cNvPr id="55" name="Graphic 54">
              <a:extLst>
                <a:ext uri="{FF2B5EF4-FFF2-40B4-BE49-F238E27FC236}">
                  <a16:creationId xmlns:a16="http://schemas.microsoft.com/office/drawing/2014/main" id="{1CF89BDA-E8DC-C24A-B6F5-B60554416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57" name="Shape 168">
              <a:extLst>
                <a:ext uri="{FF2B5EF4-FFF2-40B4-BE49-F238E27FC236}">
                  <a16:creationId xmlns:a16="http://schemas.microsoft.com/office/drawing/2014/main" id="{96E743D3-6BF1-AE4F-9015-4EFAC9AE2767}"/>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59" name="Graphic 58">
              <a:extLst>
                <a:ext uri="{FF2B5EF4-FFF2-40B4-BE49-F238E27FC236}">
                  <a16:creationId xmlns:a16="http://schemas.microsoft.com/office/drawing/2014/main" id="{821DA042-28C7-E24A-AB21-26C83F543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0" name="Rectangle 59">
              <a:extLst>
                <a:ext uri="{FF2B5EF4-FFF2-40B4-BE49-F238E27FC236}">
                  <a16:creationId xmlns:a16="http://schemas.microsoft.com/office/drawing/2014/main" id="{A619F2C9-966C-0043-9926-1776BF167666}"/>
                </a:ext>
              </a:extLst>
            </p:cNvPr>
            <p:cNvSpPr/>
            <p:nvPr/>
          </p:nvSpPr>
          <p:spPr>
            <a:xfrm>
              <a:off x="10770525" y="4666803"/>
              <a:ext cx="590226" cy="261610"/>
            </a:xfrm>
            <a:prstGeom prst="rect">
              <a:avLst/>
            </a:prstGeom>
          </p:spPr>
          <p:txBody>
            <a:bodyPr wrap="none">
              <a:spAutoFit/>
            </a:bodyPr>
            <a:lstStyle/>
            <a:p>
              <a:r>
                <a:rPr lang="en" sz="1100" dirty="0">
                  <a:solidFill>
                    <a:srgbClr val="343434"/>
                  </a:solidFill>
                </a:rPr>
                <a:t>header</a:t>
              </a:r>
              <a:endParaRPr lang="en-US" sz="1100" dirty="0"/>
            </a:p>
          </p:txBody>
        </p:sp>
      </p:grpSp>
      <p:grpSp>
        <p:nvGrpSpPr>
          <p:cNvPr id="61" name="Group 60">
            <a:extLst>
              <a:ext uri="{FF2B5EF4-FFF2-40B4-BE49-F238E27FC236}">
                <a16:creationId xmlns:a16="http://schemas.microsoft.com/office/drawing/2014/main" id="{4CAC3BCC-8466-C243-8657-E5A670C8E58B}"/>
              </a:ext>
            </a:extLst>
          </p:cNvPr>
          <p:cNvGrpSpPr/>
          <p:nvPr/>
        </p:nvGrpSpPr>
        <p:grpSpPr>
          <a:xfrm>
            <a:off x="8363196" y="1465873"/>
            <a:ext cx="2208421" cy="1961037"/>
            <a:chOff x="8363196" y="1465873"/>
            <a:chExt cx="2208421" cy="1961037"/>
          </a:xfrm>
        </p:grpSpPr>
        <p:pic>
          <p:nvPicPr>
            <p:cNvPr id="62" name="Shape 125" descr="conjur-circle-logo-1.png">
              <a:extLst>
                <a:ext uri="{FF2B5EF4-FFF2-40B4-BE49-F238E27FC236}">
                  <a16:creationId xmlns:a16="http://schemas.microsoft.com/office/drawing/2014/main" id="{5800979E-1272-2844-8D40-0BEB798A3DBA}"/>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63" name="Shape 168">
              <a:extLst>
                <a:ext uri="{FF2B5EF4-FFF2-40B4-BE49-F238E27FC236}">
                  <a16:creationId xmlns:a16="http://schemas.microsoft.com/office/drawing/2014/main" id="{BB4FB5AD-6063-2540-B404-CFC31F5FB462}"/>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65" name="Shape 149" descr="machine-identity-cybrgreen.png">
              <a:extLst>
                <a:ext uri="{FF2B5EF4-FFF2-40B4-BE49-F238E27FC236}">
                  <a16:creationId xmlns:a16="http://schemas.microsoft.com/office/drawing/2014/main" id="{3920B2DF-5AE7-C44D-96EC-469C9F3A21B6}"/>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66" name="Shape 168">
              <a:extLst>
                <a:ext uri="{FF2B5EF4-FFF2-40B4-BE49-F238E27FC236}">
                  <a16:creationId xmlns:a16="http://schemas.microsoft.com/office/drawing/2014/main" id="{C061E073-08D8-C044-A925-471442FBFC60}"/>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67" name="Shape 149" descr="machine-identity-cybrgreen.png">
              <a:extLst>
                <a:ext uri="{FF2B5EF4-FFF2-40B4-BE49-F238E27FC236}">
                  <a16:creationId xmlns:a16="http://schemas.microsoft.com/office/drawing/2014/main" id="{00FBDBEE-1177-D244-BA31-E43A8D8B75C2}"/>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68" name="Graphic 67">
              <a:extLst>
                <a:ext uri="{FF2B5EF4-FFF2-40B4-BE49-F238E27FC236}">
                  <a16:creationId xmlns:a16="http://schemas.microsoft.com/office/drawing/2014/main" id="{4B5635F9-A8A5-FF46-8D47-81A2CC81E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69" name="Rectangle 68">
              <a:extLst>
                <a:ext uri="{FF2B5EF4-FFF2-40B4-BE49-F238E27FC236}">
                  <a16:creationId xmlns:a16="http://schemas.microsoft.com/office/drawing/2014/main" id="{1F735EAC-CA4C-FD4B-A1B5-846C34C9FA9B}"/>
                </a:ext>
              </a:extLst>
            </p:cNvPr>
            <p:cNvSpPr/>
            <p:nvPr/>
          </p:nvSpPr>
          <p:spPr>
            <a:xfrm>
              <a:off x="8980077" y="3165300"/>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70" name="Rectangle 69">
              <a:extLst>
                <a:ext uri="{FF2B5EF4-FFF2-40B4-BE49-F238E27FC236}">
                  <a16:creationId xmlns:a16="http://schemas.microsoft.com/office/drawing/2014/main" id="{97C8246A-4940-044C-891E-D8661B8040D2}"/>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3" name="Rectangle 72">
              <a:extLst>
                <a:ext uri="{FF2B5EF4-FFF2-40B4-BE49-F238E27FC236}">
                  <a16:creationId xmlns:a16="http://schemas.microsoft.com/office/drawing/2014/main" id="{0A741DE4-8956-7440-8878-3A5B212624DE}"/>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74" name="Group 73">
            <a:extLst>
              <a:ext uri="{FF2B5EF4-FFF2-40B4-BE49-F238E27FC236}">
                <a16:creationId xmlns:a16="http://schemas.microsoft.com/office/drawing/2014/main" id="{DB3E27A0-0FA4-224F-B36E-4C24E507C2AD}"/>
              </a:ext>
            </a:extLst>
          </p:cNvPr>
          <p:cNvGrpSpPr/>
          <p:nvPr/>
        </p:nvGrpSpPr>
        <p:grpSpPr>
          <a:xfrm>
            <a:off x="7231323" y="4066792"/>
            <a:ext cx="2501068" cy="2378783"/>
            <a:chOff x="7231323" y="4066792"/>
            <a:chExt cx="2501068" cy="2378783"/>
          </a:xfrm>
        </p:grpSpPr>
        <p:sp>
          <p:nvSpPr>
            <p:cNvPr id="75" name="Shape 168">
              <a:extLst>
                <a:ext uri="{FF2B5EF4-FFF2-40B4-BE49-F238E27FC236}">
                  <a16:creationId xmlns:a16="http://schemas.microsoft.com/office/drawing/2014/main" id="{6D0B6C9F-DCB8-C141-8FDF-6EE4AAA722C0}"/>
                </a:ext>
              </a:extLst>
            </p:cNvPr>
            <p:cNvSpPr/>
            <p:nvPr/>
          </p:nvSpPr>
          <p:spPr>
            <a:xfrm>
              <a:off x="7498100" y="5907109"/>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76" name="Graphic 75">
              <a:extLst>
                <a:ext uri="{FF2B5EF4-FFF2-40B4-BE49-F238E27FC236}">
                  <a16:creationId xmlns:a16="http://schemas.microsoft.com/office/drawing/2014/main" id="{16517608-C4D0-3C4C-A9CB-CDEDA7EC5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5200" y="5814959"/>
              <a:ext cx="469900" cy="469900"/>
            </a:xfrm>
            <a:prstGeom prst="rect">
              <a:avLst/>
            </a:prstGeom>
          </p:spPr>
        </p:pic>
        <p:sp>
          <p:nvSpPr>
            <p:cNvPr id="77" name="Shape 168">
              <a:extLst>
                <a:ext uri="{FF2B5EF4-FFF2-40B4-BE49-F238E27FC236}">
                  <a16:creationId xmlns:a16="http://schemas.microsoft.com/office/drawing/2014/main" id="{5A1A7711-71F4-0147-AAFA-7314C7205B80}"/>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78" name="Shape 2880">
              <a:extLst>
                <a:ext uri="{FF2B5EF4-FFF2-40B4-BE49-F238E27FC236}">
                  <a16:creationId xmlns:a16="http://schemas.microsoft.com/office/drawing/2014/main" id="{D9DE05EA-C478-C144-A593-7C0197CCD93F}"/>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79" name="Rectangle 78">
              <a:extLst>
                <a:ext uri="{FF2B5EF4-FFF2-40B4-BE49-F238E27FC236}">
                  <a16:creationId xmlns:a16="http://schemas.microsoft.com/office/drawing/2014/main" id="{887867D9-04B3-6748-B63E-6D82ADFD8666}"/>
                </a:ext>
              </a:extLst>
            </p:cNvPr>
            <p:cNvSpPr/>
            <p:nvPr/>
          </p:nvSpPr>
          <p:spPr>
            <a:xfrm>
              <a:off x="7883897" y="6183965"/>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80" name="Rectangle 79">
              <a:extLst>
                <a:ext uri="{FF2B5EF4-FFF2-40B4-BE49-F238E27FC236}">
                  <a16:creationId xmlns:a16="http://schemas.microsoft.com/office/drawing/2014/main" id="{4BEAA88D-E6E7-C44C-A62D-C7D900553531}"/>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1" name="Group 80">
              <a:extLst>
                <a:ext uri="{FF2B5EF4-FFF2-40B4-BE49-F238E27FC236}">
                  <a16:creationId xmlns:a16="http://schemas.microsoft.com/office/drawing/2014/main" id="{9BC6811E-4622-714D-BC55-1739833E282F}"/>
                </a:ext>
              </a:extLst>
            </p:cNvPr>
            <p:cNvGrpSpPr/>
            <p:nvPr/>
          </p:nvGrpSpPr>
          <p:grpSpPr>
            <a:xfrm>
              <a:off x="9198639" y="4066792"/>
              <a:ext cx="533752" cy="529603"/>
              <a:chOff x="9083072" y="4044143"/>
              <a:chExt cx="533752" cy="529603"/>
            </a:xfrm>
          </p:grpSpPr>
          <p:pic>
            <p:nvPicPr>
              <p:cNvPr id="82" name="Graphic 81">
                <a:extLst>
                  <a:ext uri="{FF2B5EF4-FFF2-40B4-BE49-F238E27FC236}">
                    <a16:creationId xmlns:a16="http://schemas.microsoft.com/office/drawing/2014/main" id="{EF17E028-6A36-F142-B909-F8EEC966E6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85" name="Manual Input 84">
                <a:extLst>
                  <a:ext uri="{FF2B5EF4-FFF2-40B4-BE49-F238E27FC236}">
                    <a16:creationId xmlns:a16="http://schemas.microsoft.com/office/drawing/2014/main" id="{FB6F93E3-8580-A047-86B3-63E779E5FCF5}"/>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2803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0CE92B-2433-494F-866B-AE3DD422D586}"/>
              </a:ext>
            </a:extLst>
          </p:cNvPr>
          <p:cNvSpPr>
            <a:spLocks noGrp="1"/>
          </p:cNvSpPr>
          <p:nvPr>
            <p:ph type="sldNum" sz="quarter" idx="12"/>
          </p:nvPr>
        </p:nvSpPr>
        <p:spPr/>
        <p:txBody>
          <a:bodyPr/>
          <a:lstStyle/>
          <a:p>
            <a:fld id="{3DB5E446-421A-E746-A83E-D1D14D8D9CBB}" type="slidenum">
              <a:rPr lang="en-US" smtClean="0"/>
              <a:pPr/>
              <a:t>2</a:t>
            </a:fld>
            <a:endParaRPr lang="en-US"/>
          </a:p>
        </p:txBody>
      </p:sp>
      <p:sp>
        <p:nvSpPr>
          <p:cNvPr id="3" name="Title 2">
            <a:extLst>
              <a:ext uri="{FF2B5EF4-FFF2-40B4-BE49-F238E27FC236}">
                <a16:creationId xmlns:a16="http://schemas.microsoft.com/office/drawing/2014/main" id="{496FB438-B7AC-1940-A3DE-9832B191D0DC}"/>
              </a:ext>
            </a:extLst>
          </p:cNvPr>
          <p:cNvSpPr>
            <a:spLocks noGrp="1"/>
          </p:cNvSpPr>
          <p:nvPr>
            <p:ph type="title"/>
          </p:nvPr>
        </p:nvSpPr>
        <p:spPr/>
        <p:txBody>
          <a:bodyPr/>
          <a:lstStyle/>
          <a:p>
            <a:r>
              <a:rPr lang="en-US" dirty="0" err="1"/>
              <a:t>Cyberark</a:t>
            </a:r>
            <a:r>
              <a:rPr lang="en-US" dirty="0"/>
              <a:t>: the only security vendor in </a:t>
            </a:r>
            <a:r>
              <a:rPr lang="en-US" dirty="0" err="1"/>
              <a:t>devops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E0C8C929-6F07-794A-B199-CAB9BBDA1DD9}"/>
              </a:ext>
            </a:extLst>
          </p:cNvPr>
          <p:cNvPicPr>
            <a:picLocks noChangeAspect="1"/>
          </p:cNvPicPr>
          <p:nvPr/>
        </p:nvPicPr>
        <p:blipFill>
          <a:blip r:embed="rId2"/>
          <a:stretch>
            <a:fillRect/>
          </a:stretch>
        </p:blipFill>
        <p:spPr>
          <a:xfrm>
            <a:off x="329852" y="1130954"/>
            <a:ext cx="11348248" cy="5035930"/>
          </a:xfrm>
          <a:prstGeom prst="rect">
            <a:avLst/>
          </a:prstGeom>
        </p:spPr>
      </p:pic>
    </p:spTree>
    <p:extLst>
      <p:ext uri="{BB962C8B-B14F-4D97-AF65-F5344CB8AC3E}">
        <p14:creationId xmlns:p14="http://schemas.microsoft.com/office/powerpoint/2010/main" val="26296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p:txBody>
          <a:bodyPr/>
          <a:lstStyle/>
          <a:p>
            <a:r>
              <a:rPr lang="en-US" dirty="0">
                <a:solidFill>
                  <a:srgbClr val="224982"/>
                </a:solidFill>
              </a:rPr>
              <a:t>Managed Identity authentication in</a:t>
            </a:r>
            <a:endParaRPr lang="en-US" dirty="0"/>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7597057" y="16597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37944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whitelists app identity with DAP</a:t>
            </a: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 sz="1400" dirty="0">
                <a:solidFill>
                  <a:srgbClr val="343434"/>
                </a:solidFill>
              </a:rPr>
              <a:t>Subscription + Resource Group</a:t>
            </a:r>
          </a:p>
          <a:p>
            <a:pPr marL="1200150" lvl="2" indent="-285750">
              <a:lnSpc>
                <a:spcPct val="150000"/>
              </a:lnSpc>
              <a:buFont typeface="Arial" panose="020B0604020202020204" pitchFamily="34" charset="0"/>
              <a:buChar char="•"/>
            </a:pPr>
            <a:r>
              <a:rPr lang="en" sz="1400" dirty="0">
                <a:solidFill>
                  <a:srgbClr val="343434"/>
                </a:solidFill>
              </a:rPr>
              <a:t>Subscription + Resource Group + System-Assigned Identity</a:t>
            </a:r>
          </a:p>
          <a:p>
            <a:pPr marL="1200150" lvl="2" indent="-285750">
              <a:lnSpc>
                <a:spcPct val="150000"/>
              </a:lnSpc>
              <a:buFont typeface="Arial" panose="020B0604020202020204" pitchFamily="34" charset="0"/>
              <a:buChar char="•"/>
            </a:pPr>
            <a:r>
              <a:rPr lang="en" sz="1400" dirty="0">
                <a:solidFill>
                  <a:srgbClr val="343434"/>
                </a:solidFill>
              </a:rPr>
              <a:t>Subscription + Resource Group + User-Assigned Identity</a:t>
            </a:r>
          </a:p>
          <a:p>
            <a:pPr marL="457200" indent="-457200">
              <a:lnSpc>
                <a:spcPct val="150000"/>
              </a:lnSpc>
              <a:buFont typeface="+mj-lt"/>
              <a:buAutoNum type="arabicParenR"/>
            </a:pPr>
            <a:r>
              <a:rPr lang="en" sz="2000" dirty="0">
                <a:solidFill>
                  <a:srgbClr val="343434"/>
                </a:solidFill>
              </a:rPr>
              <a:t>App gets Azure access token (JWT) from IMDS</a:t>
            </a:r>
          </a:p>
          <a:p>
            <a:pPr marL="457200" indent="-457200">
              <a:lnSpc>
                <a:spcPct val="150000"/>
              </a:lnSpc>
              <a:buFont typeface="+mj-lt"/>
              <a:buAutoNum type="arabicParenR"/>
            </a:pPr>
            <a:r>
              <a:rPr lang="en" sz="2000" dirty="0">
                <a:solidFill>
                  <a:srgbClr val="343434"/>
                </a:solidFill>
              </a:rPr>
              <a:t>App submits identity &amp; JWT to DAP</a:t>
            </a:r>
          </a:p>
          <a:p>
            <a:pPr marL="457200" indent="-457200">
              <a:lnSpc>
                <a:spcPct val="150000"/>
              </a:lnSpc>
              <a:buFont typeface="+mj-lt"/>
              <a:buAutoNum type="arabicParenR"/>
            </a:pPr>
            <a:r>
              <a:rPr lang="en" sz="2000" dirty="0">
                <a:solidFill>
                  <a:srgbClr val="343434"/>
                </a:solidFill>
              </a:rPr>
              <a:t>DAP verifies token w/ STS endpoint for tenant</a:t>
            </a:r>
          </a:p>
          <a:p>
            <a:pPr marL="457200" indent="-457200">
              <a:lnSpc>
                <a:spcPct val="150000"/>
              </a:lnSpc>
              <a:buFont typeface="+mj-lt"/>
              <a:buAutoNum type="arabicParenR"/>
            </a:pPr>
            <a:r>
              <a:rPr lang="en" sz="2000" dirty="0">
                <a:solidFill>
                  <a:srgbClr val="343434"/>
                </a:solidFill>
              </a:rPr>
              <a:t>DAP issues DAP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63" idx="0"/>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236371" cy="1280419"/>
            <a:chOff x="6174000" y="1515512"/>
            <a:chExt cx="1236371"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792205" cy="905289"/>
              <a:chOff x="6618166" y="1890642"/>
              <a:chExt cx="792205"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792205" cy="261610"/>
              </a:xfrm>
              <a:prstGeom prst="rect">
                <a:avLst/>
              </a:prstGeom>
            </p:spPr>
            <p:txBody>
              <a:bodyPr wrap="none">
                <a:spAutoFit/>
              </a:bodyPr>
              <a:lstStyle/>
              <a:p>
                <a:r>
                  <a:rPr lang="en" sz="1100" dirty="0">
                    <a:solidFill>
                      <a:srgbClr val="343434"/>
                    </a:solidFill>
                  </a:rPr>
                  <a:t>DAP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94" idx="2"/>
            <a:endCxn id="86" idx="2"/>
          </p:cNvCxnSpPr>
          <p:nvPr/>
        </p:nvCxnSpPr>
        <p:spPr>
          <a:xfrm rot="5400000" flipH="1">
            <a:off x="8553828" y="5082440"/>
            <a:ext cx="203612" cy="1605822"/>
          </a:xfrm>
          <a:prstGeom prst="bentConnector3">
            <a:avLst>
              <a:gd name="adj1" fmla="val -112272"/>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497046" y="4348946"/>
            <a:ext cx="1032581" cy="1638211"/>
            <a:chOff x="10268007" y="4353470"/>
            <a:chExt cx="1032581" cy="1638211"/>
          </a:xfrm>
        </p:grpSpPr>
        <p:pic>
          <p:nvPicPr>
            <p:cNvPr id="63" name="Graphic 62">
              <a:extLst>
                <a:ext uri="{FF2B5EF4-FFF2-40B4-BE49-F238E27FC236}">
                  <a16:creationId xmlns:a16="http://schemas.microsoft.com/office/drawing/2014/main" id="{CB8D3485-DEA3-6445-9581-6062DA88C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66792"/>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a:extLst>
              <a:ext uri="{FF2B5EF4-FFF2-40B4-BE49-F238E27FC236}">
                <a16:creationId xmlns:a16="http://schemas.microsoft.com/office/drawing/2014/main" id="{84F733CE-648B-D44B-B6E8-611AD7F5BB9B}"/>
              </a:ext>
            </a:extLst>
          </p:cNvPr>
          <p:cNvGrpSpPr/>
          <p:nvPr/>
        </p:nvGrpSpPr>
        <p:grpSpPr>
          <a:xfrm>
            <a:off x="8775931" y="5354830"/>
            <a:ext cx="1365228" cy="632327"/>
            <a:chOff x="3829051" y="1442358"/>
            <a:chExt cx="2381408" cy="1102985"/>
          </a:xfrm>
        </p:grpSpPr>
        <p:grpSp>
          <p:nvGrpSpPr>
            <p:cNvPr id="93" name="Group 92">
              <a:extLst>
                <a:ext uri="{FF2B5EF4-FFF2-40B4-BE49-F238E27FC236}">
                  <a16:creationId xmlns:a16="http://schemas.microsoft.com/office/drawing/2014/main" id="{938E18F0-A8E3-644F-87EE-E7FFAEE22BAA}"/>
                </a:ext>
              </a:extLst>
            </p:cNvPr>
            <p:cNvGrpSpPr/>
            <p:nvPr/>
          </p:nvGrpSpPr>
          <p:grpSpPr>
            <a:xfrm>
              <a:off x="3893623" y="1551214"/>
              <a:ext cx="2283418" cy="967851"/>
              <a:chOff x="3893623" y="1551214"/>
              <a:chExt cx="2283418" cy="967851"/>
            </a:xfrm>
          </p:grpSpPr>
          <p:pic>
            <p:nvPicPr>
              <p:cNvPr id="96" name="Picture 95">
                <a:extLst>
                  <a:ext uri="{FF2B5EF4-FFF2-40B4-BE49-F238E27FC236}">
                    <a16:creationId xmlns:a16="http://schemas.microsoft.com/office/drawing/2014/main" id="{064BB292-8D04-2E45-BCAA-A7E25F94760D}"/>
                  </a:ext>
                </a:extLst>
              </p:cNvPr>
              <p:cNvPicPr>
                <a:picLocks noChangeAspect="1"/>
              </p:cNvPicPr>
              <p:nvPr/>
            </p:nvPicPr>
            <p:blipFill rotWithShape="1">
              <a:blip r:embed="rId3"/>
              <a:srcRect l="6070" t="36804" r="6216" b="36181"/>
              <a:stretch/>
            </p:blipFill>
            <p:spPr>
              <a:xfrm>
                <a:off x="3893623" y="1551214"/>
                <a:ext cx="2202377" cy="678312"/>
              </a:xfrm>
              <a:prstGeom prst="rect">
                <a:avLst/>
              </a:prstGeom>
            </p:spPr>
          </p:pic>
          <p:sp>
            <p:nvSpPr>
              <p:cNvPr id="100" name="Rectangle 99">
                <a:extLst>
                  <a:ext uri="{FF2B5EF4-FFF2-40B4-BE49-F238E27FC236}">
                    <a16:creationId xmlns:a16="http://schemas.microsoft.com/office/drawing/2014/main" id="{681F40FA-D21B-EF48-A2FE-A67A3B118228}"/>
                  </a:ext>
                </a:extLst>
              </p:cNvPr>
              <p:cNvSpPr/>
              <p:nvPr/>
            </p:nvSpPr>
            <p:spPr>
              <a:xfrm>
                <a:off x="4579872" y="2143260"/>
                <a:ext cx="1597169" cy="375805"/>
              </a:xfrm>
              <a:prstGeom prst="rect">
                <a:avLst/>
              </a:prstGeom>
            </p:spPr>
            <p:txBody>
              <a:bodyPr wrap="none">
                <a:spAutoFit/>
              </a:bodyPr>
              <a:lstStyle/>
              <a:p>
                <a:pPr algn="r"/>
                <a:r>
                  <a:rPr lang="en-US" sz="800" dirty="0">
                    <a:solidFill>
                      <a:schemeClr val="tx1">
                        <a:lumMod val="50000"/>
                        <a:lumOff val="50000"/>
                      </a:schemeClr>
                    </a:solidFill>
                  </a:rPr>
                  <a:t>Metadata Service</a:t>
                </a:r>
              </a:p>
            </p:txBody>
          </p:sp>
        </p:grpSp>
        <p:sp>
          <p:nvSpPr>
            <p:cNvPr id="94" name="Rounded Rectangle 93">
              <a:extLst>
                <a:ext uri="{FF2B5EF4-FFF2-40B4-BE49-F238E27FC236}">
                  <a16:creationId xmlns:a16="http://schemas.microsoft.com/office/drawing/2014/main" id="{13BAB3D6-4C53-4349-97C3-1B751C1B335E}"/>
                </a:ext>
              </a:extLst>
            </p:cNvPr>
            <p:cNvSpPr/>
            <p:nvPr/>
          </p:nvSpPr>
          <p:spPr>
            <a:xfrm>
              <a:off x="3829051" y="1442358"/>
              <a:ext cx="2381408" cy="1102985"/>
            </a:xfrm>
            <a:prstGeom prst="roundRect">
              <a:avLst>
                <a:gd name="adj" fmla="val 803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p:txBody>
        </p:sp>
      </p:grpSp>
    </p:spTree>
    <p:extLst>
      <p:ext uri="{BB962C8B-B14F-4D97-AF65-F5344CB8AC3E}">
        <p14:creationId xmlns:p14="http://schemas.microsoft.com/office/powerpoint/2010/main" val="187910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Integrations</a:t>
            </a:r>
          </a:p>
        </p:txBody>
      </p:sp>
    </p:spTree>
    <p:extLst>
      <p:ext uri="{BB962C8B-B14F-4D97-AF65-F5344CB8AC3E}">
        <p14:creationId xmlns:p14="http://schemas.microsoft.com/office/powerpoint/2010/main" val="88194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2493" y="1991763"/>
            <a:ext cx="6787081" cy="4083159"/>
            <a:chOff x="5661622" y="2141096"/>
            <a:chExt cx="6457950" cy="3933825"/>
          </a:xfrm>
        </p:grpSpPr>
        <p:grpSp>
          <p:nvGrpSpPr>
            <p:cNvPr id="13" name="Group 12"/>
            <p:cNvGrpSpPr/>
            <p:nvPr/>
          </p:nvGrpSpPr>
          <p:grpSpPr>
            <a:xfrm>
              <a:off x="5661622" y="2141096"/>
              <a:ext cx="6457950" cy="3933825"/>
              <a:chOff x="5661622" y="2141096"/>
              <a:chExt cx="6457950" cy="3933825"/>
            </a:xfrm>
          </p:grpSpPr>
          <p:pic>
            <p:nvPicPr>
              <p:cNvPr id="10" name="Picture 9"/>
              <p:cNvPicPr>
                <a:picLocks noChangeAspect="1"/>
              </p:cNvPicPr>
              <p:nvPr/>
            </p:nvPicPr>
            <p:blipFill>
              <a:blip r:embed="rId3"/>
              <a:stretch>
                <a:fillRect/>
              </a:stretch>
            </p:blipFill>
            <p:spPr>
              <a:xfrm>
                <a:off x="5661622" y="2141096"/>
                <a:ext cx="6457950" cy="3933825"/>
              </a:xfrm>
              <a:prstGeom prst="rect">
                <a:avLst/>
              </a:prstGeom>
            </p:spPr>
          </p:pic>
          <p:pic>
            <p:nvPicPr>
              <p:cNvPr id="11" name="Picture 10"/>
              <p:cNvPicPr>
                <a:picLocks noChangeAspect="1"/>
              </p:cNvPicPr>
              <p:nvPr/>
            </p:nvPicPr>
            <p:blipFill>
              <a:blip r:embed="rId4"/>
              <a:stretch>
                <a:fillRect/>
              </a:stretch>
            </p:blipFill>
            <p:spPr>
              <a:xfrm>
                <a:off x="7945978" y="4372824"/>
                <a:ext cx="930675" cy="838530"/>
              </a:xfrm>
              <a:prstGeom prst="rect">
                <a:avLst/>
              </a:prstGeom>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11904" y="3125463"/>
              <a:ext cx="610015" cy="863406"/>
            </a:xfrm>
            <a:prstGeom prst="rect">
              <a:avLst/>
            </a:prstGeom>
          </p:spPr>
        </p:pic>
      </p:grpSp>
      <p:sp>
        <p:nvSpPr>
          <p:cNvPr id="4" name="Title 3"/>
          <p:cNvSpPr>
            <a:spLocks noGrp="1"/>
          </p:cNvSpPr>
          <p:nvPr>
            <p:ph type="title"/>
          </p:nvPr>
        </p:nvSpPr>
        <p:spPr/>
        <p:txBody>
          <a:bodyPr>
            <a:normAutofit/>
          </a:bodyPr>
          <a:lstStyle/>
          <a:p>
            <a:r>
              <a:rPr lang="en-US" dirty="0"/>
              <a:t>Orchestrating the pipeline</a:t>
            </a:r>
          </a:p>
        </p:txBody>
      </p:sp>
      <p:sp>
        <p:nvSpPr>
          <p:cNvPr id="2" name="Text Placeholder 1"/>
          <p:cNvSpPr>
            <a:spLocks noGrp="1"/>
          </p:cNvSpPr>
          <p:nvPr>
            <p:ph type="body" sz="quarter" idx="4294967295"/>
          </p:nvPr>
        </p:nvSpPr>
        <p:spPr>
          <a:xfrm>
            <a:off x="647700" y="827088"/>
            <a:ext cx="11544300" cy="233362"/>
          </a:xfrm>
        </p:spPr>
        <p:txBody>
          <a:bodyPr/>
          <a:lstStyle/>
          <a:p>
            <a:r>
              <a:rPr lang="en-US" dirty="0"/>
              <a:t>Utilize recommended best practices with </a:t>
            </a:r>
            <a:r>
              <a:rPr lang="en-US" dirty="0" err="1"/>
              <a:t>jenkins</a:t>
            </a:r>
            <a:endParaRPr lang="en-US" dirty="0"/>
          </a:p>
        </p:txBody>
      </p:sp>
      <p:sp>
        <p:nvSpPr>
          <p:cNvPr id="3" name="Content Placeholder 2"/>
          <p:cNvSpPr>
            <a:spLocks noGrp="1"/>
          </p:cNvSpPr>
          <p:nvPr>
            <p:ph idx="4294967295"/>
          </p:nvPr>
        </p:nvSpPr>
        <p:spPr>
          <a:xfrm>
            <a:off x="647700" y="1249363"/>
            <a:ext cx="11544300" cy="4935537"/>
          </a:xfrm>
        </p:spPr>
        <p:txBody>
          <a:bodyPr/>
          <a:lstStyle/>
          <a:p>
            <a:r>
              <a:rPr lang="en-US" dirty="0"/>
              <a:t>Use Jenkins Pipelines to your advantage</a:t>
            </a:r>
          </a:p>
          <a:p>
            <a:r>
              <a:rPr lang="en-US" dirty="0"/>
              <a:t>Ephemeral Jenkins Slaves (Executors) via Docker</a:t>
            </a:r>
          </a:p>
          <a:p>
            <a:pPr lvl="1"/>
            <a:r>
              <a:rPr lang="en-US" dirty="0"/>
              <a:t>Utilize Kubernetes or OpenShift as much as possible</a:t>
            </a:r>
          </a:p>
          <a:p>
            <a:pPr lvl="2"/>
            <a:r>
              <a:rPr lang="en-US" dirty="0"/>
              <a:t>This allows for attribute-based authentication, no secret zero!</a:t>
            </a:r>
          </a:p>
          <a:p>
            <a:pPr lvl="1"/>
            <a:r>
              <a:rPr lang="en-US" dirty="0"/>
              <a:t>Establish Machine Identity on Ephemeral Nodes</a:t>
            </a:r>
          </a:p>
          <a:p>
            <a:r>
              <a:rPr lang="en-US" dirty="0"/>
              <a:t>Use Credentials Plugin for Secure Secrets Delivery</a:t>
            </a:r>
          </a:p>
        </p:txBody>
      </p:sp>
      <p:pic>
        <p:nvPicPr>
          <p:cNvPr id="1025" name="Picture 1" descr="page1image46981248">
            <a:extLst>
              <a:ext uri="{FF2B5EF4-FFF2-40B4-BE49-F238E27FC236}">
                <a16:creationId xmlns:a16="http://schemas.microsoft.com/office/drawing/2014/main" id="{589C7FF8-8369-8840-85CA-9008F81EDDC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5794" y="3755550"/>
            <a:ext cx="4816699" cy="220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22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OpenShift</a:t>
            </a:r>
            <a:r>
              <a:rPr lang="en-US" dirty="0"/>
              <a:t>/Kubernetes Integration</a:t>
            </a:r>
          </a:p>
        </p:txBody>
      </p:sp>
      <p:sp>
        <p:nvSpPr>
          <p:cNvPr id="3" name="Content Placeholder 2"/>
          <p:cNvSpPr>
            <a:spLocks noGrp="1"/>
          </p:cNvSpPr>
          <p:nvPr>
            <p:ph idx="4294967295"/>
          </p:nvPr>
        </p:nvSpPr>
        <p:spPr>
          <a:xfrm>
            <a:off x="688369" y="1427163"/>
            <a:ext cx="9939944" cy="4033837"/>
          </a:xfrm>
        </p:spPr>
        <p:txBody>
          <a:bodyPr/>
          <a:lstStyle/>
          <a:p>
            <a:pPr>
              <a:lnSpc>
                <a:spcPct val="150000"/>
              </a:lnSpc>
            </a:pPr>
            <a:r>
              <a:rPr lang="en-US" sz="2400" dirty="0"/>
              <a:t>Securely provide secrets to applications</a:t>
            </a:r>
          </a:p>
          <a:p>
            <a:pPr>
              <a:lnSpc>
                <a:spcPct val="150000"/>
              </a:lnSpc>
            </a:pPr>
            <a:r>
              <a:rPr lang="en-US" sz="2400" dirty="0"/>
              <a:t>Seamlessly integrates into the OpenShift/k8s environment</a:t>
            </a:r>
          </a:p>
          <a:p>
            <a:pPr>
              <a:lnSpc>
                <a:spcPct val="150000"/>
              </a:lnSpc>
            </a:pPr>
            <a:r>
              <a:rPr lang="en-US" sz="2400" dirty="0"/>
              <a:t>Strong container authentication based on its attributes</a:t>
            </a:r>
          </a:p>
          <a:p>
            <a:pPr>
              <a:lnSpc>
                <a:spcPct val="150000"/>
              </a:lnSpc>
            </a:pPr>
            <a:r>
              <a:rPr lang="en-US" sz="2400" dirty="0"/>
              <a:t>Central audit </a:t>
            </a:r>
          </a:p>
          <a:p>
            <a:pPr>
              <a:lnSpc>
                <a:spcPct val="150000"/>
              </a:lnSpc>
            </a:pPr>
            <a:r>
              <a:rPr lang="en-US" sz="2400" dirty="0"/>
              <a:t>Secret rotation</a:t>
            </a:r>
          </a:p>
        </p:txBody>
      </p:sp>
      <p:grpSp>
        <p:nvGrpSpPr>
          <p:cNvPr id="5" name="Group 4"/>
          <p:cNvGrpSpPr/>
          <p:nvPr/>
        </p:nvGrpSpPr>
        <p:grpSpPr>
          <a:xfrm>
            <a:off x="8892644" y="1494931"/>
            <a:ext cx="2044614" cy="1713235"/>
            <a:chOff x="6306037" y="900322"/>
            <a:chExt cx="1285087" cy="115636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6037" y="900322"/>
              <a:ext cx="1285087" cy="914732"/>
            </a:xfrm>
            <a:prstGeom prst="rect">
              <a:avLst/>
            </a:prstGeom>
          </p:spPr>
        </p:pic>
        <p:sp>
          <p:nvSpPr>
            <p:cNvPr id="7" name="Rectangle 6"/>
            <p:cNvSpPr/>
            <p:nvPr/>
          </p:nvSpPr>
          <p:spPr>
            <a:xfrm>
              <a:off x="6890528" y="1745079"/>
              <a:ext cx="116108" cy="311604"/>
            </a:xfrm>
            <a:prstGeom prst="rect">
              <a:avLst/>
            </a:prstGeom>
          </p:spPr>
          <p:txBody>
            <a:bodyPr wrap="none">
              <a:spAutoFit/>
            </a:bodyPr>
            <a:lstStyle/>
            <a:p>
              <a:pPr algn="ctr"/>
              <a:endParaRPr lang="en-US" sz="2400" kern="0" dirty="0">
                <a:solidFill>
                  <a:srgbClr val="2A59A8"/>
                </a:solidFill>
                <a:latin typeface="Arial"/>
                <a:cs typeface="Arial"/>
                <a:sym typeface="Arial"/>
              </a:endParaRPr>
            </a:p>
          </p:txBody>
        </p:sp>
      </p:grpSp>
      <p:cxnSp>
        <p:nvCxnSpPr>
          <p:cNvPr id="9" name="Straight Arrow Connector 8"/>
          <p:cNvCxnSpPr/>
          <p:nvPr/>
        </p:nvCxnSpPr>
        <p:spPr>
          <a:xfrm flipH="1">
            <a:off x="8750710" y="2850175"/>
            <a:ext cx="845574" cy="1348199"/>
          </a:xfrm>
          <a:prstGeom prst="straightConnector1">
            <a:avLst/>
          </a:prstGeom>
          <a:ln>
            <a:solidFill>
              <a:srgbClr val="78C1FF"/>
            </a:solidFill>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4544" y="3472758"/>
            <a:ext cx="2968709" cy="2968709"/>
          </a:xfrm>
          <a:prstGeom prst="rect">
            <a:avLst/>
          </a:prstGeom>
        </p:spPr>
      </p:pic>
    </p:spTree>
    <p:extLst>
      <p:ext uri="{BB962C8B-B14F-4D97-AF65-F5344CB8AC3E}">
        <p14:creationId xmlns:p14="http://schemas.microsoft.com/office/powerpoint/2010/main" val="476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Partners in Enterprise Security</a:t>
            </a:r>
          </a:p>
        </p:txBody>
      </p:sp>
      <p:pic>
        <p:nvPicPr>
          <p:cNvPr id="8" name="Shape 111">
            <a:extLst>
              <a:ext uri="{FF2B5EF4-FFF2-40B4-BE49-F238E27FC236}">
                <a16:creationId xmlns:a16="http://schemas.microsoft.com/office/drawing/2014/main" id="{DB3A107B-24D5-0844-9051-1DCF35138D5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6075" y="1189568"/>
            <a:ext cx="4167518" cy="2696629"/>
          </a:xfrm>
          <a:prstGeom prst="rect">
            <a:avLst/>
          </a:prstGeom>
          <a:noFill/>
          <a:ln>
            <a:noFill/>
          </a:ln>
        </p:spPr>
      </p:pic>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503825" y="1809972"/>
            <a:ext cx="3657724" cy="1608226"/>
          </a:xfrm>
          <a:prstGeom prst="rect">
            <a:avLst/>
          </a:prstGeom>
          <a:noFill/>
          <a:ln>
            <a:noFill/>
          </a:ln>
        </p:spPr>
      </p:pic>
      <p:sp>
        <p:nvSpPr>
          <p:cNvPr id="10" name="Left-Right Arrow 9">
            <a:extLst>
              <a:ext uri="{FF2B5EF4-FFF2-40B4-BE49-F238E27FC236}">
                <a16:creationId xmlns:a16="http://schemas.microsoft.com/office/drawing/2014/main" id="{76431FA1-6634-6F4C-A4D9-ACB437649DAB}"/>
              </a:ext>
            </a:extLst>
          </p:cNvPr>
          <p:cNvSpPr/>
          <p:nvPr/>
        </p:nvSpPr>
        <p:spPr>
          <a:xfrm>
            <a:off x="5138430" y="1942397"/>
            <a:ext cx="1528763"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0">
            <a:extLst>
              <a:ext uri="{FF2B5EF4-FFF2-40B4-BE49-F238E27FC236}">
                <a16:creationId xmlns:a16="http://schemas.microsoft.com/office/drawing/2014/main" id="{400FD476-9FC6-9F48-B66D-2CA7A1412EC3}"/>
              </a:ext>
            </a:extLst>
          </p:cNvPr>
          <p:cNvSpPr txBox="1">
            <a:spLocks/>
          </p:cNvSpPr>
          <p:nvPr/>
        </p:nvSpPr>
        <p:spPr>
          <a:xfrm>
            <a:off x="1914525" y="39757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Both organizations are focused on best in class security solutions for Pivotal Cloud Foundry deployments and workflows.</a:t>
            </a:r>
            <a:endParaRPr lang="en-US" sz="20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Strong partner relationship and many shared customers.</a:t>
            </a: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Solution developed in collaboration with Pivotal R&amp;D.</a:t>
            </a:r>
          </a:p>
          <a:p>
            <a:pPr marL="0" indent="0">
              <a:buFont typeface="Merriweather Sans"/>
              <a:buNone/>
            </a:pPr>
            <a:endParaRPr lang="en-US" dirty="0">
              <a:solidFill>
                <a:schemeClr val="accent1"/>
              </a:solidFill>
            </a:endParaRPr>
          </a:p>
        </p:txBody>
      </p:sp>
    </p:spTree>
    <p:extLst>
      <p:ext uri="{BB962C8B-B14F-4D97-AF65-F5344CB8AC3E}">
        <p14:creationId xmlns:p14="http://schemas.microsoft.com/office/powerpoint/2010/main" val="369469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CI/CD Integrations: </a:t>
            </a:r>
            <a:r>
              <a:rPr lang="en-US" dirty="0" err="1"/>
              <a:t>Config</a:t>
            </a:r>
            <a:r>
              <a:rPr lang="en-US" dirty="0"/>
              <a:t> Management</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67295" y="1251104"/>
            <a:ext cx="6459399" cy="2711296"/>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4046" y="2768999"/>
            <a:ext cx="3442504" cy="3530600"/>
          </a:xfrm>
          <a:prstGeom prst="rect">
            <a:avLst/>
          </a:prstGeom>
          <a:effectLst>
            <a:outerShdw blurRad="50800" dist="76200" dir="2700000" algn="tl" rotWithShape="0">
              <a:prstClr val="black">
                <a:alpha val="40000"/>
              </a:prstClr>
            </a:outerShdw>
          </a:effectLst>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09799" y="3219847"/>
            <a:ext cx="5427161" cy="2930049"/>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73812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2562A-5D7A-490E-AB76-E8CEE6521D3A}"/>
              </a:ext>
            </a:extLst>
          </p:cNvPr>
          <p:cNvSpPr>
            <a:spLocks noGrp="1"/>
          </p:cNvSpPr>
          <p:nvPr>
            <p:ph type="title"/>
          </p:nvPr>
        </p:nvSpPr>
        <p:spPr>
          <a:xfrm>
            <a:off x="352757" y="293128"/>
            <a:ext cx="11185243" cy="900872"/>
          </a:xfrm>
        </p:spPr>
        <p:txBody>
          <a:bodyPr>
            <a:normAutofit fontScale="90000"/>
          </a:bodyPr>
          <a:lstStyle/>
          <a:p>
            <a:r>
              <a:rPr lang="en-US" dirty="0"/>
              <a:t>Aqua Security – CyberArk </a:t>
            </a:r>
            <a:r>
              <a:rPr lang="en-US" dirty="0" err="1"/>
              <a:t>Conjur</a:t>
            </a:r>
            <a:r>
              <a:rPr lang="en-US" dirty="0"/>
              <a:t> Integration</a:t>
            </a:r>
            <a:br>
              <a:rPr lang="en-US" dirty="0"/>
            </a:br>
            <a:r>
              <a:rPr lang="en-US" sz="3200" dirty="0">
                <a:solidFill>
                  <a:schemeClr val="tx1">
                    <a:lumMod val="50000"/>
                    <a:lumOff val="50000"/>
                  </a:schemeClr>
                </a:solidFill>
              </a:rPr>
              <a:t>No container downtime or restart</a:t>
            </a:r>
            <a:endParaRPr lang="en-US" dirty="0"/>
          </a:p>
        </p:txBody>
      </p:sp>
      <p:sp>
        <p:nvSpPr>
          <p:cNvPr id="114" name="Content Placeholder 2">
            <a:extLst>
              <a:ext uri="{FF2B5EF4-FFF2-40B4-BE49-F238E27FC236}">
                <a16:creationId xmlns:a16="http://schemas.microsoft.com/office/drawing/2014/main" id="{FACA1164-9D84-44B9-A995-5974DCB407C3}"/>
              </a:ext>
            </a:extLst>
          </p:cNvPr>
          <p:cNvSpPr txBox="1">
            <a:spLocks/>
          </p:cNvSpPr>
          <p:nvPr/>
        </p:nvSpPr>
        <p:spPr>
          <a:xfrm>
            <a:off x="367666" y="1625623"/>
            <a:ext cx="3886865" cy="2503504"/>
          </a:xfrm>
          <a:prstGeom prst="rect">
            <a:avLst/>
          </a:prstGeom>
        </p:spPr>
        <p:txBody>
          <a:bodyPr/>
          <a:lstStyle>
            <a:lvl1pPr marL="266700" indent="-266700" algn="l" defTabSz="685800" rtl="0" eaLnBrk="1" latinLnBrk="0" hangingPunct="1">
              <a:lnSpc>
                <a:spcPct val="114000"/>
              </a:lnSpc>
              <a:spcBef>
                <a:spcPts val="750"/>
              </a:spcBef>
              <a:buClr>
                <a:srgbClr val="FBAF42"/>
              </a:buClr>
              <a:buSzPct val="90000"/>
              <a:buFont typeface="Wingdings" panose="05000000000000000000" pitchFamily="2" charset="2"/>
              <a:buChar char=""/>
              <a:defRPr sz="210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679847" indent="-342900" algn="l" defTabSz="685800" rtl="0" eaLnBrk="1" latinLnBrk="0" hangingPunct="1">
              <a:lnSpc>
                <a:spcPct val="90000"/>
              </a:lnSpc>
              <a:spcBef>
                <a:spcPts val="375"/>
              </a:spcBef>
              <a:buClr>
                <a:srgbClr val="99D8EF"/>
              </a:buClr>
              <a:buSzPct val="100000"/>
              <a:buFont typeface="Wingdings" panose="05000000000000000000" pitchFamily="2" charset="2"/>
              <a:buChar char="§"/>
              <a:defRPr lang="en-US" sz="1800" kern="1200" dirty="0">
                <a:solidFill>
                  <a:schemeClr val="tx1">
                    <a:lumMod val="75000"/>
                    <a:lumOff val="25000"/>
                  </a:schemeClr>
                </a:solidFill>
                <a:latin typeface="Roboto" panose="02000000000000000000" pitchFamily="2" charset="0"/>
                <a:ea typeface="Roboto" panose="02000000000000000000" pitchFamily="2" charset="0"/>
                <a:cs typeface="+mn-cs"/>
              </a:defRPr>
            </a:lvl2pPr>
            <a:lvl3pPr marL="929878" indent="-257175" algn="l" defTabSz="685800" rtl="0" eaLnBrk="1" latinLnBrk="0" hangingPunct="1">
              <a:lnSpc>
                <a:spcPct val="90000"/>
              </a:lnSpc>
              <a:spcBef>
                <a:spcPts val="375"/>
              </a:spcBef>
              <a:buClr>
                <a:srgbClr val="99D8EF"/>
              </a:buClr>
              <a:buSzPct val="90000"/>
              <a:buFont typeface="Wingdings" panose="05000000000000000000" pitchFamily="2" charset="2"/>
              <a:buChar char=""/>
              <a:defRPr lang="en-US" sz="1600" kern="1200" dirty="0">
                <a:solidFill>
                  <a:schemeClr val="tx1">
                    <a:lumMod val="75000"/>
                    <a:lumOff val="25000"/>
                  </a:schemeClr>
                </a:solidFill>
                <a:latin typeface="Roboto" panose="02000000000000000000" pitchFamily="2" charset="0"/>
                <a:ea typeface="Roboto" panose="02000000000000000000" pitchFamily="2" charset="0"/>
                <a:cs typeface="+mn-cs"/>
              </a:defRPr>
            </a:lvl3pPr>
            <a:lvl4pPr marL="1200150" indent="-171450" algn="l" defTabSz="685800" rtl="0" eaLnBrk="1" latinLnBrk="0" hangingPunct="1">
              <a:lnSpc>
                <a:spcPct val="90000"/>
              </a:lnSpc>
              <a:spcBef>
                <a:spcPts val="375"/>
              </a:spcBef>
              <a:buClr>
                <a:srgbClr val="99D8EF"/>
              </a:buClr>
              <a:buSzPct val="90000"/>
              <a:buFont typeface="Wingdings" panose="05000000000000000000" pitchFamily="2" charset="2"/>
              <a:buChar char=""/>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371600" indent="0" algn="l" defTabSz="685800" rtl="0" eaLnBrk="1" latinLnBrk="0" hangingPunct="1">
              <a:lnSpc>
                <a:spcPct val="90000"/>
              </a:lnSpc>
              <a:spcBef>
                <a:spcPts val="375"/>
              </a:spcBef>
              <a:buClr>
                <a:srgbClr val="99D8EF"/>
              </a:buClr>
              <a:buSzPct val="90000"/>
              <a:buFont typeface="Wingdings" panose="05000000000000000000" pitchFamily="2" charset="2"/>
              <a:buNone/>
              <a:defRPr sz="1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Discover embedded secrets in images &amp; containers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Securely inject secrets into runtime containers (no container downtime/restart for business continuity)</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Encrypt secrets in transit and in memory (never persist on disk)</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Secrets visible inside the container only, not visible to host or orchestrator</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Rotate secrets with no container downtime/ restart</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Manage, monitor, and audit container access to secrets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Enable secrets segregation by assigning labels (e.g. namespaces) to secrets and create security policy to allow only specific workloads to use specific secrets based on labels</a:t>
            </a:r>
          </a:p>
        </p:txBody>
      </p:sp>
      <p:grpSp>
        <p:nvGrpSpPr>
          <p:cNvPr id="44" name="Group 43">
            <a:extLst>
              <a:ext uri="{FF2B5EF4-FFF2-40B4-BE49-F238E27FC236}">
                <a16:creationId xmlns:a16="http://schemas.microsoft.com/office/drawing/2014/main" id="{AC5FF54F-5049-463D-9767-A69E578325BF}"/>
              </a:ext>
            </a:extLst>
          </p:cNvPr>
          <p:cNvGrpSpPr/>
          <p:nvPr/>
        </p:nvGrpSpPr>
        <p:grpSpPr>
          <a:xfrm>
            <a:off x="4572001" y="1319428"/>
            <a:ext cx="7186315" cy="4192187"/>
            <a:chOff x="3445862" y="774978"/>
            <a:chExt cx="5389736" cy="3144140"/>
          </a:xfrm>
        </p:grpSpPr>
        <p:sp>
          <p:nvSpPr>
            <p:cNvPr id="90" name="object 20">
              <a:extLst>
                <a:ext uri="{FF2B5EF4-FFF2-40B4-BE49-F238E27FC236}">
                  <a16:creationId xmlns:a16="http://schemas.microsoft.com/office/drawing/2014/main" id="{B9D10C5D-8364-4840-A60F-FB12DB6DEF69}"/>
                </a:ext>
              </a:extLst>
            </p:cNvPr>
            <p:cNvSpPr/>
            <p:nvPr/>
          </p:nvSpPr>
          <p:spPr>
            <a:xfrm flipH="1">
              <a:off x="3763432" y="1466836"/>
              <a:ext cx="37734" cy="98864"/>
            </a:xfrm>
            <a:custGeom>
              <a:avLst/>
              <a:gdLst/>
              <a:ahLst/>
              <a:cxnLst/>
              <a:rect l="l" t="t" r="r" b="b"/>
              <a:pathLst>
                <a:path h="294639">
                  <a:moveTo>
                    <a:pt x="0" y="294512"/>
                  </a:moveTo>
                  <a:lnTo>
                    <a:pt x="0" y="0"/>
                  </a:lnTo>
                </a:path>
              </a:pathLst>
            </a:custGeom>
            <a:ln w="10071">
              <a:solidFill>
                <a:srgbClr val="06B1D5"/>
              </a:solidFill>
            </a:ln>
          </p:spPr>
          <p:txBody>
            <a:bodyPr wrap="square" lIns="0" tIns="0" rIns="0" bIns="0" rtlCol="0"/>
            <a:lstStyle/>
            <a:p>
              <a:pPr defTabSz="914377"/>
              <a:endParaRPr>
                <a:solidFill>
                  <a:srgbClr val="302F31"/>
                </a:solidFill>
                <a:latin typeface="Calibri"/>
              </a:endParaRPr>
            </a:p>
          </p:txBody>
        </p:sp>
        <p:grpSp>
          <p:nvGrpSpPr>
            <p:cNvPr id="43" name="Group 42">
              <a:extLst>
                <a:ext uri="{FF2B5EF4-FFF2-40B4-BE49-F238E27FC236}">
                  <a16:creationId xmlns:a16="http://schemas.microsoft.com/office/drawing/2014/main" id="{0D8AD8C0-D7C3-43E6-99FA-6EF4F07C61D0}"/>
                </a:ext>
              </a:extLst>
            </p:cNvPr>
            <p:cNvGrpSpPr/>
            <p:nvPr/>
          </p:nvGrpSpPr>
          <p:grpSpPr>
            <a:xfrm>
              <a:off x="3445862" y="774978"/>
              <a:ext cx="5389736" cy="3144140"/>
              <a:chOff x="3445862" y="774978"/>
              <a:chExt cx="5389736" cy="3144140"/>
            </a:xfrm>
          </p:grpSpPr>
          <p:grpSp>
            <p:nvGrpSpPr>
              <p:cNvPr id="88" name="Group 87">
                <a:extLst>
                  <a:ext uri="{FF2B5EF4-FFF2-40B4-BE49-F238E27FC236}">
                    <a16:creationId xmlns:a16="http://schemas.microsoft.com/office/drawing/2014/main" id="{A7FD5FC4-88BE-4300-B64A-065A05138DA8}"/>
                  </a:ext>
                </a:extLst>
              </p:cNvPr>
              <p:cNvGrpSpPr/>
              <p:nvPr/>
            </p:nvGrpSpPr>
            <p:grpSpPr>
              <a:xfrm>
                <a:off x="3505199" y="1558488"/>
                <a:ext cx="662719" cy="479862"/>
                <a:chOff x="2475769" y="945405"/>
                <a:chExt cx="808595" cy="551175"/>
              </a:xfrm>
            </p:grpSpPr>
            <p:grpSp>
              <p:nvGrpSpPr>
                <p:cNvPr id="98" name="Group 97">
                  <a:extLst>
                    <a:ext uri="{FF2B5EF4-FFF2-40B4-BE49-F238E27FC236}">
                      <a16:creationId xmlns:a16="http://schemas.microsoft.com/office/drawing/2014/main" id="{381D2F71-F7D8-485B-8AF3-44DCF966E985}"/>
                    </a:ext>
                  </a:extLst>
                </p:cNvPr>
                <p:cNvGrpSpPr/>
                <p:nvPr/>
              </p:nvGrpSpPr>
              <p:grpSpPr>
                <a:xfrm>
                  <a:off x="2475769" y="945405"/>
                  <a:ext cx="808595" cy="551175"/>
                  <a:chOff x="1787544" y="1864505"/>
                  <a:chExt cx="1011558" cy="1125103"/>
                </a:xfrm>
              </p:grpSpPr>
              <p:sp>
                <p:nvSpPr>
                  <p:cNvPr id="100" name="object 109">
                    <a:extLst>
                      <a:ext uri="{FF2B5EF4-FFF2-40B4-BE49-F238E27FC236}">
                        <a16:creationId xmlns:a16="http://schemas.microsoft.com/office/drawing/2014/main" id="{EF3CDEAC-6FF6-4402-9B33-37155C922446}"/>
                      </a:ext>
                    </a:extLst>
                  </p:cNvPr>
                  <p:cNvSpPr/>
                  <p:nvPr/>
                </p:nvSpPr>
                <p:spPr>
                  <a:xfrm>
                    <a:off x="1787544" y="2919234"/>
                    <a:ext cx="1011556" cy="70374"/>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101" name="object 110">
                    <a:extLst>
                      <a:ext uri="{FF2B5EF4-FFF2-40B4-BE49-F238E27FC236}">
                        <a16:creationId xmlns:a16="http://schemas.microsoft.com/office/drawing/2014/main" id="{4E455288-3847-486A-8D6A-7D986DBC0EB3}"/>
                      </a:ext>
                    </a:extLst>
                  </p:cNvPr>
                  <p:cNvSpPr/>
                  <p:nvPr/>
                </p:nvSpPr>
                <p:spPr>
                  <a:xfrm>
                    <a:off x="1792477" y="1868948"/>
                    <a:ext cx="0" cy="1045211"/>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2" name="object 111">
                    <a:extLst>
                      <a:ext uri="{FF2B5EF4-FFF2-40B4-BE49-F238E27FC236}">
                        <a16:creationId xmlns:a16="http://schemas.microsoft.com/office/drawing/2014/main" id="{8FB04C3B-6B4A-407A-8CC8-66C52B0CE278}"/>
                      </a:ext>
                    </a:extLst>
                  </p:cNvPr>
                  <p:cNvSpPr/>
                  <p:nvPr/>
                </p:nvSpPr>
                <p:spPr>
                  <a:xfrm>
                    <a:off x="1787547" y="1864505"/>
                    <a:ext cx="1011555"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103" name="object 112">
                    <a:extLst>
                      <a:ext uri="{FF2B5EF4-FFF2-40B4-BE49-F238E27FC236}">
                        <a16:creationId xmlns:a16="http://schemas.microsoft.com/office/drawing/2014/main" id="{D97F2F9D-118E-45EE-B1C3-3180ED311AEF}"/>
                      </a:ext>
                    </a:extLst>
                  </p:cNvPr>
                  <p:cNvSpPr/>
                  <p:nvPr/>
                </p:nvSpPr>
                <p:spPr>
                  <a:xfrm>
                    <a:off x="2793792" y="1869474"/>
                    <a:ext cx="0" cy="1045209"/>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4" name="object 114">
                    <a:extLst>
                      <a:ext uri="{FF2B5EF4-FFF2-40B4-BE49-F238E27FC236}">
                        <a16:creationId xmlns:a16="http://schemas.microsoft.com/office/drawing/2014/main" id="{3352C116-9195-4C12-9FEF-816E3CC71006}"/>
                      </a:ext>
                    </a:extLst>
                  </p:cNvPr>
                  <p:cNvSpPr/>
                  <p:nvPr/>
                </p:nvSpPr>
                <p:spPr>
                  <a:xfrm>
                    <a:off x="2190658" y="2238222"/>
                    <a:ext cx="210667" cy="121785"/>
                  </a:xfrm>
                  <a:prstGeom prst="rect">
                    <a:avLst/>
                  </a:prstGeom>
                  <a:blipFill>
                    <a:blip r:embed="rId2" cstate="print"/>
                    <a:stretch>
                      <a:fillRect/>
                    </a:stretch>
                  </a:blipFill>
                </p:spPr>
                <p:txBody>
                  <a:bodyPr wrap="square" lIns="0" tIns="0" rIns="0" bIns="0" rtlCol="0"/>
                  <a:lstStyle/>
                  <a:p>
                    <a:pPr defTabSz="914377"/>
                    <a:endParaRPr>
                      <a:solidFill>
                        <a:srgbClr val="302F31"/>
                      </a:solidFill>
                      <a:latin typeface="Calibri"/>
                    </a:endParaRPr>
                  </a:p>
                </p:txBody>
              </p:sp>
            </p:grpSp>
            <p:sp>
              <p:nvSpPr>
                <p:cNvPr id="99" name="object 113">
                  <a:extLst>
                    <a:ext uri="{FF2B5EF4-FFF2-40B4-BE49-F238E27FC236}">
                      <a16:creationId xmlns:a16="http://schemas.microsoft.com/office/drawing/2014/main" id="{B021D01A-3CE1-4105-ADCF-B3CA600939D0}"/>
                    </a:ext>
                  </a:extLst>
                </p:cNvPr>
                <p:cNvSpPr txBox="1"/>
                <p:nvPr/>
              </p:nvSpPr>
              <p:spPr>
                <a:xfrm>
                  <a:off x="2752123" y="1218969"/>
                  <a:ext cx="224862" cy="103164"/>
                </a:xfrm>
                <a:prstGeom prst="rect">
                  <a:avLst/>
                </a:prstGeom>
              </p:spPr>
              <p:txBody>
                <a:bodyPr vert="horz" wrap="square" lIns="0" tIns="16933" rIns="0" bIns="0" rtlCol="0">
                  <a:spAutoFit/>
                </a:bodyPr>
                <a:lstStyle/>
                <a:p>
                  <a:pPr defTabSz="914377">
                    <a:spcBef>
                      <a:spcPts val="133"/>
                    </a:spcBef>
                  </a:pPr>
                  <a:r>
                    <a:rPr sz="667" dirty="0">
                      <a:solidFill>
                        <a:srgbClr val="302F31">
                          <a:lumMod val="50000"/>
                          <a:lumOff val="50000"/>
                        </a:srgbClr>
                      </a:solidFill>
                      <a:latin typeface="Roboto"/>
                      <a:cs typeface="Roboto"/>
                    </a:rPr>
                    <a:t>CI/CD</a:t>
                  </a:r>
                </a:p>
              </p:txBody>
            </p:sp>
          </p:grpSp>
          <p:grpSp>
            <p:nvGrpSpPr>
              <p:cNvPr id="91" name="Group 90">
                <a:extLst>
                  <a:ext uri="{FF2B5EF4-FFF2-40B4-BE49-F238E27FC236}">
                    <a16:creationId xmlns:a16="http://schemas.microsoft.com/office/drawing/2014/main" id="{29046188-E49C-4E06-BCA1-378A854CD5E8}"/>
                  </a:ext>
                </a:extLst>
              </p:cNvPr>
              <p:cNvGrpSpPr/>
              <p:nvPr/>
            </p:nvGrpSpPr>
            <p:grpSpPr>
              <a:xfrm>
                <a:off x="3522481" y="1025087"/>
                <a:ext cx="628244" cy="479863"/>
                <a:chOff x="2017024" y="1006546"/>
                <a:chExt cx="808591" cy="551177"/>
              </a:xfrm>
            </p:grpSpPr>
            <p:sp>
              <p:nvSpPr>
                <p:cNvPr id="92" name="object 106">
                  <a:extLst>
                    <a:ext uri="{FF2B5EF4-FFF2-40B4-BE49-F238E27FC236}">
                      <a16:creationId xmlns:a16="http://schemas.microsoft.com/office/drawing/2014/main" id="{2CA558EF-BF11-40E5-9E09-D7370698631C}"/>
                    </a:ext>
                  </a:extLst>
                </p:cNvPr>
                <p:cNvSpPr/>
                <p:nvPr/>
              </p:nvSpPr>
              <p:spPr>
                <a:xfrm>
                  <a:off x="2362031" y="1110154"/>
                  <a:ext cx="175234" cy="154103"/>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93" name="object 109">
                  <a:extLst>
                    <a:ext uri="{FF2B5EF4-FFF2-40B4-BE49-F238E27FC236}">
                      <a16:creationId xmlns:a16="http://schemas.microsoft.com/office/drawing/2014/main" id="{0A43E5BC-E726-4F20-BAE3-96CC3D7969DC}"/>
                    </a:ext>
                  </a:extLst>
                </p:cNvPr>
                <p:cNvSpPr/>
                <p:nvPr/>
              </p:nvSpPr>
              <p:spPr>
                <a:xfrm>
                  <a:off x="2017024" y="1523248"/>
                  <a:ext cx="808591" cy="34475"/>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94" name="object 110">
                  <a:extLst>
                    <a:ext uri="{FF2B5EF4-FFF2-40B4-BE49-F238E27FC236}">
                      <a16:creationId xmlns:a16="http://schemas.microsoft.com/office/drawing/2014/main" id="{23D82805-14D5-4D97-B9A5-DDFED358803E}"/>
                    </a:ext>
                  </a:extLst>
                </p:cNvPr>
                <p:cNvSpPr/>
                <p:nvPr/>
              </p:nvSpPr>
              <p:spPr>
                <a:xfrm>
                  <a:off x="2020963" y="1008723"/>
                  <a:ext cx="0" cy="512036"/>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5" name="object 111">
                  <a:extLst>
                    <a:ext uri="{FF2B5EF4-FFF2-40B4-BE49-F238E27FC236}">
                      <a16:creationId xmlns:a16="http://schemas.microsoft.com/office/drawing/2014/main" id="{FF7F01FB-74B9-4742-9581-70671432BC76}"/>
                    </a:ext>
                  </a:extLst>
                </p:cNvPr>
                <p:cNvSpPr/>
                <p:nvPr/>
              </p:nvSpPr>
              <p:spPr>
                <a:xfrm>
                  <a:off x="2017024" y="1006546"/>
                  <a:ext cx="808591"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96" name="object 112">
                  <a:extLst>
                    <a:ext uri="{FF2B5EF4-FFF2-40B4-BE49-F238E27FC236}">
                      <a16:creationId xmlns:a16="http://schemas.microsoft.com/office/drawing/2014/main" id="{FB195D16-8FE2-4CAE-91B7-A9F7CD5106BB}"/>
                    </a:ext>
                  </a:extLst>
                </p:cNvPr>
                <p:cNvSpPr/>
                <p:nvPr/>
              </p:nvSpPr>
              <p:spPr>
                <a:xfrm>
                  <a:off x="2821371" y="1008978"/>
                  <a:ext cx="0" cy="512036"/>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7" name="object 113">
                  <a:extLst>
                    <a:ext uri="{FF2B5EF4-FFF2-40B4-BE49-F238E27FC236}">
                      <a16:creationId xmlns:a16="http://schemas.microsoft.com/office/drawing/2014/main" id="{AAC6E04F-9BA7-42F5-80C2-FB978ED18BDD}"/>
                    </a:ext>
                  </a:extLst>
                </p:cNvPr>
                <p:cNvSpPr txBox="1"/>
                <p:nvPr/>
              </p:nvSpPr>
              <p:spPr>
                <a:xfrm>
                  <a:off x="2165146" y="1306423"/>
                  <a:ext cx="441583" cy="120784"/>
                </a:xfrm>
                <a:prstGeom prst="rect">
                  <a:avLst/>
                </a:prstGeom>
              </p:spPr>
              <p:txBody>
                <a:bodyPr vert="horz" wrap="square" lIns="0" tIns="16933" rIns="0" bIns="0" rtlCol="0">
                  <a:spAutoFit/>
                </a:bodyPr>
                <a:lstStyle/>
                <a:p>
                  <a:pPr defTabSz="914377">
                    <a:spcBef>
                      <a:spcPts val="133"/>
                    </a:spcBef>
                  </a:pPr>
                  <a:r>
                    <a:rPr lang="en-US" sz="800" dirty="0">
                      <a:solidFill>
                        <a:srgbClr val="302F31">
                          <a:lumMod val="50000"/>
                          <a:lumOff val="50000"/>
                        </a:srgbClr>
                      </a:solidFill>
                      <a:latin typeface="Roboto"/>
                      <a:cs typeface="Roboto"/>
                    </a:rPr>
                    <a:t>Registries</a:t>
                  </a:r>
                  <a:endParaRPr sz="800" dirty="0">
                    <a:solidFill>
                      <a:srgbClr val="302F31">
                        <a:lumMod val="50000"/>
                        <a:lumOff val="50000"/>
                      </a:srgbClr>
                    </a:solidFill>
                    <a:latin typeface="Roboto"/>
                    <a:cs typeface="Roboto"/>
                  </a:endParaRPr>
                </a:p>
              </p:txBody>
            </p:sp>
          </p:grpSp>
          <p:grpSp>
            <p:nvGrpSpPr>
              <p:cNvPr id="40" name="Group 39">
                <a:extLst>
                  <a:ext uri="{FF2B5EF4-FFF2-40B4-BE49-F238E27FC236}">
                    <a16:creationId xmlns:a16="http://schemas.microsoft.com/office/drawing/2014/main" id="{36237EFA-FD8B-48DB-812D-B4128A5B94C6}"/>
                  </a:ext>
                </a:extLst>
              </p:cNvPr>
              <p:cNvGrpSpPr/>
              <p:nvPr/>
            </p:nvGrpSpPr>
            <p:grpSpPr>
              <a:xfrm>
                <a:off x="3445862" y="774978"/>
                <a:ext cx="5389736" cy="3144140"/>
                <a:chOff x="3445862" y="774978"/>
                <a:chExt cx="5389736" cy="3144140"/>
              </a:xfrm>
            </p:grpSpPr>
            <p:grpSp>
              <p:nvGrpSpPr>
                <p:cNvPr id="123" name="Group 122">
                  <a:extLst>
                    <a:ext uri="{FF2B5EF4-FFF2-40B4-BE49-F238E27FC236}">
                      <a16:creationId xmlns:a16="http://schemas.microsoft.com/office/drawing/2014/main" id="{28222AD9-2903-4173-B13B-DCB347125AC3}"/>
                    </a:ext>
                  </a:extLst>
                </p:cNvPr>
                <p:cNvGrpSpPr/>
                <p:nvPr/>
              </p:nvGrpSpPr>
              <p:grpSpPr>
                <a:xfrm>
                  <a:off x="7412988" y="1754804"/>
                  <a:ext cx="1422610" cy="2164314"/>
                  <a:chOff x="4914855" y="2587453"/>
                  <a:chExt cx="1533248" cy="2183477"/>
                </a:xfrm>
              </p:grpSpPr>
              <p:sp>
                <p:nvSpPr>
                  <p:cNvPr id="8" name="object 2">
                    <a:extLst>
                      <a:ext uri="{FF2B5EF4-FFF2-40B4-BE49-F238E27FC236}">
                        <a16:creationId xmlns:a16="http://schemas.microsoft.com/office/drawing/2014/main" id="{E53C2B53-EA8C-4741-8279-9CEFED66BD7A}"/>
                      </a:ext>
                    </a:extLst>
                  </p:cNvPr>
                  <p:cNvSpPr txBox="1"/>
                  <p:nvPr/>
                </p:nvSpPr>
                <p:spPr>
                  <a:xfrm>
                    <a:off x="4939426" y="2610084"/>
                    <a:ext cx="1508677" cy="156976"/>
                  </a:xfrm>
                  <a:prstGeom prst="rect">
                    <a:avLst/>
                  </a:prstGeom>
                </p:spPr>
                <p:txBody>
                  <a:bodyPr vert="horz" wrap="square" lIns="0" tIns="22579" rIns="0" bIns="0" rtlCol="0">
                    <a:spAutoFit/>
                  </a:bodyPr>
                  <a:lstStyle/>
                  <a:p>
                    <a:pPr marL="207711" defTabSz="1625579">
                      <a:spcBef>
                        <a:spcPts val="179"/>
                      </a:spcBef>
                    </a:pPr>
                    <a:r>
                      <a:rPr sz="1200" dirty="0">
                        <a:solidFill>
                          <a:srgbClr val="454547"/>
                        </a:solidFill>
                        <a:latin typeface="Roboto"/>
                        <a:cs typeface="Roboto"/>
                      </a:rPr>
                      <a:t>Cluster</a:t>
                    </a:r>
                    <a:endParaRPr sz="1200" dirty="0">
                      <a:solidFill>
                        <a:prstClr val="black"/>
                      </a:solidFill>
                      <a:latin typeface="Roboto"/>
                      <a:cs typeface="Roboto"/>
                    </a:endParaRPr>
                  </a:p>
                </p:txBody>
              </p:sp>
              <p:sp>
                <p:nvSpPr>
                  <p:cNvPr id="9" name="object 4">
                    <a:extLst>
                      <a:ext uri="{FF2B5EF4-FFF2-40B4-BE49-F238E27FC236}">
                        <a16:creationId xmlns:a16="http://schemas.microsoft.com/office/drawing/2014/main" id="{A2CB7040-8241-46A0-80F2-0FE94ED159BF}"/>
                      </a:ext>
                    </a:extLst>
                  </p:cNvPr>
                  <p:cNvSpPr/>
                  <p:nvPr/>
                </p:nvSpPr>
                <p:spPr>
                  <a:xfrm>
                    <a:off x="5015145" y="4664475"/>
                    <a:ext cx="1272610" cy="34839"/>
                  </a:xfrm>
                  <a:custGeom>
                    <a:avLst/>
                    <a:gdLst/>
                    <a:ahLst/>
                    <a:cxnLst/>
                    <a:rect l="l" t="t" r="r" b="b"/>
                    <a:pathLst>
                      <a:path w="1261109">
                        <a:moveTo>
                          <a:pt x="0" y="0"/>
                        </a:moveTo>
                        <a:lnTo>
                          <a:pt x="1260932"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0" name="object 5">
                    <a:extLst>
                      <a:ext uri="{FF2B5EF4-FFF2-40B4-BE49-F238E27FC236}">
                        <a16:creationId xmlns:a16="http://schemas.microsoft.com/office/drawing/2014/main" id="{D866D778-8C62-46FD-814C-3FE4E4EB3769}"/>
                      </a:ext>
                    </a:extLst>
                  </p:cNvPr>
                  <p:cNvSpPr/>
                  <p:nvPr/>
                </p:nvSpPr>
                <p:spPr>
                  <a:xfrm>
                    <a:off x="5015256" y="3882247"/>
                    <a:ext cx="34259" cy="776676"/>
                  </a:xfrm>
                  <a:custGeom>
                    <a:avLst/>
                    <a:gdLst/>
                    <a:ahLst/>
                    <a:cxnLst/>
                    <a:rect l="l" t="t" r="r" b="b"/>
                    <a:pathLst>
                      <a:path h="661669">
                        <a:moveTo>
                          <a:pt x="0" y="0"/>
                        </a:moveTo>
                        <a:lnTo>
                          <a:pt x="0" y="66167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1" name="object 6">
                    <a:extLst>
                      <a:ext uri="{FF2B5EF4-FFF2-40B4-BE49-F238E27FC236}">
                        <a16:creationId xmlns:a16="http://schemas.microsoft.com/office/drawing/2014/main" id="{8B882C85-DE83-4C86-9484-7C8C46F84BDE}"/>
                      </a:ext>
                    </a:extLst>
                  </p:cNvPr>
                  <p:cNvSpPr/>
                  <p:nvPr/>
                </p:nvSpPr>
                <p:spPr>
                  <a:xfrm flipH="1">
                    <a:off x="6270016" y="3886220"/>
                    <a:ext cx="34259" cy="773571"/>
                  </a:xfrm>
                  <a:custGeom>
                    <a:avLst/>
                    <a:gdLst/>
                    <a:ahLst/>
                    <a:cxnLst/>
                    <a:rect l="l" t="t" r="r" b="b"/>
                    <a:pathLst>
                      <a:path h="661669">
                        <a:moveTo>
                          <a:pt x="0" y="0"/>
                        </a:moveTo>
                        <a:lnTo>
                          <a:pt x="0" y="661669"/>
                        </a:lnTo>
                      </a:path>
                    </a:pathLst>
                  </a:custGeom>
                  <a:ln w="9867">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2" name="object 11">
                    <a:extLst>
                      <a:ext uri="{FF2B5EF4-FFF2-40B4-BE49-F238E27FC236}">
                        <a16:creationId xmlns:a16="http://schemas.microsoft.com/office/drawing/2014/main" id="{FBA6C73D-5471-4E46-8A9E-5F37DCF937D8}"/>
                      </a:ext>
                    </a:extLst>
                  </p:cNvPr>
                  <p:cNvSpPr/>
                  <p:nvPr/>
                </p:nvSpPr>
                <p:spPr>
                  <a:xfrm>
                    <a:off x="5096200" y="2823141"/>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3" name="object 12">
                    <a:extLst>
                      <a:ext uri="{FF2B5EF4-FFF2-40B4-BE49-F238E27FC236}">
                        <a16:creationId xmlns:a16="http://schemas.microsoft.com/office/drawing/2014/main" id="{3DAF05A4-E3FE-4DF5-9660-AE089311FEC2}"/>
                      </a:ext>
                    </a:extLst>
                  </p:cNvPr>
                  <p:cNvSpPr/>
                  <p:nvPr/>
                </p:nvSpPr>
                <p:spPr>
                  <a:xfrm>
                    <a:off x="5091277" y="281798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4" name="Group 13">
                    <a:extLst>
                      <a:ext uri="{FF2B5EF4-FFF2-40B4-BE49-F238E27FC236}">
                        <a16:creationId xmlns:a16="http://schemas.microsoft.com/office/drawing/2014/main" id="{C959FEE2-8B77-4C11-B7E6-8C33A67B06F9}"/>
                      </a:ext>
                    </a:extLst>
                  </p:cNvPr>
                  <p:cNvGrpSpPr/>
                  <p:nvPr/>
                </p:nvGrpSpPr>
                <p:grpSpPr>
                  <a:xfrm>
                    <a:off x="6308090" y="2822626"/>
                    <a:ext cx="34259" cy="889827"/>
                    <a:chOff x="7835596" y="1929994"/>
                    <a:chExt cx="57573" cy="1419689"/>
                  </a:xfrm>
                </p:grpSpPr>
                <p:sp>
                  <p:nvSpPr>
                    <p:cNvPr id="86" name="object 10">
                      <a:extLst>
                        <a:ext uri="{FF2B5EF4-FFF2-40B4-BE49-F238E27FC236}">
                          <a16:creationId xmlns:a16="http://schemas.microsoft.com/office/drawing/2014/main" id="{A8B41F77-9F83-436E-90D2-EC358B67C4C4}"/>
                        </a:ext>
                      </a:extLst>
                    </p:cNvPr>
                    <p:cNvSpPr/>
                    <p:nvPr/>
                  </p:nvSpPr>
                  <p:spPr>
                    <a:xfrm>
                      <a:off x="7835596" y="33496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7" name="object 13">
                      <a:extLst>
                        <a:ext uri="{FF2B5EF4-FFF2-40B4-BE49-F238E27FC236}">
                          <a16:creationId xmlns:a16="http://schemas.microsoft.com/office/drawing/2014/main" id="{0E5C5134-2514-4FF9-B591-B65BA30DDFE9}"/>
                        </a:ext>
                      </a:extLst>
                    </p:cNvPr>
                    <p:cNvSpPr/>
                    <p:nvPr/>
                  </p:nvSpPr>
                  <p:spPr>
                    <a:xfrm>
                      <a:off x="7886396" y="19299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5" name="object 15">
                    <a:extLst>
                      <a:ext uri="{FF2B5EF4-FFF2-40B4-BE49-F238E27FC236}">
                        <a16:creationId xmlns:a16="http://schemas.microsoft.com/office/drawing/2014/main" id="{F643251A-6808-4206-9EF5-BDCD41D4FBFB}"/>
                      </a:ext>
                    </a:extLst>
                  </p:cNvPr>
                  <p:cNvSpPr/>
                  <p:nvPr/>
                </p:nvSpPr>
                <p:spPr>
                  <a:xfrm>
                    <a:off x="5058134" y="2861852"/>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6" name="object 16">
                    <a:extLst>
                      <a:ext uri="{FF2B5EF4-FFF2-40B4-BE49-F238E27FC236}">
                        <a16:creationId xmlns:a16="http://schemas.microsoft.com/office/drawing/2014/main" id="{60E0EE6B-58C8-48C1-996A-86627E050D80}"/>
                      </a:ext>
                    </a:extLst>
                  </p:cNvPr>
                  <p:cNvSpPr/>
                  <p:nvPr/>
                </p:nvSpPr>
                <p:spPr>
                  <a:xfrm>
                    <a:off x="5053211" y="285669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7" name="Group 16">
                    <a:extLst>
                      <a:ext uri="{FF2B5EF4-FFF2-40B4-BE49-F238E27FC236}">
                        <a16:creationId xmlns:a16="http://schemas.microsoft.com/office/drawing/2014/main" id="{1F6F65C3-726C-4B8A-BA07-7229B03EEF18}"/>
                      </a:ext>
                    </a:extLst>
                  </p:cNvPr>
                  <p:cNvGrpSpPr/>
                  <p:nvPr/>
                </p:nvGrpSpPr>
                <p:grpSpPr>
                  <a:xfrm>
                    <a:off x="6278907" y="2861338"/>
                    <a:ext cx="39091" cy="883647"/>
                    <a:chOff x="7784765" y="1980794"/>
                    <a:chExt cx="57573" cy="1419689"/>
                  </a:xfrm>
                </p:grpSpPr>
                <p:sp>
                  <p:nvSpPr>
                    <p:cNvPr id="84" name="object 14">
                      <a:extLst>
                        <a:ext uri="{FF2B5EF4-FFF2-40B4-BE49-F238E27FC236}">
                          <a16:creationId xmlns:a16="http://schemas.microsoft.com/office/drawing/2014/main" id="{0A8BC7BA-030E-4EC2-BCD1-C85F2800DCCD}"/>
                        </a:ext>
                      </a:extLst>
                    </p:cNvPr>
                    <p:cNvSpPr/>
                    <p:nvPr/>
                  </p:nvSpPr>
                  <p:spPr>
                    <a:xfrm>
                      <a:off x="7784765" y="34004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5" name="object 17">
                      <a:extLst>
                        <a:ext uri="{FF2B5EF4-FFF2-40B4-BE49-F238E27FC236}">
                          <a16:creationId xmlns:a16="http://schemas.microsoft.com/office/drawing/2014/main" id="{854635B9-138D-4B57-AFCA-7166698B8922}"/>
                        </a:ext>
                      </a:extLst>
                    </p:cNvPr>
                    <p:cNvSpPr/>
                    <p:nvPr/>
                  </p:nvSpPr>
                  <p:spPr>
                    <a:xfrm>
                      <a:off x="7835596" y="19807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8" name="object 18">
                    <a:extLst>
                      <a:ext uri="{FF2B5EF4-FFF2-40B4-BE49-F238E27FC236}">
                        <a16:creationId xmlns:a16="http://schemas.microsoft.com/office/drawing/2014/main" id="{718B731F-4524-46D7-ABD1-1418FC567CA2}"/>
                      </a:ext>
                    </a:extLst>
                  </p:cNvPr>
                  <p:cNvSpPr/>
                  <p:nvPr/>
                </p:nvSpPr>
                <p:spPr>
                  <a:xfrm flipH="1">
                    <a:off x="4970301" y="2895401"/>
                    <a:ext cx="44364" cy="872236"/>
                  </a:xfrm>
                  <a:custGeom>
                    <a:avLst/>
                    <a:gdLst/>
                    <a:ahLst/>
                    <a:cxnLst/>
                    <a:rect l="l" t="t" r="r" b="b"/>
                    <a:pathLst>
                      <a:path h="1059180">
                        <a:moveTo>
                          <a:pt x="0" y="0"/>
                        </a:moveTo>
                        <a:lnTo>
                          <a:pt x="0" y="105918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9" name="object 19">
                    <a:extLst>
                      <a:ext uri="{FF2B5EF4-FFF2-40B4-BE49-F238E27FC236}">
                        <a16:creationId xmlns:a16="http://schemas.microsoft.com/office/drawing/2014/main" id="{1A5B69C1-286A-4B91-907E-615A74942ED1}"/>
                      </a:ext>
                    </a:extLst>
                  </p:cNvPr>
                  <p:cNvSpPr/>
                  <p:nvPr/>
                </p:nvSpPr>
                <p:spPr>
                  <a:xfrm>
                    <a:off x="5015145" y="289540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0" name="object 20">
                    <a:extLst>
                      <a:ext uri="{FF2B5EF4-FFF2-40B4-BE49-F238E27FC236}">
                        <a16:creationId xmlns:a16="http://schemas.microsoft.com/office/drawing/2014/main" id="{8F380D70-42C2-4AC1-A060-B729EFA7E82D}"/>
                      </a:ext>
                    </a:extLst>
                  </p:cNvPr>
                  <p:cNvSpPr/>
                  <p:nvPr/>
                </p:nvSpPr>
                <p:spPr>
                  <a:xfrm flipH="1">
                    <a:off x="6235764" y="2900048"/>
                    <a:ext cx="44388" cy="883647"/>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1" name="object 21">
                    <a:extLst>
                      <a:ext uri="{FF2B5EF4-FFF2-40B4-BE49-F238E27FC236}">
                        <a16:creationId xmlns:a16="http://schemas.microsoft.com/office/drawing/2014/main" id="{BF566319-B9DE-4A58-B572-59FACC71A1B2}"/>
                      </a:ext>
                    </a:extLst>
                  </p:cNvPr>
                  <p:cNvSpPr/>
                  <p:nvPr/>
                </p:nvSpPr>
                <p:spPr>
                  <a:xfrm>
                    <a:off x="5096861" y="2959915"/>
                    <a:ext cx="1096931" cy="278716"/>
                  </a:xfrm>
                  <a:custGeom>
                    <a:avLst/>
                    <a:gdLst/>
                    <a:ahLst/>
                    <a:cxnLst/>
                    <a:rect l="l" t="t" r="r" b="b"/>
                    <a:pathLst>
                      <a:path w="1097915" h="274319">
                        <a:moveTo>
                          <a:pt x="1097635" y="0"/>
                        </a:moveTo>
                        <a:lnTo>
                          <a:pt x="73253" y="0"/>
                        </a:lnTo>
                        <a:lnTo>
                          <a:pt x="0" y="73253"/>
                        </a:lnTo>
                        <a:lnTo>
                          <a:pt x="0" y="274193"/>
                        </a:lnTo>
                        <a:lnTo>
                          <a:pt x="1024382" y="274193"/>
                        </a:lnTo>
                        <a:lnTo>
                          <a:pt x="1097635" y="200939"/>
                        </a:lnTo>
                        <a:lnTo>
                          <a:pt x="1097635" y="0"/>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2" name="object 22">
                    <a:extLst>
                      <a:ext uri="{FF2B5EF4-FFF2-40B4-BE49-F238E27FC236}">
                        <a16:creationId xmlns:a16="http://schemas.microsoft.com/office/drawing/2014/main" id="{A4DB73AB-5846-4755-8EF4-261F73C37D87}"/>
                      </a:ext>
                    </a:extLst>
                  </p:cNvPr>
                  <p:cNvSpPr/>
                  <p:nvPr/>
                </p:nvSpPr>
                <p:spPr>
                  <a:xfrm>
                    <a:off x="5091827" y="2954788"/>
                    <a:ext cx="1107082" cy="289040"/>
                  </a:xfrm>
                  <a:custGeom>
                    <a:avLst/>
                    <a:gdLst/>
                    <a:ahLst/>
                    <a:cxnLst/>
                    <a:rect l="l" t="t" r="r" b="b"/>
                    <a:pathLst>
                      <a:path w="1108075" h="284480">
                        <a:moveTo>
                          <a:pt x="1107706" y="0"/>
                        </a:moveTo>
                        <a:lnTo>
                          <a:pt x="76200" y="0"/>
                        </a:lnTo>
                        <a:lnTo>
                          <a:pt x="0" y="76200"/>
                        </a:lnTo>
                        <a:lnTo>
                          <a:pt x="0" y="284276"/>
                        </a:lnTo>
                        <a:lnTo>
                          <a:pt x="1031506" y="284276"/>
                        </a:lnTo>
                        <a:lnTo>
                          <a:pt x="1041577" y="274205"/>
                        </a:lnTo>
                        <a:lnTo>
                          <a:pt x="10071" y="274205"/>
                        </a:lnTo>
                        <a:lnTo>
                          <a:pt x="10071" y="80378"/>
                        </a:lnTo>
                        <a:lnTo>
                          <a:pt x="80365" y="10071"/>
                        </a:lnTo>
                        <a:lnTo>
                          <a:pt x="1107706" y="10071"/>
                        </a:lnTo>
                        <a:lnTo>
                          <a:pt x="1107706" y="0"/>
                        </a:lnTo>
                        <a:close/>
                      </a:path>
                      <a:path w="1108075" h="284480">
                        <a:moveTo>
                          <a:pt x="1107706" y="10071"/>
                        </a:moveTo>
                        <a:lnTo>
                          <a:pt x="1097635" y="10071"/>
                        </a:lnTo>
                        <a:lnTo>
                          <a:pt x="1097635" y="203898"/>
                        </a:lnTo>
                        <a:lnTo>
                          <a:pt x="1027341" y="274205"/>
                        </a:lnTo>
                        <a:lnTo>
                          <a:pt x="1041577" y="274205"/>
                        </a:lnTo>
                        <a:lnTo>
                          <a:pt x="1107706" y="208076"/>
                        </a:lnTo>
                        <a:lnTo>
                          <a:pt x="1107706" y="10071"/>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3" name="object 23">
                    <a:extLst>
                      <a:ext uri="{FF2B5EF4-FFF2-40B4-BE49-F238E27FC236}">
                        <a16:creationId xmlns:a16="http://schemas.microsoft.com/office/drawing/2014/main" id="{743E4BCD-CDB3-48F0-B25F-A78F4BAB8560}"/>
                      </a:ext>
                    </a:extLst>
                  </p:cNvPr>
                  <p:cNvSpPr txBox="1"/>
                  <p:nvPr/>
                </p:nvSpPr>
                <p:spPr>
                  <a:xfrm>
                    <a:off x="5096753" y="3303521"/>
                    <a:ext cx="1096931" cy="156929"/>
                  </a:xfrm>
                  <a:prstGeom prst="rect">
                    <a:avLst/>
                  </a:prstGeom>
                  <a:ln w="9855">
                    <a:solidFill>
                      <a:srgbClr val="D0D0D7"/>
                    </a:solidFill>
                  </a:ln>
                </p:spPr>
                <p:txBody>
                  <a:bodyPr vert="horz" wrap="square" lIns="0" tIns="0" rIns="0" bIns="0" rtlCol="0" anchor="ctr">
                    <a:noAutofit/>
                  </a:bodyPr>
                  <a:lstStyle/>
                  <a:p>
                    <a:pPr marL="635556" defTabSz="1625579">
                      <a:spcBef>
                        <a:spcPts val="1111"/>
                      </a:spcBef>
                    </a:pPr>
                    <a:r>
                      <a:rPr sz="800" dirty="0">
                        <a:solidFill>
                          <a:srgbClr val="454547"/>
                        </a:solidFill>
                        <a:latin typeface="Roboto"/>
                        <a:cs typeface="Roboto"/>
                      </a:rPr>
                      <a:t>Container</a:t>
                    </a:r>
                    <a:endParaRPr sz="800" dirty="0">
                      <a:solidFill>
                        <a:prstClr val="black"/>
                      </a:solidFill>
                      <a:latin typeface="Roboto"/>
                      <a:cs typeface="Roboto"/>
                    </a:endParaRPr>
                  </a:p>
                </p:txBody>
              </p:sp>
              <p:sp>
                <p:nvSpPr>
                  <p:cNvPr id="24" name="object 24">
                    <a:extLst>
                      <a:ext uri="{FF2B5EF4-FFF2-40B4-BE49-F238E27FC236}">
                        <a16:creationId xmlns:a16="http://schemas.microsoft.com/office/drawing/2014/main" id="{D569EF4E-EB56-4774-A0E5-D93D3349214B}"/>
                      </a:ext>
                    </a:extLst>
                  </p:cNvPr>
                  <p:cNvSpPr txBox="1"/>
                  <p:nvPr/>
                </p:nvSpPr>
                <p:spPr>
                  <a:xfrm>
                    <a:off x="5099246" y="351587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25" name="object 25">
                    <a:extLst>
                      <a:ext uri="{FF2B5EF4-FFF2-40B4-BE49-F238E27FC236}">
                        <a16:creationId xmlns:a16="http://schemas.microsoft.com/office/drawing/2014/main" id="{24523764-1861-4695-B200-B290FBF76AE5}"/>
                      </a:ext>
                    </a:extLst>
                  </p:cNvPr>
                  <p:cNvSpPr/>
                  <p:nvPr/>
                </p:nvSpPr>
                <p:spPr>
                  <a:xfrm>
                    <a:off x="5265251" y="3028824"/>
                    <a:ext cx="126118" cy="115362"/>
                  </a:xfrm>
                  <a:prstGeom prst="rect">
                    <a:avLst/>
                  </a:prstGeom>
                  <a:blipFill>
                    <a:blip r:embed="rId4" cstate="print"/>
                    <a:stretch>
                      <a:fillRect/>
                    </a:stretch>
                  </a:blipFill>
                </p:spPr>
                <p:txBody>
                  <a:bodyPr wrap="square" lIns="0" tIns="0" rIns="0" bIns="0" rtlCol="0"/>
                  <a:lstStyle/>
                  <a:p>
                    <a:pPr defTabSz="1625579">
                      <a:defRPr/>
                    </a:pPr>
                    <a:endParaRPr sz="3200" kern="0">
                      <a:solidFill>
                        <a:prstClr val="black"/>
                      </a:solidFill>
                      <a:latin typeface="Calibri"/>
                    </a:endParaRPr>
                  </a:p>
                </p:txBody>
              </p:sp>
              <p:sp>
                <p:nvSpPr>
                  <p:cNvPr id="26" name="object 26">
                    <a:extLst>
                      <a:ext uri="{FF2B5EF4-FFF2-40B4-BE49-F238E27FC236}">
                        <a16:creationId xmlns:a16="http://schemas.microsoft.com/office/drawing/2014/main" id="{72BEAA60-C63F-4E00-9780-CE8F0CC6ED32}"/>
                      </a:ext>
                    </a:extLst>
                  </p:cNvPr>
                  <p:cNvSpPr txBox="1"/>
                  <p:nvPr/>
                </p:nvSpPr>
                <p:spPr>
                  <a:xfrm>
                    <a:off x="5448698" y="3031191"/>
                    <a:ext cx="586850" cy="110401"/>
                  </a:xfrm>
                  <a:prstGeom prst="rect">
                    <a:avLst/>
                  </a:prstGeom>
                </p:spPr>
                <p:txBody>
                  <a:bodyPr vert="horz" wrap="square" lIns="0" tIns="22579" rIns="0" bIns="0" rtlCol="0">
                    <a:spAutoFit/>
                  </a:bodyPr>
                  <a:lstStyle/>
                  <a:p>
                    <a:pPr marL="22578" defTabSz="1625579">
                      <a:spcBef>
                        <a:spcPts val="179"/>
                      </a:spcBef>
                    </a:pPr>
                    <a:r>
                      <a:rPr sz="800" spc="-9" dirty="0">
                        <a:solidFill>
                          <a:srgbClr val="FFFFFF"/>
                        </a:solidFill>
                        <a:latin typeface="Roboto"/>
                        <a:cs typeface="Roboto"/>
                      </a:rPr>
                      <a:t>Aqua</a:t>
                    </a:r>
                    <a:r>
                      <a:rPr sz="800" spc="-53" dirty="0">
                        <a:solidFill>
                          <a:srgbClr val="FFFFFF"/>
                        </a:solidFill>
                        <a:latin typeface="Roboto"/>
                        <a:cs typeface="Roboto"/>
                      </a:rPr>
                      <a:t> </a:t>
                    </a:r>
                    <a:r>
                      <a:rPr sz="800" spc="-19" dirty="0">
                        <a:solidFill>
                          <a:srgbClr val="FFFFFF"/>
                        </a:solidFill>
                        <a:latin typeface="Roboto"/>
                        <a:cs typeface="Roboto"/>
                      </a:rPr>
                      <a:t>Enforcer</a:t>
                    </a:r>
                    <a:endParaRPr sz="800" dirty="0">
                      <a:solidFill>
                        <a:prstClr val="black"/>
                      </a:solidFill>
                      <a:latin typeface="Roboto"/>
                      <a:cs typeface="Roboto"/>
                    </a:endParaRPr>
                  </a:p>
                </p:txBody>
              </p:sp>
              <p:grpSp>
                <p:nvGrpSpPr>
                  <p:cNvPr id="28" name="Group 27">
                    <a:extLst>
                      <a:ext uri="{FF2B5EF4-FFF2-40B4-BE49-F238E27FC236}">
                        <a16:creationId xmlns:a16="http://schemas.microsoft.com/office/drawing/2014/main" id="{727C64F8-22C3-458F-98E2-CC6D870EC3DF}"/>
                      </a:ext>
                    </a:extLst>
                  </p:cNvPr>
                  <p:cNvGrpSpPr/>
                  <p:nvPr/>
                </p:nvGrpSpPr>
                <p:grpSpPr>
                  <a:xfrm>
                    <a:off x="4914855" y="2587453"/>
                    <a:ext cx="1528344" cy="2183477"/>
                    <a:chOff x="5233263" y="580390"/>
                    <a:chExt cx="1529715" cy="2218055"/>
                  </a:xfrm>
                </p:grpSpPr>
                <p:sp>
                  <p:nvSpPr>
                    <p:cNvPr id="78" name="bk object 16">
                      <a:extLst>
                        <a:ext uri="{FF2B5EF4-FFF2-40B4-BE49-F238E27FC236}">
                          <a16:creationId xmlns:a16="http://schemas.microsoft.com/office/drawing/2014/main" id="{9AFB5858-746D-4529-A31E-03C2142DA7A2}"/>
                        </a:ext>
                      </a:extLst>
                    </p:cNvPr>
                    <p:cNvSpPr/>
                    <p:nvPr/>
                  </p:nvSpPr>
                  <p:spPr>
                    <a:xfrm>
                      <a:off x="5233263" y="2798445"/>
                      <a:ext cx="1529715" cy="0"/>
                    </a:xfrm>
                    <a:custGeom>
                      <a:avLst/>
                      <a:gdLst/>
                      <a:ahLst/>
                      <a:cxnLst/>
                      <a:rect l="l" t="t" r="r" b="b"/>
                      <a:pathLst>
                        <a:path w="1529715">
                          <a:moveTo>
                            <a:pt x="0" y="0"/>
                          </a:moveTo>
                          <a:lnTo>
                            <a:pt x="1529219" y="0"/>
                          </a:lnTo>
                        </a:path>
                      </a:pathLst>
                    </a:custGeom>
                    <a:ln w="888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79" name="bk object 17">
                      <a:extLst>
                        <a:ext uri="{FF2B5EF4-FFF2-40B4-BE49-F238E27FC236}">
                          <a16:creationId xmlns:a16="http://schemas.microsoft.com/office/drawing/2014/main" id="{AB0AABF0-6BC5-40E2-9177-FC4E0112A855}"/>
                        </a:ext>
                      </a:extLst>
                    </p:cNvPr>
                    <p:cNvSpPr/>
                    <p:nvPr/>
                  </p:nvSpPr>
                  <p:spPr>
                    <a:xfrm>
                      <a:off x="5238191" y="585469"/>
                      <a:ext cx="0" cy="2208530"/>
                    </a:xfrm>
                    <a:custGeom>
                      <a:avLst/>
                      <a:gdLst/>
                      <a:ahLst/>
                      <a:cxnLst/>
                      <a:rect l="l" t="t" r="r" b="b"/>
                      <a:pathLst>
                        <a:path h="2208530">
                          <a:moveTo>
                            <a:pt x="0" y="0"/>
                          </a:moveTo>
                          <a:lnTo>
                            <a:pt x="0" y="220853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0" name="bk object 18">
                      <a:extLst>
                        <a:ext uri="{FF2B5EF4-FFF2-40B4-BE49-F238E27FC236}">
                          <a16:creationId xmlns:a16="http://schemas.microsoft.com/office/drawing/2014/main" id="{4B3E4D54-194A-463F-AA72-B4DC900608B9}"/>
                        </a:ext>
                      </a:extLst>
                    </p:cNvPr>
                    <p:cNvSpPr/>
                    <p:nvPr/>
                  </p:nvSpPr>
                  <p:spPr>
                    <a:xfrm>
                      <a:off x="5233263" y="580390"/>
                      <a:ext cx="1529715" cy="0"/>
                    </a:xfrm>
                    <a:custGeom>
                      <a:avLst/>
                      <a:gdLst/>
                      <a:ahLst/>
                      <a:cxnLst/>
                      <a:rect l="l" t="t" r="r" b="b"/>
                      <a:pathLst>
                        <a:path w="1529715">
                          <a:moveTo>
                            <a:pt x="0" y="0"/>
                          </a:moveTo>
                          <a:lnTo>
                            <a:pt x="1529219"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1" name="bk object 19">
                      <a:extLst>
                        <a:ext uri="{FF2B5EF4-FFF2-40B4-BE49-F238E27FC236}">
                          <a16:creationId xmlns:a16="http://schemas.microsoft.com/office/drawing/2014/main" id="{81F56D15-51B0-404B-8802-6E78BBD0D38C}"/>
                        </a:ext>
                      </a:extLst>
                    </p:cNvPr>
                    <p:cNvSpPr/>
                    <p:nvPr/>
                  </p:nvSpPr>
                  <p:spPr>
                    <a:xfrm>
                      <a:off x="6757555" y="585393"/>
                      <a:ext cx="0" cy="2208530"/>
                    </a:xfrm>
                    <a:custGeom>
                      <a:avLst/>
                      <a:gdLst/>
                      <a:ahLst/>
                      <a:cxnLst/>
                      <a:rect l="l" t="t" r="r" b="b"/>
                      <a:pathLst>
                        <a:path h="2208530">
                          <a:moveTo>
                            <a:pt x="0" y="0"/>
                          </a:moveTo>
                          <a:lnTo>
                            <a:pt x="0" y="2208149"/>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29" name="object 27">
                    <a:extLst>
                      <a:ext uri="{FF2B5EF4-FFF2-40B4-BE49-F238E27FC236}">
                        <a16:creationId xmlns:a16="http://schemas.microsoft.com/office/drawing/2014/main" id="{4F31BF41-AA4D-4FA6-AACC-01144F94D75B}"/>
                      </a:ext>
                    </a:extLst>
                  </p:cNvPr>
                  <p:cNvSpPr/>
                  <p:nvPr/>
                </p:nvSpPr>
                <p:spPr>
                  <a:xfrm>
                    <a:off x="5015146" y="3776183"/>
                    <a:ext cx="1259979" cy="34839"/>
                  </a:xfrm>
                  <a:custGeom>
                    <a:avLst/>
                    <a:gdLst/>
                    <a:ahLst/>
                    <a:cxnLst/>
                    <a:rect l="l" t="t" r="r" b="b"/>
                    <a:pathLst>
                      <a:path w="1515110">
                        <a:moveTo>
                          <a:pt x="0" y="0"/>
                        </a:moveTo>
                        <a:lnTo>
                          <a:pt x="1514932"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30" name="object 43">
                    <a:extLst>
                      <a:ext uri="{FF2B5EF4-FFF2-40B4-BE49-F238E27FC236}">
                        <a16:creationId xmlns:a16="http://schemas.microsoft.com/office/drawing/2014/main" id="{0435D32E-FF71-47B9-B3DD-E60D9D58D9C2}"/>
                      </a:ext>
                    </a:extLst>
                  </p:cNvPr>
                  <p:cNvSpPr txBox="1"/>
                  <p:nvPr/>
                </p:nvSpPr>
                <p:spPr>
                  <a:xfrm>
                    <a:off x="6207037" y="4116301"/>
                    <a:ext cx="99514" cy="245328"/>
                  </a:xfrm>
                  <a:prstGeom prst="rect">
                    <a:avLst/>
                  </a:prstGeom>
                </p:spPr>
                <p:txBody>
                  <a:bodyPr vert="vert270" wrap="square" lIns="0" tIns="4233" rIns="0" bIns="0" rtlCol="0">
                    <a:spAutoFit/>
                  </a:bodyPr>
                  <a:lstStyle/>
                  <a:p>
                    <a:pPr marL="16933" defTabSz="914377">
                      <a:spcBef>
                        <a:spcPts val="33"/>
                      </a:spcBef>
                    </a:pPr>
                    <a:r>
                      <a:rPr sz="800" dirty="0">
                        <a:solidFill>
                          <a:srgbClr val="454547"/>
                        </a:solidFill>
                        <a:latin typeface="Roboto"/>
                        <a:cs typeface="Roboto"/>
                      </a:rPr>
                      <a:t>CaaS</a:t>
                    </a:r>
                    <a:endParaRPr sz="800" dirty="0">
                      <a:solidFill>
                        <a:srgbClr val="302F31"/>
                      </a:solidFill>
                      <a:latin typeface="Roboto"/>
                      <a:cs typeface="Roboto"/>
                    </a:endParaRPr>
                  </a:p>
                </p:txBody>
              </p:sp>
              <p:sp>
                <p:nvSpPr>
                  <p:cNvPr id="31" name="object 55">
                    <a:extLst>
                      <a:ext uri="{FF2B5EF4-FFF2-40B4-BE49-F238E27FC236}">
                        <a16:creationId xmlns:a16="http://schemas.microsoft.com/office/drawing/2014/main" id="{A9BD7A6B-BDEF-4EFD-ADAA-DC01DB9C4526}"/>
                      </a:ext>
                    </a:extLst>
                  </p:cNvPr>
                  <p:cNvSpPr/>
                  <p:nvPr/>
                </p:nvSpPr>
                <p:spPr>
                  <a:xfrm>
                    <a:off x="5014665" y="3882638"/>
                    <a:ext cx="1289606" cy="38701"/>
                  </a:xfrm>
                  <a:custGeom>
                    <a:avLst/>
                    <a:gdLst/>
                    <a:ahLst/>
                    <a:cxnLst/>
                    <a:rect l="l" t="t" r="r" b="b"/>
                    <a:pathLst>
                      <a:path w="1108075">
                        <a:moveTo>
                          <a:pt x="0" y="0"/>
                        </a:moveTo>
                        <a:lnTo>
                          <a:pt x="1107706"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pic>
                <p:nvPicPr>
                  <p:cNvPr id="32" name="Picture 31" descr="A close up of a logo&#10;&#10;Description generated with high confidence">
                    <a:extLst>
                      <a:ext uri="{FF2B5EF4-FFF2-40B4-BE49-F238E27FC236}">
                        <a16:creationId xmlns:a16="http://schemas.microsoft.com/office/drawing/2014/main" id="{8BAD0022-99D8-4FA9-8100-7B7487031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326" y="3926890"/>
                    <a:ext cx="159391" cy="211423"/>
                  </a:xfrm>
                  <a:prstGeom prst="rect">
                    <a:avLst/>
                  </a:prstGeom>
                </p:spPr>
              </p:pic>
              <p:sp>
                <p:nvSpPr>
                  <p:cNvPr id="33" name="object 24">
                    <a:extLst>
                      <a:ext uri="{FF2B5EF4-FFF2-40B4-BE49-F238E27FC236}">
                        <a16:creationId xmlns:a16="http://schemas.microsoft.com/office/drawing/2014/main" id="{6D63B0A7-DBBD-4FF7-A8E7-477098174057}"/>
                      </a:ext>
                    </a:extLst>
                  </p:cNvPr>
                  <p:cNvSpPr txBox="1"/>
                  <p:nvPr/>
                </p:nvSpPr>
                <p:spPr>
                  <a:xfrm>
                    <a:off x="5113195" y="4414908"/>
                    <a:ext cx="1096931" cy="170007"/>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4" name="object 24">
                    <a:extLst>
                      <a:ext uri="{FF2B5EF4-FFF2-40B4-BE49-F238E27FC236}">
                        <a16:creationId xmlns:a16="http://schemas.microsoft.com/office/drawing/2014/main" id="{E5036145-14E5-4719-B119-25ECA11932D2}"/>
                      </a:ext>
                    </a:extLst>
                  </p:cNvPr>
                  <p:cNvSpPr txBox="1"/>
                  <p:nvPr/>
                </p:nvSpPr>
                <p:spPr>
                  <a:xfrm>
                    <a:off x="5106705" y="4182645"/>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5" name="object 24">
                    <a:extLst>
                      <a:ext uri="{FF2B5EF4-FFF2-40B4-BE49-F238E27FC236}">
                        <a16:creationId xmlns:a16="http://schemas.microsoft.com/office/drawing/2014/main" id="{6BBF8E3E-EB84-489C-8A9E-8EA8A948ABFD}"/>
                      </a:ext>
                    </a:extLst>
                  </p:cNvPr>
                  <p:cNvSpPr txBox="1"/>
                  <p:nvPr/>
                </p:nvSpPr>
                <p:spPr>
                  <a:xfrm>
                    <a:off x="5099246" y="393749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pic>
                <p:nvPicPr>
                  <p:cNvPr id="36" name="Picture 35" descr="A close up of a logo&#10;&#10;Description generated with high confidence">
                    <a:extLst>
                      <a:ext uri="{FF2B5EF4-FFF2-40B4-BE49-F238E27FC236}">
                        <a16:creationId xmlns:a16="http://schemas.microsoft.com/office/drawing/2014/main" id="{D5CD98CF-D662-4BE2-84A3-E29990E8B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2710" y="4176478"/>
                    <a:ext cx="145999" cy="193660"/>
                  </a:xfrm>
                  <a:prstGeom prst="rect">
                    <a:avLst/>
                  </a:prstGeom>
                </p:spPr>
              </p:pic>
              <p:pic>
                <p:nvPicPr>
                  <p:cNvPr id="37" name="Picture 36" descr="A close up of a logo&#10;&#10;Description generated with high confidence">
                    <a:extLst>
                      <a:ext uri="{FF2B5EF4-FFF2-40B4-BE49-F238E27FC236}">
                        <a16:creationId xmlns:a16="http://schemas.microsoft.com/office/drawing/2014/main" id="{C530185F-A5C0-4933-89C8-DAF5A6B6CC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7464" y="4410838"/>
                    <a:ext cx="141246" cy="187355"/>
                  </a:xfrm>
                  <a:prstGeom prst="rect">
                    <a:avLst/>
                  </a:prstGeom>
                </p:spPr>
              </p:pic>
            </p:grpSp>
            <p:grpSp>
              <p:nvGrpSpPr>
                <p:cNvPr id="47" name="Group 46">
                  <a:extLst>
                    <a:ext uri="{FF2B5EF4-FFF2-40B4-BE49-F238E27FC236}">
                      <a16:creationId xmlns:a16="http://schemas.microsoft.com/office/drawing/2014/main" id="{D9E0C92E-A17E-47AB-B482-5C0DB7BAB8DF}"/>
                    </a:ext>
                  </a:extLst>
                </p:cNvPr>
                <p:cNvGrpSpPr/>
                <p:nvPr/>
              </p:nvGrpSpPr>
              <p:grpSpPr>
                <a:xfrm>
                  <a:off x="3445862" y="2159988"/>
                  <a:ext cx="3584386" cy="825153"/>
                  <a:chOff x="2319159" y="1127547"/>
                  <a:chExt cx="5155484" cy="1092438"/>
                </a:xfrm>
              </p:grpSpPr>
              <p:grpSp>
                <p:nvGrpSpPr>
                  <p:cNvPr id="52" name="Group 51">
                    <a:extLst>
                      <a:ext uri="{FF2B5EF4-FFF2-40B4-BE49-F238E27FC236}">
                        <a16:creationId xmlns:a16="http://schemas.microsoft.com/office/drawing/2014/main" id="{1ED4E680-4C52-4888-836D-A8003BB58377}"/>
                      </a:ext>
                    </a:extLst>
                  </p:cNvPr>
                  <p:cNvGrpSpPr/>
                  <p:nvPr/>
                </p:nvGrpSpPr>
                <p:grpSpPr>
                  <a:xfrm>
                    <a:off x="2319159" y="1127547"/>
                    <a:ext cx="5155484" cy="1092438"/>
                    <a:chOff x="118792" y="3012429"/>
                    <a:chExt cx="5155484" cy="1386134"/>
                  </a:xfrm>
                </p:grpSpPr>
                <p:grpSp>
                  <p:nvGrpSpPr>
                    <p:cNvPr id="54" name="Group 53">
                      <a:extLst>
                        <a:ext uri="{FF2B5EF4-FFF2-40B4-BE49-F238E27FC236}">
                          <a16:creationId xmlns:a16="http://schemas.microsoft.com/office/drawing/2014/main" id="{AAF1E010-E114-4556-9D36-2B9B543CFD0B}"/>
                        </a:ext>
                      </a:extLst>
                    </p:cNvPr>
                    <p:cNvGrpSpPr/>
                    <p:nvPr/>
                  </p:nvGrpSpPr>
                  <p:grpSpPr>
                    <a:xfrm>
                      <a:off x="118792" y="3040854"/>
                      <a:ext cx="4964117" cy="1357709"/>
                      <a:chOff x="118792" y="3040853"/>
                      <a:chExt cx="4964117" cy="1357710"/>
                    </a:xfrm>
                  </p:grpSpPr>
                  <p:grpSp>
                    <p:nvGrpSpPr>
                      <p:cNvPr id="58" name="Group 57">
                        <a:extLst>
                          <a:ext uri="{FF2B5EF4-FFF2-40B4-BE49-F238E27FC236}">
                            <a16:creationId xmlns:a16="http://schemas.microsoft.com/office/drawing/2014/main" id="{90619767-B470-482D-85D9-9CB43F8BA14B}"/>
                          </a:ext>
                        </a:extLst>
                      </p:cNvPr>
                      <p:cNvGrpSpPr/>
                      <p:nvPr/>
                    </p:nvGrpSpPr>
                    <p:grpSpPr>
                      <a:xfrm>
                        <a:off x="118792" y="3046000"/>
                        <a:ext cx="4964117" cy="1352563"/>
                        <a:chOff x="143559" y="3046002"/>
                        <a:chExt cx="5999077" cy="1352563"/>
                      </a:xfrm>
                    </p:grpSpPr>
                    <p:grpSp>
                      <p:nvGrpSpPr>
                        <p:cNvPr id="74" name="Group 73">
                          <a:extLst>
                            <a:ext uri="{FF2B5EF4-FFF2-40B4-BE49-F238E27FC236}">
                              <a16:creationId xmlns:a16="http://schemas.microsoft.com/office/drawing/2014/main" id="{8DD0B317-157C-4DBA-A171-94321B2BA931}"/>
                            </a:ext>
                          </a:extLst>
                        </p:cNvPr>
                        <p:cNvGrpSpPr/>
                        <p:nvPr/>
                      </p:nvGrpSpPr>
                      <p:grpSpPr>
                        <a:xfrm>
                          <a:off x="190733" y="3900725"/>
                          <a:ext cx="1236164" cy="497840"/>
                          <a:chOff x="73107" y="3900724"/>
                          <a:chExt cx="1493889" cy="497841"/>
                        </a:xfrm>
                      </p:grpSpPr>
                      <p:sp>
                        <p:nvSpPr>
                          <p:cNvPr id="75" name="object 21">
                            <a:extLst>
                              <a:ext uri="{FF2B5EF4-FFF2-40B4-BE49-F238E27FC236}">
                                <a16:creationId xmlns:a16="http://schemas.microsoft.com/office/drawing/2014/main" id="{17F466C0-2E5E-4207-936B-A0E56D81468E}"/>
                              </a:ext>
                            </a:extLst>
                          </p:cNvPr>
                          <p:cNvSpPr/>
                          <p:nvPr/>
                        </p:nvSpPr>
                        <p:spPr>
                          <a:xfrm>
                            <a:off x="73107" y="3900724"/>
                            <a:ext cx="1493889" cy="497841"/>
                          </a:xfrm>
                          <a:custGeom>
                            <a:avLst/>
                            <a:gdLst/>
                            <a:ahLst/>
                            <a:cxnLst/>
                            <a:rect l="l" t="t" r="r" b="b"/>
                            <a:pathLst>
                              <a:path w="1283335" h="497839">
                                <a:moveTo>
                                  <a:pt x="298145" y="62572"/>
                                </a:moveTo>
                                <a:lnTo>
                                  <a:pt x="252732" y="68433"/>
                                </a:lnTo>
                                <a:lnTo>
                                  <a:pt x="211677" y="85009"/>
                                </a:lnTo>
                                <a:lnTo>
                                  <a:pt x="176451" y="110787"/>
                                </a:lnTo>
                                <a:lnTo>
                                  <a:pt x="148526" y="144259"/>
                                </a:lnTo>
                                <a:lnTo>
                                  <a:pt x="100727" y="159450"/>
                                </a:lnTo>
                                <a:lnTo>
                                  <a:pt x="59848" y="186692"/>
                                </a:lnTo>
                                <a:lnTo>
                                  <a:pt x="28016" y="223884"/>
                                </a:lnTo>
                                <a:lnTo>
                                  <a:pt x="7358" y="268923"/>
                                </a:lnTo>
                                <a:lnTo>
                                  <a:pt x="0" y="319709"/>
                                </a:lnTo>
                                <a:lnTo>
                                  <a:pt x="6362" y="367061"/>
                                </a:lnTo>
                                <a:lnTo>
                                  <a:pt x="24317" y="409610"/>
                                </a:lnTo>
                                <a:lnTo>
                                  <a:pt x="52166" y="445658"/>
                                </a:lnTo>
                                <a:lnTo>
                                  <a:pt x="88213" y="473509"/>
                                </a:lnTo>
                                <a:lnTo>
                                  <a:pt x="130758" y="491464"/>
                                </a:lnTo>
                                <a:lnTo>
                                  <a:pt x="178104" y="497827"/>
                                </a:lnTo>
                                <a:lnTo>
                                  <a:pt x="1104874" y="497827"/>
                                </a:lnTo>
                                <a:lnTo>
                                  <a:pt x="1152220" y="491464"/>
                                </a:lnTo>
                                <a:lnTo>
                                  <a:pt x="1194766" y="473509"/>
                                </a:lnTo>
                                <a:lnTo>
                                  <a:pt x="1230812" y="445658"/>
                                </a:lnTo>
                                <a:lnTo>
                                  <a:pt x="1258662" y="409610"/>
                                </a:lnTo>
                                <a:lnTo>
                                  <a:pt x="1276617" y="367061"/>
                                </a:lnTo>
                                <a:lnTo>
                                  <a:pt x="1282979" y="319709"/>
                                </a:lnTo>
                                <a:lnTo>
                                  <a:pt x="1276617" y="272363"/>
                                </a:lnTo>
                                <a:lnTo>
                                  <a:pt x="1258662" y="229818"/>
                                </a:lnTo>
                                <a:lnTo>
                                  <a:pt x="1230812" y="193771"/>
                                </a:lnTo>
                                <a:lnTo>
                                  <a:pt x="1194766" y="165922"/>
                                </a:lnTo>
                                <a:lnTo>
                                  <a:pt x="1152220" y="147967"/>
                                </a:lnTo>
                                <a:lnTo>
                                  <a:pt x="1108749" y="142125"/>
                                </a:lnTo>
                                <a:lnTo>
                                  <a:pt x="1094562" y="142125"/>
                                </a:lnTo>
                                <a:lnTo>
                                  <a:pt x="1067081" y="102681"/>
                                </a:lnTo>
                                <a:lnTo>
                                  <a:pt x="1055545" y="93091"/>
                                </a:lnTo>
                                <a:lnTo>
                                  <a:pt x="397840" y="93091"/>
                                </a:lnTo>
                                <a:lnTo>
                                  <a:pt x="375454" y="80200"/>
                                </a:lnTo>
                                <a:lnTo>
                                  <a:pt x="351174" y="70612"/>
                                </a:lnTo>
                                <a:lnTo>
                                  <a:pt x="325302" y="64633"/>
                                </a:lnTo>
                                <a:lnTo>
                                  <a:pt x="298145" y="62572"/>
                                </a:lnTo>
                                <a:close/>
                              </a:path>
                              <a:path w="1283335" h="497839">
                                <a:moveTo>
                                  <a:pt x="1104874" y="141605"/>
                                </a:moveTo>
                                <a:lnTo>
                                  <a:pt x="1101394" y="141605"/>
                                </a:lnTo>
                                <a:lnTo>
                                  <a:pt x="1098003" y="141922"/>
                                </a:lnTo>
                                <a:lnTo>
                                  <a:pt x="1094562" y="142125"/>
                                </a:lnTo>
                                <a:lnTo>
                                  <a:pt x="1108749" y="142125"/>
                                </a:lnTo>
                                <a:lnTo>
                                  <a:pt x="1104874" y="141605"/>
                                </a:lnTo>
                                <a:close/>
                              </a:path>
                              <a:path w="1283335" h="497839">
                                <a:moveTo>
                                  <a:pt x="554380" y="0"/>
                                </a:moveTo>
                                <a:lnTo>
                                  <a:pt x="505657" y="6746"/>
                                </a:lnTo>
                                <a:lnTo>
                                  <a:pt x="462089" y="25747"/>
                                </a:lnTo>
                                <a:lnTo>
                                  <a:pt x="425532" y="55147"/>
                                </a:lnTo>
                                <a:lnTo>
                                  <a:pt x="397840" y="93091"/>
                                </a:lnTo>
                                <a:lnTo>
                                  <a:pt x="1055545" y="93091"/>
                                </a:lnTo>
                                <a:lnTo>
                                  <a:pt x="1033166" y="74485"/>
                                </a:lnTo>
                                <a:lnTo>
                                  <a:pt x="699046" y="74485"/>
                                </a:lnTo>
                                <a:lnTo>
                                  <a:pt x="671196" y="43842"/>
                                </a:lnTo>
                                <a:lnTo>
                                  <a:pt x="636966" y="20350"/>
                                </a:lnTo>
                                <a:lnTo>
                                  <a:pt x="597610" y="5303"/>
                                </a:lnTo>
                                <a:lnTo>
                                  <a:pt x="554380" y="0"/>
                                </a:lnTo>
                                <a:close/>
                              </a:path>
                              <a:path w="1283335" h="497839">
                                <a:moveTo>
                                  <a:pt x="769213" y="60071"/>
                                </a:moveTo>
                                <a:lnTo>
                                  <a:pt x="750761" y="61021"/>
                                </a:lnTo>
                                <a:lnTo>
                                  <a:pt x="732858" y="63806"/>
                                </a:lnTo>
                                <a:lnTo>
                                  <a:pt x="715590" y="68327"/>
                                </a:lnTo>
                                <a:lnTo>
                                  <a:pt x="699046" y="74485"/>
                                </a:lnTo>
                                <a:lnTo>
                                  <a:pt x="1033166" y="74485"/>
                                </a:lnTo>
                                <a:lnTo>
                                  <a:pt x="1032784" y="74168"/>
                                </a:lnTo>
                                <a:lnTo>
                                  <a:pt x="838746" y="74168"/>
                                </a:lnTo>
                                <a:lnTo>
                                  <a:pt x="822339" y="68145"/>
                                </a:lnTo>
                                <a:lnTo>
                                  <a:pt x="805222" y="63723"/>
                                </a:lnTo>
                                <a:lnTo>
                                  <a:pt x="787484" y="61000"/>
                                </a:lnTo>
                                <a:lnTo>
                                  <a:pt x="769213" y="60071"/>
                                </a:lnTo>
                                <a:close/>
                              </a:path>
                              <a:path w="1283335" h="497839">
                                <a:moveTo>
                                  <a:pt x="936117" y="45085"/>
                                </a:moveTo>
                                <a:lnTo>
                                  <a:pt x="909667" y="47052"/>
                                </a:lnTo>
                                <a:lnTo>
                                  <a:pt x="884445" y="52754"/>
                                </a:lnTo>
                                <a:lnTo>
                                  <a:pt x="860716" y="61892"/>
                                </a:lnTo>
                                <a:lnTo>
                                  <a:pt x="838746" y="74168"/>
                                </a:lnTo>
                                <a:lnTo>
                                  <a:pt x="1032784" y="74168"/>
                                </a:lnTo>
                                <a:lnTo>
                                  <a:pt x="1030203" y="72021"/>
                                </a:lnTo>
                                <a:lnTo>
                                  <a:pt x="985893" y="52153"/>
                                </a:lnTo>
                                <a:lnTo>
                                  <a:pt x="936117" y="45085"/>
                                </a:lnTo>
                                <a:close/>
                              </a:path>
                            </a:pathLst>
                          </a:custGeom>
                          <a:solidFill>
                            <a:srgbClr val="06B1D5"/>
                          </a:solidFill>
                        </p:spPr>
                        <p:txBody>
                          <a:bodyPr wrap="square" lIns="0" tIns="0" rIns="0" bIns="0" rtlCol="0"/>
                          <a:lstStyle/>
                          <a:p>
                            <a:pPr defTabSz="914377"/>
                            <a:endParaRPr dirty="0">
                              <a:solidFill>
                                <a:srgbClr val="302F31"/>
                              </a:solidFill>
                              <a:latin typeface="Calibri"/>
                            </a:endParaRPr>
                          </a:p>
                        </p:txBody>
                      </p:sp>
                      <p:sp>
                        <p:nvSpPr>
                          <p:cNvPr id="76" name="object 22">
                            <a:extLst>
                              <a:ext uri="{FF2B5EF4-FFF2-40B4-BE49-F238E27FC236}">
                                <a16:creationId xmlns:a16="http://schemas.microsoft.com/office/drawing/2014/main" id="{44391AD5-F4AC-4AB1-B2A2-5E718AFD0A66}"/>
                              </a:ext>
                            </a:extLst>
                          </p:cNvPr>
                          <p:cNvSpPr/>
                          <p:nvPr/>
                        </p:nvSpPr>
                        <p:spPr>
                          <a:xfrm>
                            <a:off x="209701" y="4109891"/>
                            <a:ext cx="165599" cy="161798"/>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77" name="object 23">
                            <a:extLst>
                              <a:ext uri="{FF2B5EF4-FFF2-40B4-BE49-F238E27FC236}">
                                <a16:creationId xmlns:a16="http://schemas.microsoft.com/office/drawing/2014/main" id="{1FA968E9-FDDE-405A-8F9B-5F9DAB858E43}"/>
                              </a:ext>
                            </a:extLst>
                          </p:cNvPr>
                          <p:cNvSpPr txBox="1"/>
                          <p:nvPr/>
                        </p:nvSpPr>
                        <p:spPr>
                          <a:xfrm>
                            <a:off x="375958" y="4036782"/>
                            <a:ext cx="1150091" cy="280214"/>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Aqua</a:t>
                            </a:r>
                            <a:endParaRPr sz="667" dirty="0">
                              <a:solidFill>
                                <a:srgbClr val="302F31"/>
                              </a:solidFill>
                              <a:latin typeface="Roboto"/>
                              <a:cs typeface="Roboto"/>
                            </a:endParaRPr>
                          </a:p>
                          <a:p>
                            <a:pPr marL="16933" defTabSz="914377">
                              <a:spcBef>
                                <a:spcPts val="20"/>
                              </a:spcBef>
                            </a:pPr>
                            <a:r>
                              <a:rPr sz="667" dirty="0">
                                <a:solidFill>
                                  <a:srgbClr val="FFFFFF"/>
                                </a:solidFill>
                                <a:latin typeface="Roboto"/>
                                <a:cs typeface="Roboto"/>
                              </a:rPr>
                              <a:t>Cyber</a:t>
                            </a:r>
                            <a:r>
                              <a:rPr sz="667" spc="-93" dirty="0">
                                <a:solidFill>
                                  <a:srgbClr val="FFFFFF"/>
                                </a:solidFill>
                                <a:latin typeface="Roboto"/>
                                <a:cs typeface="Roboto"/>
                              </a:rPr>
                              <a:t> </a:t>
                            </a:r>
                            <a:r>
                              <a:rPr sz="667" dirty="0">
                                <a:solidFill>
                                  <a:srgbClr val="FFFFFF"/>
                                </a:solidFill>
                                <a:latin typeface="Roboto"/>
                                <a:cs typeface="Roboto"/>
                              </a:rPr>
                              <a:t>Intelligence</a:t>
                            </a:r>
                            <a:endParaRPr sz="667" dirty="0">
                              <a:solidFill>
                                <a:srgbClr val="302F31"/>
                              </a:solidFill>
                              <a:latin typeface="Roboto"/>
                              <a:cs typeface="Roboto"/>
                            </a:endParaRPr>
                          </a:p>
                        </p:txBody>
                      </p:sp>
                    </p:grpSp>
                    <p:sp>
                      <p:nvSpPr>
                        <p:cNvPr id="64" name="bk object 16">
                          <a:extLst>
                            <a:ext uri="{FF2B5EF4-FFF2-40B4-BE49-F238E27FC236}">
                              <a16:creationId xmlns:a16="http://schemas.microsoft.com/office/drawing/2014/main" id="{576D0A95-1BF7-482A-BE11-FD96BFAC851E}"/>
                            </a:ext>
                          </a:extLst>
                        </p:cNvPr>
                        <p:cNvSpPr/>
                        <p:nvPr/>
                      </p:nvSpPr>
                      <p:spPr>
                        <a:xfrm>
                          <a:off x="143559" y="3046002"/>
                          <a:ext cx="5916930" cy="355601"/>
                        </a:xfrm>
                        <a:custGeom>
                          <a:avLst/>
                          <a:gdLst/>
                          <a:ahLst/>
                          <a:cxnLst/>
                          <a:rect l="l" t="t" r="r" b="b"/>
                          <a:pathLst>
                            <a:path w="5916930" h="355600">
                              <a:moveTo>
                                <a:pt x="5916917" y="0"/>
                              </a:moveTo>
                              <a:lnTo>
                                <a:pt x="76200" y="0"/>
                              </a:lnTo>
                              <a:lnTo>
                                <a:pt x="0" y="76199"/>
                              </a:lnTo>
                              <a:lnTo>
                                <a:pt x="0" y="355599"/>
                              </a:lnTo>
                              <a:lnTo>
                                <a:pt x="5840717" y="355599"/>
                              </a:lnTo>
                              <a:lnTo>
                                <a:pt x="5916917" y="279399"/>
                              </a:lnTo>
                              <a:lnTo>
                                <a:pt x="5916917" y="0"/>
                              </a:lnTo>
                              <a:close/>
                            </a:path>
                          </a:pathLst>
                        </a:custGeom>
                        <a:solidFill>
                          <a:srgbClr val="06B1D5"/>
                        </a:solidFill>
                      </p:spPr>
                      <p:txBody>
                        <a:bodyPr wrap="square" lIns="0" tIns="0" rIns="0" bIns="0" rtlCol="0"/>
                        <a:lstStyle/>
                        <a:p>
                          <a:pPr defTabSz="914377"/>
                          <a:endParaRPr>
                            <a:solidFill>
                              <a:srgbClr val="302F31"/>
                            </a:solidFill>
                            <a:latin typeface="Calibri"/>
                          </a:endParaRPr>
                        </a:p>
                      </p:txBody>
                    </p:sp>
                    <p:sp>
                      <p:nvSpPr>
                        <p:cNvPr id="65" name="object 5">
                          <a:extLst>
                            <a:ext uri="{FF2B5EF4-FFF2-40B4-BE49-F238E27FC236}">
                              <a16:creationId xmlns:a16="http://schemas.microsoft.com/office/drawing/2014/main" id="{3AFCCE73-E61B-4E87-BEE1-4FB000144608}"/>
                            </a:ext>
                          </a:extLst>
                        </p:cNvPr>
                        <p:cNvSpPr txBox="1"/>
                        <p:nvPr/>
                      </p:nvSpPr>
                      <p:spPr>
                        <a:xfrm>
                          <a:off x="530131" y="3110429"/>
                          <a:ext cx="926723" cy="150878"/>
                        </a:xfrm>
                        <a:prstGeom prst="rect">
                          <a:avLst/>
                        </a:prstGeom>
                      </p:spPr>
                      <p:txBody>
                        <a:bodyPr vert="horz" wrap="square" lIns="0" tIns="16933" rIns="0" bIns="0" rtlCol="0">
                          <a:spAutoFit/>
                        </a:bodyPr>
                        <a:lstStyle/>
                        <a:p>
                          <a:pPr marL="16933" defTabSz="914377">
                            <a:spcBef>
                              <a:spcPts val="133"/>
                            </a:spcBef>
                          </a:pPr>
                          <a:r>
                            <a:rPr sz="667" dirty="0">
                              <a:solidFill>
                                <a:srgbClr val="FFFFFF"/>
                              </a:solidFill>
                              <a:latin typeface="Roboto"/>
                              <a:cs typeface="Roboto"/>
                            </a:rPr>
                            <a:t>Image</a:t>
                          </a:r>
                          <a:r>
                            <a:rPr sz="667" spc="-80" dirty="0">
                              <a:solidFill>
                                <a:srgbClr val="FFFFFF"/>
                              </a:solidFill>
                              <a:latin typeface="Roboto"/>
                              <a:cs typeface="Roboto"/>
                            </a:rPr>
                            <a:t> </a:t>
                          </a:r>
                          <a:r>
                            <a:rPr sz="667" spc="-7" dirty="0">
                              <a:solidFill>
                                <a:srgbClr val="FFFFFF"/>
                              </a:solidFill>
                              <a:latin typeface="Roboto"/>
                              <a:cs typeface="Roboto"/>
                            </a:rPr>
                            <a:t>Scanning</a:t>
                          </a:r>
                          <a:endParaRPr sz="667" dirty="0">
                            <a:solidFill>
                              <a:srgbClr val="302F31"/>
                            </a:solidFill>
                            <a:latin typeface="Roboto"/>
                            <a:cs typeface="Roboto"/>
                          </a:endParaRPr>
                        </a:p>
                      </p:txBody>
                    </p:sp>
                    <p:sp>
                      <p:nvSpPr>
                        <p:cNvPr id="66" name="object 6">
                          <a:extLst>
                            <a:ext uri="{FF2B5EF4-FFF2-40B4-BE49-F238E27FC236}">
                              <a16:creationId xmlns:a16="http://schemas.microsoft.com/office/drawing/2014/main" id="{3CE6D8CF-9C8A-439B-B497-EF406B9248C0}"/>
                            </a:ext>
                          </a:extLst>
                        </p:cNvPr>
                        <p:cNvSpPr txBox="1"/>
                        <p:nvPr/>
                      </p:nvSpPr>
                      <p:spPr>
                        <a:xfrm>
                          <a:off x="1472963" y="3108393"/>
                          <a:ext cx="378922"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a:solidFill>
                                <a:srgbClr val="FFFFFF"/>
                              </a:solidFill>
                              <a:latin typeface="Roboto"/>
                              <a:cs typeface="Roboto"/>
                            </a:defRPr>
                          </a:lvl1pPr>
                        </a:lstStyle>
                        <a:p>
                          <a:pPr marL="16933" defTabSz="914377">
                            <a:spcBef>
                              <a:spcPts val="133"/>
                            </a:spcBef>
                          </a:pPr>
                          <a:r>
                            <a:rPr sz="667" dirty="0"/>
                            <a:t>RBAC</a:t>
                          </a:r>
                        </a:p>
                      </p:txBody>
                    </p:sp>
                    <p:sp>
                      <p:nvSpPr>
                        <p:cNvPr id="67" name="object 7">
                          <a:extLst>
                            <a:ext uri="{FF2B5EF4-FFF2-40B4-BE49-F238E27FC236}">
                              <a16:creationId xmlns:a16="http://schemas.microsoft.com/office/drawing/2014/main" id="{F3EAB131-9D4A-4480-A244-A226F5924E95}"/>
                            </a:ext>
                          </a:extLst>
                        </p:cNvPr>
                        <p:cNvSpPr txBox="1"/>
                        <p:nvPr/>
                      </p:nvSpPr>
                      <p:spPr>
                        <a:xfrm>
                          <a:off x="2392341" y="3108393"/>
                          <a:ext cx="979998"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Image Assurance</a:t>
                          </a:r>
                        </a:p>
                      </p:txBody>
                    </p:sp>
                    <p:sp>
                      <p:nvSpPr>
                        <p:cNvPr id="68" name="object 8">
                          <a:extLst>
                            <a:ext uri="{FF2B5EF4-FFF2-40B4-BE49-F238E27FC236}">
                              <a16:creationId xmlns:a16="http://schemas.microsoft.com/office/drawing/2014/main" id="{298B0340-4F8C-416E-BD2B-4DFFD658A497}"/>
                            </a:ext>
                          </a:extLst>
                        </p:cNvPr>
                        <p:cNvSpPr txBox="1"/>
                        <p:nvPr/>
                      </p:nvSpPr>
                      <p:spPr>
                        <a:xfrm>
                          <a:off x="3344131" y="3108393"/>
                          <a:ext cx="1029615"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Runtime Protection</a:t>
                          </a:r>
                        </a:p>
                      </p:txBody>
                    </p:sp>
                    <p:sp>
                      <p:nvSpPr>
                        <p:cNvPr id="69" name="object 9">
                          <a:extLst>
                            <a:ext uri="{FF2B5EF4-FFF2-40B4-BE49-F238E27FC236}">
                              <a16:creationId xmlns:a16="http://schemas.microsoft.com/office/drawing/2014/main" id="{DEA8E9E7-58B5-49FE-8790-B3442C698327}"/>
                            </a:ext>
                          </a:extLst>
                        </p:cNvPr>
                        <p:cNvSpPr txBox="1"/>
                        <p:nvPr/>
                      </p:nvSpPr>
                      <p:spPr>
                        <a:xfrm>
                          <a:off x="4373745" y="3108393"/>
                          <a:ext cx="1058483"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Container Firewall</a:t>
                          </a:r>
                        </a:p>
                      </p:txBody>
                    </p:sp>
                    <p:sp>
                      <p:nvSpPr>
                        <p:cNvPr id="70" name="object 10">
                          <a:extLst>
                            <a:ext uri="{FF2B5EF4-FFF2-40B4-BE49-F238E27FC236}">
                              <a16:creationId xmlns:a16="http://schemas.microsoft.com/office/drawing/2014/main" id="{3CDF7B58-A186-44E3-B33A-5FCEB7A15210}"/>
                            </a:ext>
                          </a:extLst>
                        </p:cNvPr>
                        <p:cNvSpPr txBox="1"/>
                        <p:nvPr/>
                      </p:nvSpPr>
                      <p:spPr>
                        <a:xfrm>
                          <a:off x="5361502" y="3108393"/>
                          <a:ext cx="781134"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Compliance</a:t>
                          </a:r>
                        </a:p>
                      </p:txBody>
                    </p:sp>
                    <p:sp>
                      <p:nvSpPr>
                        <p:cNvPr id="71" name="object 15">
                          <a:extLst>
                            <a:ext uri="{FF2B5EF4-FFF2-40B4-BE49-F238E27FC236}">
                              <a16:creationId xmlns:a16="http://schemas.microsoft.com/office/drawing/2014/main" id="{EDEC1626-A6DB-4249-AA6E-274A4E402F6B}"/>
                            </a:ext>
                          </a:extLst>
                        </p:cNvPr>
                        <p:cNvSpPr txBox="1"/>
                        <p:nvPr/>
                      </p:nvSpPr>
                      <p:spPr>
                        <a:xfrm>
                          <a:off x="1889461" y="3108361"/>
                          <a:ext cx="502882" cy="150878"/>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Sec</a:t>
                          </a:r>
                          <a:r>
                            <a:rPr sz="667" spc="-13" dirty="0">
                              <a:solidFill>
                                <a:srgbClr val="FFFFFF"/>
                              </a:solidFill>
                              <a:latin typeface="Roboto"/>
                              <a:cs typeface="Roboto"/>
                            </a:rPr>
                            <a:t>r</a:t>
                          </a:r>
                          <a:r>
                            <a:rPr sz="667" dirty="0">
                              <a:solidFill>
                                <a:srgbClr val="FFFFFF"/>
                              </a:solidFill>
                              <a:latin typeface="Roboto"/>
                              <a:cs typeface="Roboto"/>
                            </a:rPr>
                            <a:t>ets</a:t>
                          </a:r>
                          <a:endParaRPr sz="667" dirty="0">
                            <a:solidFill>
                              <a:srgbClr val="302F31"/>
                            </a:solidFill>
                            <a:latin typeface="Roboto"/>
                            <a:cs typeface="Roboto"/>
                          </a:endParaRPr>
                        </a:p>
                      </p:txBody>
                    </p:sp>
                    <p:sp>
                      <p:nvSpPr>
                        <p:cNvPr id="72" name="object 18">
                          <a:extLst>
                            <a:ext uri="{FF2B5EF4-FFF2-40B4-BE49-F238E27FC236}">
                              <a16:creationId xmlns:a16="http://schemas.microsoft.com/office/drawing/2014/main" id="{761C4A44-D205-43FD-834E-376AFED87E85}"/>
                            </a:ext>
                          </a:extLst>
                        </p:cNvPr>
                        <p:cNvSpPr/>
                        <p:nvPr/>
                      </p:nvSpPr>
                      <p:spPr>
                        <a:xfrm>
                          <a:off x="242315" y="3113862"/>
                          <a:ext cx="165600" cy="161795"/>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grpSp>
                  <p:sp>
                    <p:nvSpPr>
                      <p:cNvPr id="59" name="object 11">
                        <a:extLst>
                          <a:ext uri="{FF2B5EF4-FFF2-40B4-BE49-F238E27FC236}">
                            <a16:creationId xmlns:a16="http://schemas.microsoft.com/office/drawing/2014/main" id="{13BB83CE-F0A9-48DA-8ABB-B4A0761704B9}"/>
                          </a:ext>
                        </a:extLst>
                      </p:cNvPr>
                      <p:cNvSpPr/>
                      <p:nvPr/>
                    </p:nvSpPr>
                    <p:spPr>
                      <a:xfrm>
                        <a:off x="1929246"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0" name="object 14">
                        <a:extLst>
                          <a:ext uri="{FF2B5EF4-FFF2-40B4-BE49-F238E27FC236}">
                            <a16:creationId xmlns:a16="http://schemas.microsoft.com/office/drawing/2014/main" id="{3676A9D0-6504-4950-9DED-09F48BEAAE2F}"/>
                          </a:ext>
                        </a:extLst>
                      </p:cNvPr>
                      <p:cNvSpPr/>
                      <p:nvPr/>
                    </p:nvSpPr>
                    <p:spPr>
                      <a:xfrm>
                        <a:off x="1191348"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1" name="object 16">
                        <a:extLst>
                          <a:ext uri="{FF2B5EF4-FFF2-40B4-BE49-F238E27FC236}">
                            <a16:creationId xmlns:a16="http://schemas.microsoft.com/office/drawing/2014/main" id="{29D54583-61C9-46D1-84DE-FD448F168C42}"/>
                          </a:ext>
                        </a:extLst>
                      </p:cNvPr>
                      <p:cNvSpPr/>
                      <p:nvPr/>
                    </p:nvSpPr>
                    <p:spPr>
                      <a:xfrm>
                        <a:off x="1532099"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2" name="object 17">
                        <a:extLst>
                          <a:ext uri="{FF2B5EF4-FFF2-40B4-BE49-F238E27FC236}">
                            <a16:creationId xmlns:a16="http://schemas.microsoft.com/office/drawing/2014/main" id="{632E6AD9-AAED-4B76-A708-0F1790342976}"/>
                          </a:ext>
                        </a:extLst>
                      </p:cNvPr>
                      <p:cNvSpPr/>
                      <p:nvPr/>
                    </p:nvSpPr>
                    <p:spPr>
                      <a:xfrm>
                        <a:off x="417750"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5" name="object 12">
                      <a:extLst>
                        <a:ext uri="{FF2B5EF4-FFF2-40B4-BE49-F238E27FC236}">
                          <a16:creationId xmlns:a16="http://schemas.microsoft.com/office/drawing/2014/main" id="{6B89C8EA-B8F5-45AB-AD24-E7DDDA55899A}"/>
                        </a:ext>
                      </a:extLst>
                    </p:cNvPr>
                    <p:cNvSpPr/>
                    <p:nvPr/>
                  </p:nvSpPr>
                  <p:spPr>
                    <a:xfrm>
                      <a:off x="2715348" y="3040853"/>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6" name="object 13">
                      <a:extLst>
                        <a:ext uri="{FF2B5EF4-FFF2-40B4-BE49-F238E27FC236}">
                          <a16:creationId xmlns:a16="http://schemas.microsoft.com/office/drawing/2014/main" id="{7E3D912C-7ED7-4440-B7EF-FC25BC9301B5}"/>
                        </a:ext>
                      </a:extLst>
                    </p:cNvPr>
                    <p:cNvSpPr/>
                    <p:nvPr/>
                  </p:nvSpPr>
                  <p:spPr>
                    <a:xfrm>
                      <a:off x="3553548" y="3040852"/>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7" name="object 19">
                      <a:extLst>
                        <a:ext uri="{FF2B5EF4-FFF2-40B4-BE49-F238E27FC236}">
                          <a16:creationId xmlns:a16="http://schemas.microsoft.com/office/drawing/2014/main" id="{21CD65A5-57E5-423F-9DBC-26DEC5015EB5}"/>
                        </a:ext>
                      </a:extLst>
                    </p:cNvPr>
                    <p:cNvSpPr/>
                    <p:nvPr/>
                  </p:nvSpPr>
                  <p:spPr>
                    <a:xfrm>
                      <a:off x="5274276" y="3012429"/>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3" name="object 13">
                    <a:extLst>
                      <a:ext uri="{FF2B5EF4-FFF2-40B4-BE49-F238E27FC236}">
                        <a16:creationId xmlns:a16="http://schemas.microsoft.com/office/drawing/2014/main" id="{A76F2294-B855-4ACB-81B0-8A6E4457D3BC}"/>
                      </a:ext>
                    </a:extLst>
                  </p:cNvPr>
                  <p:cNvSpPr/>
                  <p:nvPr/>
                </p:nvSpPr>
                <p:spPr>
                  <a:xfrm>
                    <a:off x="6629400" y="1158542"/>
                    <a:ext cx="0" cy="280255"/>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cxnSp>
              <p:nvCxnSpPr>
                <p:cNvPr id="127" name="Straight Connector 126">
                  <a:extLst>
                    <a:ext uri="{FF2B5EF4-FFF2-40B4-BE49-F238E27FC236}">
                      <a16:creationId xmlns:a16="http://schemas.microsoft.com/office/drawing/2014/main" id="{BF559266-F548-4A31-A176-0C290204A746}"/>
                    </a:ext>
                  </a:extLst>
                </p:cNvPr>
                <p:cNvCxnSpPr>
                  <a:cxnSpLocks/>
                </p:cNvCxnSpPr>
                <p:nvPr/>
              </p:nvCxnSpPr>
              <p:spPr>
                <a:xfrm>
                  <a:off x="3802539" y="2021679"/>
                  <a:ext cx="0" cy="647087"/>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414FEC5-652C-45DD-8C91-AE6BBD88A50B}"/>
                    </a:ext>
                  </a:extLst>
                </p:cNvPr>
                <p:cNvCxnSpPr>
                  <a:cxnSpLocks/>
                </p:cNvCxnSpPr>
                <p:nvPr/>
              </p:nvCxnSpPr>
              <p:spPr>
                <a:xfrm flipV="1">
                  <a:off x="6918509" y="2289243"/>
                  <a:ext cx="658171" cy="3183"/>
                </a:xfrm>
                <a:prstGeom prst="line">
                  <a:avLst/>
                </a:prstGeom>
                <a:ln w="10071">
                  <a:solidFill>
                    <a:srgbClr val="06B1D5"/>
                  </a:solidFill>
                </a:ln>
              </p:spPr>
            </p:cxnSp>
            <p:cxnSp>
              <p:nvCxnSpPr>
                <p:cNvPr id="131" name="Connector: Elbow 130">
                  <a:extLst>
                    <a:ext uri="{FF2B5EF4-FFF2-40B4-BE49-F238E27FC236}">
                      <a16:creationId xmlns:a16="http://schemas.microsoft.com/office/drawing/2014/main" id="{FBB4F24B-F12F-4E36-AA04-3D1BE8143EEF}"/>
                    </a:ext>
                  </a:extLst>
                </p:cNvPr>
                <p:cNvCxnSpPr>
                  <a:cxnSpLocks/>
                  <a:endCxn id="35" idx="1"/>
                </p:cNvCxnSpPr>
                <p:nvPr/>
              </p:nvCxnSpPr>
              <p:spPr>
                <a:xfrm>
                  <a:off x="6918509" y="2292426"/>
                  <a:ext cx="665565" cy="895471"/>
                </a:xfrm>
                <a:prstGeom prst="bentConnector3">
                  <a:avLst/>
                </a:prstGeom>
                <a:ln w="10071">
                  <a:solidFill>
                    <a:srgbClr val="06B1D5"/>
                  </a:solidFill>
                </a:ln>
              </p:spPr>
            </p:cxnSp>
            <p:cxnSp>
              <p:nvCxnSpPr>
                <p:cNvPr id="133" name="Connector: Elbow 132">
                  <a:extLst>
                    <a:ext uri="{FF2B5EF4-FFF2-40B4-BE49-F238E27FC236}">
                      <a16:creationId xmlns:a16="http://schemas.microsoft.com/office/drawing/2014/main" id="{403B08B6-41FA-4EF1-BF5A-6EC8AA74D99C}"/>
                    </a:ext>
                  </a:extLst>
                </p:cNvPr>
                <p:cNvCxnSpPr>
                  <a:endCxn id="36" idx="1"/>
                </p:cNvCxnSpPr>
                <p:nvPr/>
              </p:nvCxnSpPr>
              <p:spPr>
                <a:xfrm>
                  <a:off x="7247594" y="3187269"/>
                  <a:ext cx="348972" cy="238594"/>
                </a:xfrm>
                <a:prstGeom prst="bentConnector3">
                  <a:avLst>
                    <a:gd name="adj1" fmla="val 654"/>
                  </a:avLst>
                </a:prstGeom>
                <a:ln w="10071">
                  <a:solidFill>
                    <a:srgbClr val="06B1D5"/>
                  </a:solidFill>
                </a:ln>
              </p:spPr>
            </p:cxnSp>
            <p:cxnSp>
              <p:nvCxnSpPr>
                <p:cNvPr id="137" name="Connector: Elbow 136">
                  <a:extLst>
                    <a:ext uri="{FF2B5EF4-FFF2-40B4-BE49-F238E27FC236}">
                      <a16:creationId xmlns:a16="http://schemas.microsoft.com/office/drawing/2014/main" id="{D314D40B-2A72-49B7-9C6C-A61BDDC9AF8A}"/>
                    </a:ext>
                  </a:extLst>
                </p:cNvPr>
                <p:cNvCxnSpPr>
                  <a:endCxn id="37" idx="1"/>
                </p:cNvCxnSpPr>
                <p:nvPr/>
              </p:nvCxnSpPr>
              <p:spPr>
                <a:xfrm>
                  <a:off x="7247594" y="3423164"/>
                  <a:ext cx="353383" cy="231878"/>
                </a:xfrm>
                <a:prstGeom prst="bentConnector3">
                  <a:avLst>
                    <a:gd name="adj1" fmla="val 441"/>
                  </a:avLst>
                </a:prstGeom>
                <a:ln w="10071">
                  <a:solidFill>
                    <a:srgbClr val="06B1D5"/>
                  </a:solidFill>
                </a:ln>
              </p:spPr>
            </p:cxnSp>
            <p:grpSp>
              <p:nvGrpSpPr>
                <p:cNvPr id="7" name="Group 6">
                  <a:extLst>
                    <a:ext uri="{FF2B5EF4-FFF2-40B4-BE49-F238E27FC236}">
                      <a16:creationId xmlns:a16="http://schemas.microsoft.com/office/drawing/2014/main" id="{AC18F0BA-14C2-4B65-BEF3-A8B62762B22B}"/>
                    </a:ext>
                  </a:extLst>
                </p:cNvPr>
                <p:cNvGrpSpPr/>
                <p:nvPr/>
              </p:nvGrpSpPr>
              <p:grpSpPr>
                <a:xfrm>
                  <a:off x="4284639" y="774978"/>
                  <a:ext cx="2129294" cy="1381221"/>
                  <a:chOff x="3288956" y="-157359"/>
                  <a:chExt cx="2410447" cy="1541497"/>
                </a:xfrm>
              </p:grpSpPr>
              <p:sp>
                <p:nvSpPr>
                  <p:cNvPr id="107" name="TextBox 106">
                    <a:extLst>
                      <a:ext uri="{FF2B5EF4-FFF2-40B4-BE49-F238E27FC236}">
                        <a16:creationId xmlns:a16="http://schemas.microsoft.com/office/drawing/2014/main" id="{F03BA5DF-5C4E-48B3-BA81-22A0B591D69E}"/>
                      </a:ext>
                    </a:extLst>
                  </p:cNvPr>
                  <p:cNvSpPr txBox="1"/>
                  <p:nvPr/>
                </p:nvSpPr>
                <p:spPr>
                  <a:xfrm>
                    <a:off x="3288956" y="-157359"/>
                    <a:ext cx="769700" cy="205010"/>
                  </a:xfrm>
                  <a:prstGeom prst="rect">
                    <a:avLst/>
                  </a:prstGeom>
                  <a:noFill/>
                </p:spPr>
                <p:txBody>
                  <a:bodyPr wrap="square" rtlCol="0">
                    <a:noAutofit/>
                  </a:bodyPr>
                  <a:lstStyle/>
                  <a:p>
                    <a:pPr defTabSz="1219170"/>
                    <a:r>
                      <a:rPr lang="en-US" sz="1467" b="1" dirty="0">
                        <a:solidFill>
                          <a:srgbClr val="0F2233"/>
                        </a:solidFill>
                        <a:latin typeface="Arial"/>
                      </a:rPr>
                      <a:t>Conjur</a:t>
                    </a:r>
                  </a:p>
                </p:txBody>
              </p:sp>
              <p:cxnSp>
                <p:nvCxnSpPr>
                  <p:cNvPr id="147" name="Straight Arrow Connector 146">
                    <a:extLst>
                      <a:ext uri="{FF2B5EF4-FFF2-40B4-BE49-F238E27FC236}">
                        <a16:creationId xmlns:a16="http://schemas.microsoft.com/office/drawing/2014/main" id="{204C5BEB-AC7E-4AB0-AA6A-510F7BA45DC5}"/>
                      </a:ext>
                    </a:extLst>
                  </p:cNvPr>
                  <p:cNvCxnSpPr>
                    <a:cxnSpLocks/>
                  </p:cNvCxnSpPr>
                  <p:nvPr/>
                </p:nvCxnSpPr>
                <p:spPr>
                  <a:xfrm>
                    <a:off x="3581400" y="1043345"/>
                    <a:ext cx="0" cy="340793"/>
                  </a:xfrm>
                  <a:prstGeom prst="straightConnector1">
                    <a:avLst/>
                  </a:prstGeom>
                  <a:ln w="31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1CF6466-EE85-42BF-8F03-25F56583FE9F}"/>
                      </a:ext>
                    </a:extLst>
                  </p:cNvPr>
                  <p:cNvSpPr/>
                  <p:nvPr/>
                </p:nvSpPr>
                <p:spPr>
                  <a:xfrm>
                    <a:off x="4060486" y="126126"/>
                    <a:ext cx="1638917" cy="317622"/>
                  </a:xfrm>
                  <a:prstGeom prst="rect">
                    <a:avLst/>
                  </a:prstGeom>
                </p:spPr>
                <p:txBody>
                  <a:bodyPr wrap="square">
                    <a:spAutoFit/>
                  </a:bodyPr>
                  <a:lstStyle/>
                  <a:p>
                    <a:pPr marL="0" lvl="1" defTabSz="1219170"/>
                    <a:r>
                      <a:rPr lang="en-US" sz="933" kern="0" dirty="0">
                        <a:solidFill>
                          <a:srgbClr val="302F31">
                            <a:lumMod val="75000"/>
                            <a:lumOff val="25000"/>
                          </a:srgbClr>
                        </a:solidFill>
                        <a:latin typeface="Roboto" panose="02000000000000000000"/>
                      </a:rPr>
                      <a:t>Automatically provision, secure, and manage secrets</a:t>
                    </a:r>
                  </a:p>
                </p:txBody>
              </p:sp>
            </p:grpSp>
            <p:sp>
              <p:nvSpPr>
                <p:cNvPr id="38" name="TextBox 37">
                  <a:extLst>
                    <a:ext uri="{FF2B5EF4-FFF2-40B4-BE49-F238E27FC236}">
                      <a16:creationId xmlns:a16="http://schemas.microsoft.com/office/drawing/2014/main" id="{4E3CA416-84DB-40E1-BAD8-DA2DDAA51BD6}"/>
                    </a:ext>
                  </a:extLst>
                </p:cNvPr>
                <p:cNvSpPr txBox="1"/>
                <p:nvPr/>
              </p:nvSpPr>
              <p:spPr>
                <a:xfrm>
                  <a:off x="6214081" y="2763495"/>
                  <a:ext cx="932235" cy="499945"/>
                </a:xfrm>
                <a:prstGeom prst="rect">
                  <a:avLst/>
                </a:prstGeom>
              </p:spPr>
              <p:txBody>
                <a:bodyPr wrap="square">
                  <a:spAutoFit/>
                </a:bodyPr>
                <a:lstStyle>
                  <a:defPPr>
                    <a:defRPr lang="en-US"/>
                  </a:defPPr>
                  <a:lvl2pPr marL="0" lvl="1" defTabSz="914400">
                    <a:defRPr sz="900" kern="0">
                      <a:solidFill>
                        <a:srgbClr val="302F31">
                          <a:lumMod val="75000"/>
                          <a:lumOff val="25000"/>
                        </a:srgbClr>
                      </a:solidFill>
                      <a:latin typeface="Roboto" panose="02000000000000000000"/>
                    </a:defRPr>
                  </a:lvl2pPr>
                </a:lstStyle>
                <a:p>
                  <a:pPr defTabSz="914377"/>
                  <a:r>
                    <a:rPr lang="en-US" sz="933" kern="0" dirty="0">
                      <a:solidFill>
                        <a:srgbClr val="302F31">
                          <a:lumMod val="75000"/>
                          <a:lumOff val="25000"/>
                        </a:srgbClr>
                      </a:solidFill>
                      <a:latin typeface="Roboto" panose="02000000000000000000"/>
                    </a:rPr>
                    <a:t>Secure secrets delivery with no container downtime/restart</a:t>
                  </a:r>
                </a:p>
              </p:txBody>
            </p:sp>
          </p:grpSp>
          <p:grpSp>
            <p:nvGrpSpPr>
              <p:cNvPr id="117" name="Group 116">
                <a:extLst>
                  <a:ext uri="{FF2B5EF4-FFF2-40B4-BE49-F238E27FC236}">
                    <a16:creationId xmlns:a16="http://schemas.microsoft.com/office/drawing/2014/main" id="{DB24BC31-2370-4C19-9F03-DDFBBFFE60E4}"/>
                  </a:ext>
                </a:extLst>
              </p:cNvPr>
              <p:cNvGrpSpPr/>
              <p:nvPr/>
            </p:nvGrpSpPr>
            <p:grpSpPr>
              <a:xfrm>
                <a:off x="4181864" y="1031629"/>
                <a:ext cx="1005831" cy="731523"/>
                <a:chOff x="6365400" y="2938740"/>
                <a:chExt cx="1014313" cy="731388"/>
              </a:xfrm>
            </p:grpSpPr>
            <p:pic>
              <p:nvPicPr>
                <p:cNvPr id="119" name="Picture 118">
                  <a:extLst>
                    <a:ext uri="{FF2B5EF4-FFF2-40B4-BE49-F238E27FC236}">
                      <a16:creationId xmlns:a16="http://schemas.microsoft.com/office/drawing/2014/main" id="{76E40ADB-8372-4E23-B772-1844CA6381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1575" y="3333687"/>
                  <a:ext cx="698138" cy="336441"/>
                </a:xfrm>
                <a:prstGeom prst="rect">
                  <a:avLst/>
                </a:prstGeom>
              </p:spPr>
            </p:pic>
            <p:grpSp>
              <p:nvGrpSpPr>
                <p:cNvPr id="120" name="Group 119">
                  <a:extLst>
                    <a:ext uri="{FF2B5EF4-FFF2-40B4-BE49-F238E27FC236}">
                      <a16:creationId xmlns:a16="http://schemas.microsoft.com/office/drawing/2014/main" id="{1359DA1D-E53F-474B-8AD3-BAC1F74FEACB}"/>
                    </a:ext>
                  </a:extLst>
                </p:cNvPr>
                <p:cNvGrpSpPr/>
                <p:nvPr/>
              </p:nvGrpSpPr>
              <p:grpSpPr>
                <a:xfrm>
                  <a:off x="6365400" y="2938740"/>
                  <a:ext cx="779538" cy="607119"/>
                  <a:chOff x="7269457" y="1659303"/>
                  <a:chExt cx="1267472" cy="987132"/>
                </a:xfrm>
                <a:solidFill>
                  <a:srgbClr val="4C4D4C"/>
                </a:solidFill>
              </p:grpSpPr>
              <p:sp>
                <p:nvSpPr>
                  <p:cNvPr id="121" name="Freeform 6">
                    <a:extLst>
                      <a:ext uri="{FF2B5EF4-FFF2-40B4-BE49-F238E27FC236}">
                        <a16:creationId xmlns:a16="http://schemas.microsoft.com/office/drawing/2014/main" id="{8D80501A-E9F2-4FAD-8FBA-87AFF91F43BD}"/>
                      </a:ext>
                    </a:extLst>
                  </p:cNvPr>
                  <p:cNvSpPr/>
                  <p:nvPr/>
                </p:nvSpPr>
                <p:spPr>
                  <a:xfrm rot="18900000" flipH="1">
                    <a:off x="7269457" y="1659303"/>
                    <a:ext cx="1267472"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2" name="Freeform 7">
                    <a:extLst>
                      <a:ext uri="{FF2B5EF4-FFF2-40B4-BE49-F238E27FC236}">
                        <a16:creationId xmlns:a16="http://schemas.microsoft.com/office/drawing/2014/main" id="{37EFD876-8B0A-41CA-BFF3-715C6FC071FA}"/>
                      </a:ext>
                    </a:extLst>
                  </p:cNvPr>
                  <p:cNvSpPr/>
                  <p:nvPr/>
                </p:nvSpPr>
                <p:spPr>
                  <a:xfrm rot="18900000" flipH="1">
                    <a:off x="7479181" y="1808456"/>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4" name="Freeform 8">
                    <a:extLst>
                      <a:ext uri="{FF2B5EF4-FFF2-40B4-BE49-F238E27FC236}">
                        <a16:creationId xmlns:a16="http://schemas.microsoft.com/office/drawing/2014/main" id="{5CF933D4-4DF5-4262-9E06-6338F741C80D}"/>
                      </a:ext>
                    </a:extLst>
                  </p:cNvPr>
                  <p:cNvSpPr/>
                  <p:nvPr/>
                </p:nvSpPr>
                <p:spPr>
                  <a:xfrm rot="18900000" flipH="1">
                    <a:off x="7773470" y="2143139"/>
                    <a:ext cx="249391" cy="113260"/>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5" name="Freeform 9">
                    <a:extLst>
                      <a:ext uri="{FF2B5EF4-FFF2-40B4-BE49-F238E27FC236}">
                        <a16:creationId xmlns:a16="http://schemas.microsoft.com/office/drawing/2014/main" id="{9771D2B3-3253-419E-8AC8-6067037C0B58}"/>
                      </a:ext>
                    </a:extLst>
                  </p:cNvPr>
                  <p:cNvSpPr/>
                  <p:nvPr/>
                </p:nvSpPr>
                <p:spPr>
                  <a:xfrm rot="18900000" flipH="1">
                    <a:off x="8055347" y="2062632"/>
                    <a:ext cx="97731" cy="227557"/>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grpSp>
          </p:grpSp>
        </p:grpSp>
      </p:grpSp>
      <p:pic>
        <p:nvPicPr>
          <p:cNvPr id="126" name="Picture 2" descr="Image result for cyberark logo">
            <a:extLst>
              <a:ext uri="{FF2B5EF4-FFF2-40B4-BE49-F238E27FC236}">
                <a16:creationId xmlns:a16="http://schemas.microsoft.com/office/drawing/2014/main" id="{87AD3C12-19DB-4664-9D1E-CC771804E05D}"/>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47921" y="271780"/>
            <a:ext cx="1600024" cy="35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26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Experience</a:t>
            </a:r>
          </a:p>
        </p:txBody>
      </p:sp>
    </p:spTree>
    <p:extLst>
      <p:ext uri="{BB962C8B-B14F-4D97-AF65-F5344CB8AC3E}">
        <p14:creationId xmlns:p14="http://schemas.microsoft.com/office/powerpoint/2010/main" val="245244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Shape 2871"/>
          <p:cNvSpPr txBox="1"/>
          <p:nvPr/>
        </p:nvSpPr>
        <p:spPr>
          <a:xfrm>
            <a:off x="0" y="0"/>
            <a:ext cx="7935200" cy="925600"/>
          </a:xfrm>
          <a:prstGeom prst="rect">
            <a:avLst/>
          </a:prstGeom>
          <a:noFill/>
          <a:ln>
            <a:noFill/>
          </a:ln>
        </p:spPr>
        <p:txBody>
          <a:bodyPr lIns="121900" tIns="121900" rIns="121900" bIns="121900" anchor="t" anchorCtr="0">
            <a:noAutofit/>
          </a:bodyPr>
          <a:lstStyle/>
          <a:p>
            <a:pPr marL="0" marR="0" lvl="0" indent="0" algn="l" rtl="0">
              <a:spcBef>
                <a:spcPts val="0"/>
              </a:spcBef>
              <a:buNone/>
            </a:pPr>
            <a:endParaRPr sz="3200" b="1">
              <a:solidFill>
                <a:srgbClr val="0B5394"/>
              </a:solidFill>
              <a:latin typeface="Calibri"/>
              <a:ea typeface="Calibri"/>
              <a:cs typeface="Calibri"/>
              <a:sym typeface="Calibri"/>
            </a:endParaRPr>
          </a:p>
        </p:txBody>
      </p:sp>
      <p:grpSp>
        <p:nvGrpSpPr>
          <p:cNvPr id="2893" name="Shape 2893"/>
          <p:cNvGrpSpPr/>
          <p:nvPr/>
        </p:nvGrpSpPr>
        <p:grpSpPr>
          <a:xfrm>
            <a:off x="7641933" y="4221016"/>
            <a:ext cx="407599" cy="510000"/>
            <a:chOff x="1664075" y="1398150"/>
            <a:chExt cx="305699" cy="382499"/>
          </a:xfrm>
        </p:grpSpPr>
        <p:sp>
          <p:nvSpPr>
            <p:cNvPr id="2894" name="Shape 2894"/>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pPr marL="0" marR="0" lvl="0" indent="0" algn="l" rtl="0">
                <a:spcBef>
                  <a:spcPts val="0"/>
                </a:spcBef>
                <a:buNone/>
              </a:pPr>
              <a:endParaRPr sz="2400">
                <a:solidFill>
                  <a:schemeClr val="dk1"/>
                </a:solidFill>
                <a:latin typeface="Calibri"/>
                <a:ea typeface="Calibri"/>
                <a:cs typeface="Calibri"/>
                <a:sym typeface="Calibri"/>
              </a:endParaRPr>
            </a:p>
          </p:txBody>
        </p:sp>
        <p:sp>
          <p:nvSpPr>
            <p:cNvPr id="2895" name="Shape 2895"/>
            <p:cNvSpPr txBox="1"/>
            <p:nvPr/>
          </p:nvSpPr>
          <p:spPr>
            <a:xfrm>
              <a:off x="1664075" y="1398150"/>
              <a:ext cx="305699" cy="382499"/>
            </a:xfrm>
            <a:prstGeom prst="rect">
              <a:avLst/>
            </a:prstGeom>
            <a:noFill/>
            <a:ln>
              <a:noFill/>
            </a:ln>
          </p:spPr>
          <p:txBody>
            <a:bodyPr lIns="121900" tIns="121900" rIns="121900" bIns="121900" anchor="t" anchorCtr="0">
              <a:noAutofit/>
            </a:bodyPr>
            <a:lstStyle/>
            <a:p>
              <a:pPr marL="0" marR="0" lvl="0" indent="0" algn="l" rtl="0">
                <a:spcBef>
                  <a:spcPts val="0"/>
                </a:spcBef>
                <a:buSzPct val="25000"/>
                <a:buNone/>
              </a:pPr>
              <a:r>
                <a:rPr lang="en-US" sz="2400">
                  <a:solidFill>
                    <a:srgbClr val="FFFFFF"/>
                  </a:solidFill>
                  <a:latin typeface="Calibri"/>
                  <a:ea typeface="Calibri"/>
                  <a:cs typeface="Calibri"/>
                  <a:sym typeface="Calibri"/>
                </a:rPr>
                <a:t>3</a:t>
              </a:r>
            </a:p>
          </p:txBody>
        </p:sp>
      </p:grpSp>
      <p:sp>
        <p:nvSpPr>
          <p:cNvPr id="2908" name="Shape 2908"/>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spcBef>
                <a:spcPts val="0"/>
              </a:spcBef>
              <a:buClr>
                <a:schemeClr val="accent1"/>
              </a:buClr>
              <a:buSzPct val="25000"/>
              <a:buFont typeface="Arial"/>
              <a:buNone/>
            </a:pPr>
            <a:r>
              <a:rPr lang="en-US" sz="2800" b="1" i="0" u="none" strike="noStrike" cap="none">
                <a:solidFill>
                  <a:srgbClr val="0B5394"/>
                </a:solidFill>
                <a:latin typeface="Arial"/>
                <a:ea typeface="Arial"/>
                <a:cs typeface="Arial"/>
                <a:sym typeface="Arial"/>
              </a:rPr>
              <a:t>Summon </a:t>
            </a:r>
            <a:r>
              <a:rPr lang="en-US" sz="2800" b="1" i="0" u="none" strike="noStrike" cap="none" dirty="0">
                <a:solidFill>
                  <a:srgbClr val="0B5394"/>
                </a:solidFill>
                <a:latin typeface="Arial"/>
                <a:ea typeface="Arial"/>
                <a:cs typeface="Arial"/>
                <a:sym typeface="Arial"/>
              </a:rPr>
              <a:t>for secrets injection</a:t>
            </a:r>
          </a:p>
        </p:txBody>
      </p:sp>
      <p:pic>
        <p:nvPicPr>
          <p:cNvPr id="75" name="Shape 801">
            <a:extLst>
              <a:ext uri="{FF2B5EF4-FFF2-40B4-BE49-F238E27FC236}">
                <a16:creationId xmlns:a16="http://schemas.microsoft.com/office/drawing/2014/main" id="{06372F45-446C-2347-BA71-C54F6E1F8E1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04568" y="925600"/>
            <a:ext cx="1173418" cy="2001521"/>
          </a:xfrm>
          <a:prstGeom prst="rect">
            <a:avLst/>
          </a:prstGeom>
          <a:noFill/>
          <a:ln>
            <a:noFill/>
          </a:ln>
        </p:spPr>
      </p:pic>
      <p:pic>
        <p:nvPicPr>
          <p:cNvPr id="76" name="Shape 2872" descr="conjur-circle-logo-1.png">
            <a:extLst>
              <a:ext uri="{FF2B5EF4-FFF2-40B4-BE49-F238E27FC236}">
                <a16:creationId xmlns:a16="http://schemas.microsoft.com/office/drawing/2014/main" id="{CBD3E8B3-0B0F-D248-8704-0E34A1F9885A}"/>
              </a:ext>
            </a:extLst>
          </p:cNvPr>
          <p:cNvPicPr preferRelativeResize="0"/>
          <p:nvPr/>
        </p:nvPicPr>
        <p:blipFill rotWithShape="1">
          <a:blip r:embed="rId4">
            <a:alphaModFix/>
          </a:blip>
          <a:srcRect/>
          <a:stretch/>
        </p:blipFill>
        <p:spPr>
          <a:xfrm>
            <a:off x="9731002" y="679022"/>
            <a:ext cx="2254493" cy="2254532"/>
          </a:xfrm>
          <a:prstGeom prst="rect">
            <a:avLst/>
          </a:prstGeom>
          <a:noFill/>
          <a:ln>
            <a:noFill/>
          </a:ln>
        </p:spPr>
      </p:pic>
      <p:pic>
        <p:nvPicPr>
          <p:cNvPr id="77" name="Shape 2876">
            <a:extLst>
              <a:ext uri="{FF2B5EF4-FFF2-40B4-BE49-F238E27FC236}">
                <a16:creationId xmlns:a16="http://schemas.microsoft.com/office/drawing/2014/main" id="{4035B991-0F89-6344-BB1D-CA080FB4E9C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77234" y="949005"/>
            <a:ext cx="1180198" cy="1714576"/>
          </a:xfrm>
          <a:prstGeom prst="rect">
            <a:avLst/>
          </a:prstGeom>
          <a:noFill/>
          <a:ln>
            <a:noFill/>
          </a:ln>
        </p:spPr>
      </p:pic>
      <p:grpSp>
        <p:nvGrpSpPr>
          <p:cNvPr id="78" name="Shape 2877">
            <a:extLst>
              <a:ext uri="{FF2B5EF4-FFF2-40B4-BE49-F238E27FC236}">
                <a16:creationId xmlns:a16="http://schemas.microsoft.com/office/drawing/2014/main" id="{AECEB27B-8B2B-904B-8416-FE1E1890E5B0}"/>
              </a:ext>
            </a:extLst>
          </p:cNvPr>
          <p:cNvGrpSpPr/>
          <p:nvPr/>
        </p:nvGrpSpPr>
        <p:grpSpPr>
          <a:xfrm>
            <a:off x="6749298" y="4933881"/>
            <a:ext cx="1649200" cy="1332000"/>
            <a:chOff x="1890599" y="863120"/>
            <a:chExt cx="1236899" cy="998999"/>
          </a:xfrm>
        </p:grpSpPr>
        <p:pic>
          <p:nvPicPr>
            <p:cNvPr id="79" name="Shape 2878">
              <a:extLst>
                <a:ext uri="{FF2B5EF4-FFF2-40B4-BE49-F238E27FC236}">
                  <a16:creationId xmlns:a16="http://schemas.microsoft.com/office/drawing/2014/main" id="{B0B54699-27D2-784F-AE9F-3808F20ACB1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90599" y="863120"/>
              <a:ext cx="932099" cy="694199"/>
            </a:xfrm>
            <a:prstGeom prst="rect">
              <a:avLst/>
            </a:prstGeom>
            <a:noFill/>
            <a:ln>
              <a:noFill/>
            </a:ln>
          </p:spPr>
        </p:pic>
        <p:pic>
          <p:nvPicPr>
            <p:cNvPr id="80" name="Shape 2879">
              <a:extLst>
                <a:ext uri="{FF2B5EF4-FFF2-40B4-BE49-F238E27FC236}">
                  <a16:creationId xmlns:a16="http://schemas.microsoft.com/office/drawing/2014/main" id="{596D9517-CB30-4647-9BC7-9BC30F73886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42999" y="1015520"/>
              <a:ext cx="932099" cy="694199"/>
            </a:xfrm>
            <a:prstGeom prst="rect">
              <a:avLst/>
            </a:prstGeom>
            <a:noFill/>
            <a:ln>
              <a:noFill/>
            </a:ln>
          </p:spPr>
        </p:pic>
        <p:pic>
          <p:nvPicPr>
            <p:cNvPr id="81" name="Shape 2880">
              <a:extLst>
                <a:ext uri="{FF2B5EF4-FFF2-40B4-BE49-F238E27FC236}">
                  <a16:creationId xmlns:a16="http://schemas.microsoft.com/office/drawing/2014/main" id="{F3D3A482-10CF-334B-BD5D-690ED798A94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95399" y="1167920"/>
              <a:ext cx="932099" cy="694199"/>
            </a:xfrm>
            <a:prstGeom prst="rect">
              <a:avLst/>
            </a:prstGeom>
            <a:noFill/>
            <a:ln>
              <a:noFill/>
            </a:ln>
          </p:spPr>
        </p:pic>
      </p:grpSp>
      <p:cxnSp>
        <p:nvCxnSpPr>
          <p:cNvPr id="82" name="Shape 2881">
            <a:extLst>
              <a:ext uri="{FF2B5EF4-FFF2-40B4-BE49-F238E27FC236}">
                <a16:creationId xmlns:a16="http://schemas.microsoft.com/office/drawing/2014/main" id="{DF575F65-0926-1B44-A9B4-2C69CEF5DFA8}"/>
              </a:ext>
            </a:extLst>
          </p:cNvPr>
          <p:cNvCxnSpPr>
            <a:stCxn id="77" idx="3"/>
            <a:endCxn id="76" idx="1"/>
          </p:cNvCxnSpPr>
          <p:nvPr/>
        </p:nvCxnSpPr>
        <p:spPr>
          <a:xfrm>
            <a:off x="8057433" y="1806293"/>
            <a:ext cx="1673700" cy="0"/>
          </a:xfrm>
          <a:prstGeom prst="straightConnector1">
            <a:avLst/>
          </a:prstGeom>
          <a:noFill/>
          <a:ln w="19050" cap="flat" cmpd="sng">
            <a:solidFill>
              <a:srgbClr val="DEDEDE"/>
            </a:solidFill>
            <a:prstDash val="dot"/>
            <a:round/>
            <a:headEnd type="triangle" w="lg" len="lg"/>
            <a:tailEnd type="triangle" w="lg" len="lg"/>
          </a:ln>
        </p:spPr>
      </p:cxnSp>
      <p:cxnSp>
        <p:nvCxnSpPr>
          <p:cNvPr id="83" name="Shape 2882">
            <a:extLst>
              <a:ext uri="{FF2B5EF4-FFF2-40B4-BE49-F238E27FC236}">
                <a16:creationId xmlns:a16="http://schemas.microsoft.com/office/drawing/2014/main" id="{B4F56593-1C6A-DE44-A0BE-1BF15E2415E2}"/>
              </a:ext>
            </a:extLst>
          </p:cNvPr>
          <p:cNvCxnSpPr>
            <a:stCxn id="75" idx="3"/>
          </p:cNvCxnSpPr>
          <p:nvPr/>
        </p:nvCxnSpPr>
        <p:spPr>
          <a:xfrm>
            <a:off x="5077986" y="1926361"/>
            <a:ext cx="1799248" cy="64798"/>
          </a:xfrm>
          <a:prstGeom prst="straightConnector1">
            <a:avLst/>
          </a:prstGeom>
          <a:noFill/>
          <a:ln w="19050" cap="flat" cmpd="sng">
            <a:solidFill>
              <a:srgbClr val="DEDEDE"/>
            </a:solidFill>
            <a:prstDash val="dot"/>
            <a:round/>
            <a:headEnd type="none" w="med" len="med"/>
            <a:tailEnd type="triangle" w="lg" len="lg"/>
          </a:ln>
        </p:spPr>
      </p:cxnSp>
      <p:cxnSp>
        <p:nvCxnSpPr>
          <p:cNvPr id="84" name="Shape 2883">
            <a:extLst>
              <a:ext uri="{FF2B5EF4-FFF2-40B4-BE49-F238E27FC236}">
                <a16:creationId xmlns:a16="http://schemas.microsoft.com/office/drawing/2014/main" id="{9E76B76E-CE17-3140-87AE-CD1FB94ADC71}"/>
              </a:ext>
            </a:extLst>
          </p:cNvPr>
          <p:cNvCxnSpPr/>
          <p:nvPr/>
        </p:nvCxnSpPr>
        <p:spPr>
          <a:xfrm rot="10800000">
            <a:off x="7467334" y="2663489"/>
            <a:ext cx="0" cy="2270399"/>
          </a:xfrm>
          <a:prstGeom prst="straightConnector1">
            <a:avLst/>
          </a:prstGeom>
          <a:noFill/>
          <a:ln w="19050" cap="flat" cmpd="sng">
            <a:solidFill>
              <a:srgbClr val="DEDEDE"/>
            </a:solidFill>
            <a:prstDash val="dot"/>
            <a:round/>
            <a:headEnd type="triangle" w="lg" len="lg"/>
            <a:tailEnd type="none" w="med" len="med"/>
          </a:ln>
        </p:spPr>
      </p:cxnSp>
      <p:grpSp>
        <p:nvGrpSpPr>
          <p:cNvPr id="85" name="Shape 2884">
            <a:extLst>
              <a:ext uri="{FF2B5EF4-FFF2-40B4-BE49-F238E27FC236}">
                <a16:creationId xmlns:a16="http://schemas.microsoft.com/office/drawing/2014/main" id="{FBA03E56-1E8F-284D-B17D-5112C07B91EE}"/>
              </a:ext>
            </a:extLst>
          </p:cNvPr>
          <p:cNvGrpSpPr/>
          <p:nvPr/>
        </p:nvGrpSpPr>
        <p:grpSpPr>
          <a:xfrm>
            <a:off x="7088934" y="3248988"/>
            <a:ext cx="756800" cy="756800"/>
            <a:chOff x="4449400" y="1236925"/>
            <a:chExt cx="567599" cy="567599"/>
          </a:xfrm>
        </p:grpSpPr>
        <p:sp>
          <p:nvSpPr>
            <p:cNvPr id="86" name="Shape 2885">
              <a:extLst>
                <a:ext uri="{FF2B5EF4-FFF2-40B4-BE49-F238E27FC236}">
                  <a16:creationId xmlns:a16="http://schemas.microsoft.com/office/drawing/2014/main" id="{4D69A97C-0797-4444-888B-835E959B0E55}"/>
                </a:ext>
              </a:extLst>
            </p:cNvPr>
            <p:cNvSpPr/>
            <p:nvPr/>
          </p:nvSpPr>
          <p:spPr>
            <a:xfrm>
              <a:off x="4449400" y="1236925"/>
              <a:ext cx="567599" cy="567599"/>
            </a:xfrm>
            <a:prstGeom prst="ellipse">
              <a:avLst/>
            </a:prstGeom>
            <a:solidFill>
              <a:srgbClr val="FFFFFF"/>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87" name="Shape 2886">
              <a:extLst>
                <a:ext uri="{FF2B5EF4-FFF2-40B4-BE49-F238E27FC236}">
                  <a16:creationId xmlns:a16="http://schemas.microsoft.com/office/drawing/2014/main" id="{293E4CCE-1FE5-A748-AFFB-13FE2671F5B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33100" y="1250424"/>
              <a:ext cx="400199" cy="540599"/>
            </a:xfrm>
            <a:prstGeom prst="rect">
              <a:avLst/>
            </a:prstGeom>
            <a:noFill/>
            <a:ln>
              <a:noFill/>
            </a:ln>
          </p:spPr>
        </p:pic>
      </p:grpSp>
      <p:grpSp>
        <p:nvGrpSpPr>
          <p:cNvPr id="88" name="Shape 2887">
            <a:extLst>
              <a:ext uri="{FF2B5EF4-FFF2-40B4-BE49-F238E27FC236}">
                <a16:creationId xmlns:a16="http://schemas.microsoft.com/office/drawing/2014/main" id="{2D1FA028-D118-734B-BFC3-1BC2AF9B5B6F}"/>
              </a:ext>
            </a:extLst>
          </p:cNvPr>
          <p:cNvGrpSpPr/>
          <p:nvPr/>
        </p:nvGrpSpPr>
        <p:grpSpPr>
          <a:xfrm>
            <a:off x="5711834" y="1551271"/>
            <a:ext cx="407599" cy="510000"/>
            <a:chOff x="1664075" y="1398150"/>
            <a:chExt cx="305699" cy="382499"/>
          </a:xfrm>
        </p:grpSpPr>
        <p:sp>
          <p:nvSpPr>
            <p:cNvPr id="89" name="Shape 2888">
              <a:extLst>
                <a:ext uri="{FF2B5EF4-FFF2-40B4-BE49-F238E27FC236}">
                  <a16:creationId xmlns:a16="http://schemas.microsoft.com/office/drawing/2014/main" id="{FE19BB57-A02D-C24A-8279-4429362500EE}"/>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0" name="Shape 2889">
              <a:extLst>
                <a:ext uri="{FF2B5EF4-FFF2-40B4-BE49-F238E27FC236}">
                  <a16:creationId xmlns:a16="http://schemas.microsoft.com/office/drawing/2014/main" id="{10C09C30-0DFE-3340-B2C5-30E6F69C953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1" name="Shape 2890">
            <a:extLst>
              <a:ext uri="{FF2B5EF4-FFF2-40B4-BE49-F238E27FC236}">
                <a16:creationId xmlns:a16="http://schemas.microsoft.com/office/drawing/2014/main" id="{6A6C284E-235A-B24F-B50E-DFDAFE135195}"/>
              </a:ext>
            </a:extLst>
          </p:cNvPr>
          <p:cNvGrpSpPr/>
          <p:nvPr/>
        </p:nvGrpSpPr>
        <p:grpSpPr>
          <a:xfrm>
            <a:off x="8690415" y="1551322"/>
            <a:ext cx="407599" cy="510000"/>
            <a:chOff x="1664075" y="1398150"/>
            <a:chExt cx="305699" cy="382499"/>
          </a:xfrm>
        </p:grpSpPr>
        <p:sp>
          <p:nvSpPr>
            <p:cNvPr id="92" name="Shape 2891">
              <a:extLst>
                <a:ext uri="{FF2B5EF4-FFF2-40B4-BE49-F238E27FC236}">
                  <a16:creationId xmlns:a16="http://schemas.microsoft.com/office/drawing/2014/main" id="{3D773F5C-12FE-C94E-8ED8-20BC88F3EB3D}"/>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3" name="Shape 2892">
              <a:extLst>
                <a:ext uri="{FF2B5EF4-FFF2-40B4-BE49-F238E27FC236}">
                  <a16:creationId xmlns:a16="http://schemas.microsoft.com/office/drawing/2014/main" id="{FE92CBCB-DCAD-B441-82E3-58A8C7C8FF3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94" name="Shape 2896">
            <a:extLst>
              <a:ext uri="{FF2B5EF4-FFF2-40B4-BE49-F238E27FC236}">
                <a16:creationId xmlns:a16="http://schemas.microsoft.com/office/drawing/2014/main" id="{26D6E077-0F0B-E44C-8F73-F3312BEC8935}"/>
              </a:ext>
            </a:extLst>
          </p:cNvPr>
          <p:cNvGrpSpPr/>
          <p:nvPr/>
        </p:nvGrpSpPr>
        <p:grpSpPr>
          <a:xfrm>
            <a:off x="157967" y="1957871"/>
            <a:ext cx="407599" cy="510000"/>
            <a:chOff x="1664075" y="1398150"/>
            <a:chExt cx="305699" cy="382499"/>
          </a:xfrm>
        </p:grpSpPr>
        <p:sp>
          <p:nvSpPr>
            <p:cNvPr id="95" name="Shape 2897">
              <a:extLst>
                <a:ext uri="{FF2B5EF4-FFF2-40B4-BE49-F238E27FC236}">
                  <a16:creationId xmlns:a16="http://schemas.microsoft.com/office/drawing/2014/main" id="{44E272C3-8C3D-1C48-AD78-B0012CB66D30}"/>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6" name="Shape 2898">
              <a:extLst>
                <a:ext uri="{FF2B5EF4-FFF2-40B4-BE49-F238E27FC236}">
                  <a16:creationId xmlns:a16="http://schemas.microsoft.com/office/drawing/2014/main" id="{E4285FF3-6679-B841-B3FF-544588AE165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7" name="Shape 2899">
            <a:extLst>
              <a:ext uri="{FF2B5EF4-FFF2-40B4-BE49-F238E27FC236}">
                <a16:creationId xmlns:a16="http://schemas.microsoft.com/office/drawing/2014/main" id="{2F03FBB3-05AE-6E44-B87F-7CCA4599611B}"/>
              </a:ext>
            </a:extLst>
          </p:cNvPr>
          <p:cNvGrpSpPr/>
          <p:nvPr/>
        </p:nvGrpSpPr>
        <p:grpSpPr>
          <a:xfrm>
            <a:off x="127614" y="3243764"/>
            <a:ext cx="407599" cy="510000"/>
            <a:chOff x="1664075" y="1398150"/>
            <a:chExt cx="305699" cy="382499"/>
          </a:xfrm>
        </p:grpSpPr>
        <p:sp>
          <p:nvSpPr>
            <p:cNvPr id="98" name="Shape 2900">
              <a:extLst>
                <a:ext uri="{FF2B5EF4-FFF2-40B4-BE49-F238E27FC236}">
                  <a16:creationId xmlns:a16="http://schemas.microsoft.com/office/drawing/2014/main" id="{3E83F0B2-52C3-1C4C-A3C2-D66F17CE013F}"/>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9" name="Shape 2901">
              <a:extLst>
                <a:ext uri="{FF2B5EF4-FFF2-40B4-BE49-F238E27FC236}">
                  <a16:creationId xmlns:a16="http://schemas.microsoft.com/office/drawing/2014/main" id="{A1C5A2B4-B203-CD4D-97B6-043C0C6CDDFE}"/>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100" name="Shape 2902">
            <a:extLst>
              <a:ext uri="{FF2B5EF4-FFF2-40B4-BE49-F238E27FC236}">
                <a16:creationId xmlns:a16="http://schemas.microsoft.com/office/drawing/2014/main" id="{0F9AA277-69F9-2E44-B1D0-F531501E66EA}"/>
              </a:ext>
            </a:extLst>
          </p:cNvPr>
          <p:cNvGrpSpPr/>
          <p:nvPr/>
        </p:nvGrpSpPr>
        <p:grpSpPr>
          <a:xfrm>
            <a:off x="127614" y="4401082"/>
            <a:ext cx="407599" cy="510000"/>
            <a:chOff x="1664075" y="1398150"/>
            <a:chExt cx="305699" cy="382499"/>
          </a:xfrm>
        </p:grpSpPr>
        <p:sp>
          <p:nvSpPr>
            <p:cNvPr id="101" name="Shape 2903">
              <a:extLst>
                <a:ext uri="{FF2B5EF4-FFF2-40B4-BE49-F238E27FC236}">
                  <a16:creationId xmlns:a16="http://schemas.microsoft.com/office/drawing/2014/main" id="{3F6E02CA-1A95-6F40-B682-5FA9510354EC}"/>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102" name="Shape 2904">
              <a:extLst>
                <a:ext uri="{FF2B5EF4-FFF2-40B4-BE49-F238E27FC236}">
                  <a16:creationId xmlns:a16="http://schemas.microsoft.com/office/drawing/2014/main" id="{DC3A639B-6D62-5A49-990E-8A5EFADB7BB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3</a:t>
              </a:r>
            </a:p>
          </p:txBody>
        </p:sp>
      </p:grpSp>
      <p:sp>
        <p:nvSpPr>
          <p:cNvPr id="103" name="Shape 2905">
            <a:extLst>
              <a:ext uri="{FF2B5EF4-FFF2-40B4-BE49-F238E27FC236}">
                <a16:creationId xmlns:a16="http://schemas.microsoft.com/office/drawing/2014/main" id="{AE463915-7206-D74A-83EA-BA7F05A8E802}"/>
              </a:ext>
            </a:extLst>
          </p:cNvPr>
          <p:cNvSpPr txBox="1"/>
          <p:nvPr/>
        </p:nvSpPr>
        <p:spPr>
          <a:xfrm>
            <a:off x="690433" y="1806288"/>
            <a:ext cx="2796456" cy="813199"/>
          </a:xfrm>
          <a:prstGeom prst="rect">
            <a:avLst/>
          </a:prstGeom>
          <a:noFill/>
          <a:ln>
            <a:noFill/>
          </a:ln>
        </p:spPr>
        <p:txBody>
          <a:bodyPr lIns="121900" tIns="121900" rIns="121900" bIns="121900" anchor="t" anchorCtr="0">
            <a:noAutofit/>
          </a:bodyPr>
          <a:lstStyle/>
          <a:p>
            <a:pPr>
              <a:buSzPct val="25000"/>
            </a:pPr>
            <a:r>
              <a:rPr lang="en-US" sz="2400" dirty="0">
                <a:solidFill>
                  <a:srgbClr val="343434"/>
                </a:solidFill>
                <a:latin typeface="Calibri"/>
                <a:ea typeface="Calibri"/>
                <a:cs typeface="Calibri"/>
                <a:sym typeface="Calibri"/>
              </a:rPr>
              <a:t>Summon invoked with authenticated identity</a:t>
            </a:r>
          </a:p>
        </p:txBody>
      </p:sp>
      <p:sp>
        <p:nvSpPr>
          <p:cNvPr id="104" name="Shape 2906">
            <a:extLst>
              <a:ext uri="{FF2B5EF4-FFF2-40B4-BE49-F238E27FC236}">
                <a16:creationId xmlns:a16="http://schemas.microsoft.com/office/drawing/2014/main" id="{42F348EA-E1BA-1547-A4D7-543ECDC9F22C}"/>
              </a:ext>
            </a:extLst>
          </p:cNvPr>
          <p:cNvSpPr txBox="1"/>
          <p:nvPr/>
        </p:nvSpPr>
        <p:spPr>
          <a:xfrm>
            <a:off x="690431" y="3112695"/>
            <a:ext cx="2796456" cy="8131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Summon fetches secrets using identity</a:t>
            </a:r>
          </a:p>
        </p:txBody>
      </p:sp>
      <p:sp>
        <p:nvSpPr>
          <p:cNvPr id="105" name="Shape 2907">
            <a:extLst>
              <a:ext uri="{FF2B5EF4-FFF2-40B4-BE49-F238E27FC236}">
                <a16:creationId xmlns:a16="http://schemas.microsoft.com/office/drawing/2014/main" id="{09BD5F71-5775-0247-80CA-4D25139C1522}"/>
              </a:ext>
            </a:extLst>
          </p:cNvPr>
          <p:cNvSpPr txBox="1"/>
          <p:nvPr/>
        </p:nvSpPr>
        <p:spPr>
          <a:xfrm>
            <a:off x="745166" y="4401082"/>
            <a:ext cx="2796456" cy="10655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Processes launched with secrets in environment</a:t>
            </a:r>
          </a:p>
        </p:txBody>
      </p:sp>
      <p:pic>
        <p:nvPicPr>
          <p:cNvPr id="106" name="Shape 2875" descr="machine-identity-cybrgreen.png">
            <a:extLst>
              <a:ext uri="{FF2B5EF4-FFF2-40B4-BE49-F238E27FC236}">
                <a16:creationId xmlns:a16="http://schemas.microsoft.com/office/drawing/2014/main" id="{90EC6491-63BD-1349-A564-977DABA1A81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65980" y="1635845"/>
            <a:ext cx="878771" cy="880294"/>
          </a:xfrm>
          <a:prstGeom prst="rect">
            <a:avLst/>
          </a:prstGeom>
          <a:noFill/>
          <a:ln>
            <a:noFill/>
          </a:ln>
        </p:spPr>
      </p:pic>
      <p:sp>
        <p:nvSpPr>
          <p:cNvPr id="107" name="TextBox 106">
            <a:extLst>
              <a:ext uri="{FF2B5EF4-FFF2-40B4-BE49-F238E27FC236}">
                <a16:creationId xmlns:a16="http://schemas.microsoft.com/office/drawing/2014/main" id="{4B264434-08A3-2642-9D5E-D3576862A06A}"/>
              </a:ext>
            </a:extLst>
          </p:cNvPr>
          <p:cNvSpPr txBox="1"/>
          <p:nvPr/>
        </p:nvSpPr>
        <p:spPr>
          <a:xfrm>
            <a:off x="448940" y="5929333"/>
            <a:ext cx="5618643" cy="369332"/>
          </a:xfrm>
          <a:prstGeom prst="rect">
            <a:avLst/>
          </a:prstGeom>
          <a:solidFill>
            <a:srgbClr val="FFFFFF"/>
          </a:solidFill>
          <a:ln>
            <a:solidFill>
              <a:srgbClr val="224982"/>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rPr>
              <a:t>Learn more at: </a:t>
            </a:r>
            <a:r>
              <a:rPr kumimoji="0" lang="en-US" sz="1800" b="1" i="0" u="none" strike="noStrike" kern="0" cap="none" spc="0" normalizeH="0" baseline="0" noProof="0" dirty="0">
                <a:ln>
                  <a:noFill/>
                </a:ln>
                <a:solidFill>
                  <a:srgbClr val="000000"/>
                </a:solidFill>
                <a:effectLst/>
                <a:uLnTx/>
                <a:uFillTx/>
                <a:latin typeface="Calibri"/>
                <a:hlinkClick r:id="rId9"/>
              </a:rPr>
              <a:t>https://cyberark.github.io/summon/</a:t>
            </a:r>
            <a:endParaRPr kumimoji="0" lang="en-US" sz="1800" b="1" i="0" u="none" strike="noStrike" kern="0" cap="none" spc="0" normalizeH="0" baseline="0" noProof="0" dirty="0">
              <a:ln>
                <a:noFill/>
              </a:ln>
              <a:solidFill>
                <a:srgbClr val="000000"/>
              </a:solidFill>
              <a:effectLst/>
              <a:uLnTx/>
              <a:uFillTx/>
              <a:latin typeface="Calibri"/>
            </a:endParaRPr>
          </a:p>
        </p:txBody>
      </p:sp>
    </p:spTree>
    <p:extLst>
      <p:ext uri="{BB962C8B-B14F-4D97-AF65-F5344CB8AC3E}">
        <p14:creationId xmlns:p14="http://schemas.microsoft.com/office/powerpoint/2010/main" val="106836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19260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4"/>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135676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DAP Follower</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2">
                    <a:lumMod val="50000"/>
                  </a:schemeClr>
                </a:solidFill>
              </a:rPr>
              <a:t>LDAP,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23207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265606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358" y="1906292"/>
            <a:ext cx="10991374" cy="2852737"/>
          </a:xfrm>
        </p:spPr>
        <p:txBody>
          <a:bodyPr anchor="ctr">
            <a:normAutofit/>
          </a:bodyPr>
          <a:lstStyle/>
          <a:p>
            <a:r>
              <a:rPr lang="en-US" dirty="0"/>
              <a:t>Demo</a:t>
            </a:r>
          </a:p>
        </p:txBody>
      </p:sp>
    </p:spTree>
    <p:extLst>
      <p:ext uri="{BB962C8B-B14F-4D97-AF65-F5344CB8AC3E}">
        <p14:creationId xmlns:p14="http://schemas.microsoft.com/office/powerpoint/2010/main" val="232822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4438-CFA3-F04C-AFC7-F1CB547C6CB6}"/>
              </a:ext>
            </a:extLst>
          </p:cNvPr>
          <p:cNvSpPr>
            <a:spLocks noGrp="1"/>
          </p:cNvSpPr>
          <p:nvPr>
            <p:ph type="title"/>
          </p:nvPr>
        </p:nvSpPr>
        <p:spPr/>
        <p:txBody>
          <a:bodyPr/>
          <a:lstStyle/>
          <a:p>
            <a:r>
              <a:rPr lang="en-US" dirty="0"/>
              <a:t>Demo Checklist</a:t>
            </a:r>
          </a:p>
        </p:txBody>
      </p:sp>
      <p:sp>
        <p:nvSpPr>
          <p:cNvPr id="3" name="Content Placeholder 2">
            <a:extLst>
              <a:ext uri="{FF2B5EF4-FFF2-40B4-BE49-F238E27FC236}">
                <a16:creationId xmlns:a16="http://schemas.microsoft.com/office/drawing/2014/main" id="{05ECFCF6-0D13-0E43-83D4-6BEE446FB45C}"/>
              </a:ext>
            </a:extLst>
          </p:cNvPr>
          <p:cNvSpPr>
            <a:spLocks noGrp="1"/>
          </p:cNvSpPr>
          <p:nvPr>
            <p:ph idx="4294967295"/>
          </p:nvPr>
        </p:nvSpPr>
        <p:spPr>
          <a:xfrm>
            <a:off x="969775" y="1104900"/>
            <a:ext cx="5638988" cy="5329238"/>
          </a:xfrm>
        </p:spPr>
        <p:txBody>
          <a:bodyPr/>
          <a:lstStyle/>
          <a:p>
            <a:endParaRPr lang="en-US" dirty="0"/>
          </a:p>
          <a:p>
            <a:r>
              <a:rPr lang="en-US" dirty="0"/>
              <a:t>Ansible Playbook calling AIM CCP</a:t>
            </a:r>
          </a:p>
          <a:p>
            <a:r>
              <a:rPr lang="en-US" dirty="0"/>
              <a:t>EPV/</a:t>
            </a:r>
            <a:r>
              <a:rPr lang="en-US" dirty="0" err="1"/>
              <a:t>Conjur</a:t>
            </a:r>
            <a:r>
              <a:rPr lang="en-US" dirty="0"/>
              <a:t> Synchronization</a:t>
            </a:r>
          </a:p>
          <a:p>
            <a:r>
              <a:rPr lang="en-US" dirty="0"/>
              <a:t>CI/CD tool integration (CLIs)</a:t>
            </a:r>
          </a:p>
          <a:p>
            <a:r>
              <a:rPr lang="en-US" dirty="0"/>
              <a:t>Jenkins plugin</a:t>
            </a:r>
          </a:p>
          <a:p>
            <a:r>
              <a:rPr lang="en-US" dirty="0"/>
              <a:t>Cloud platform authentication</a:t>
            </a:r>
          </a:p>
          <a:p>
            <a:r>
              <a:rPr lang="en-US" dirty="0"/>
              <a:t>Kubernetes authentication &amp; secrets retrieval</a:t>
            </a:r>
          </a:p>
          <a:p>
            <a:endParaRPr lang="en-US" dirty="0"/>
          </a:p>
        </p:txBody>
      </p:sp>
      <p:pic>
        <p:nvPicPr>
          <p:cNvPr id="7" name="Graphic 6" descr="Checkmark">
            <a:extLst>
              <a:ext uri="{FF2B5EF4-FFF2-40B4-BE49-F238E27FC236}">
                <a16:creationId xmlns:a16="http://schemas.microsoft.com/office/drawing/2014/main" id="{014B643D-5553-934B-9B04-B58E3F5647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441" y="5884334"/>
            <a:ext cx="550334" cy="550334"/>
          </a:xfrm>
          <a:prstGeom prst="rect">
            <a:avLst/>
          </a:prstGeom>
        </p:spPr>
      </p:pic>
    </p:spTree>
    <p:extLst>
      <p:ext uri="{BB962C8B-B14F-4D97-AF65-F5344CB8AC3E}">
        <p14:creationId xmlns:p14="http://schemas.microsoft.com/office/powerpoint/2010/main" val="331859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FC5B-BD9D-6F47-B182-789B79118CA9}"/>
              </a:ext>
            </a:extLst>
          </p:cNvPr>
          <p:cNvSpPr>
            <a:spLocks noGrp="1"/>
          </p:cNvSpPr>
          <p:nvPr>
            <p:ph type="title"/>
          </p:nvPr>
        </p:nvSpPr>
        <p:spPr>
          <a:xfrm>
            <a:off x="601358" y="1906292"/>
            <a:ext cx="10991374" cy="2852737"/>
          </a:xfrm>
        </p:spPr>
        <p:txBody>
          <a:bodyPr anchor="ctr">
            <a:normAutofit/>
          </a:bodyPr>
          <a:lstStyle/>
          <a:p>
            <a:r>
              <a:rPr lang="en-US" dirty="0"/>
              <a:t>Operationalization (O16n)</a:t>
            </a:r>
          </a:p>
        </p:txBody>
      </p:sp>
    </p:spTree>
    <p:extLst>
      <p:ext uri="{BB962C8B-B14F-4D97-AF65-F5344CB8AC3E}">
        <p14:creationId xmlns:p14="http://schemas.microsoft.com/office/powerpoint/2010/main" val="288833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205653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6C7D9-6FF2-6943-9B21-E7CF090626CD}"/>
              </a:ext>
            </a:extLst>
          </p:cNvPr>
          <p:cNvSpPr>
            <a:spLocks noGrp="1"/>
          </p:cNvSpPr>
          <p:nvPr>
            <p:ph type="body" sz="quarter" idx="13"/>
          </p:nvPr>
        </p:nvSpPr>
        <p:spPr/>
        <p:txBody>
          <a:bodyPr/>
          <a:lstStyle/>
          <a:p>
            <a:r>
              <a:rPr lang="en-US" dirty="0"/>
              <a:t>4 clusters, retrievals/hour/cluster w/ application cache (hash table, 15 min TTL)</a:t>
            </a:r>
          </a:p>
        </p:txBody>
      </p:sp>
      <p:sp>
        <p:nvSpPr>
          <p:cNvPr id="3" name="Title 2">
            <a:extLst>
              <a:ext uri="{FF2B5EF4-FFF2-40B4-BE49-F238E27FC236}">
                <a16:creationId xmlns:a16="http://schemas.microsoft.com/office/drawing/2014/main" id="{39733865-F0F2-0042-A31B-9D91B823F1BE}"/>
              </a:ext>
            </a:extLst>
          </p:cNvPr>
          <p:cNvSpPr>
            <a:spLocks noGrp="1"/>
          </p:cNvSpPr>
          <p:nvPr>
            <p:ph type="title"/>
          </p:nvPr>
        </p:nvSpPr>
        <p:spPr/>
        <p:txBody>
          <a:bodyPr/>
          <a:lstStyle/>
          <a:p>
            <a:r>
              <a:rPr lang="en-US" dirty="0"/>
              <a:t>Production </a:t>
            </a:r>
            <a:r>
              <a:rPr lang="en-US" dirty="0" err="1"/>
              <a:t>ocp</a:t>
            </a:r>
            <a:r>
              <a:rPr lang="en-US" dirty="0"/>
              <a:t> deployment - performance</a:t>
            </a:r>
          </a:p>
        </p:txBody>
      </p:sp>
      <p:sp>
        <p:nvSpPr>
          <p:cNvPr id="2" name="Slide Number Placeholder 1">
            <a:extLst>
              <a:ext uri="{FF2B5EF4-FFF2-40B4-BE49-F238E27FC236}">
                <a16:creationId xmlns:a16="http://schemas.microsoft.com/office/drawing/2014/main" id="{6D879679-6095-9A48-BD90-EA6D11DB27F9}"/>
              </a:ext>
            </a:extLst>
          </p:cNvPr>
          <p:cNvSpPr>
            <a:spLocks noGrp="1"/>
          </p:cNvSpPr>
          <p:nvPr>
            <p:ph type="sldNum" sz="quarter" idx="12"/>
          </p:nvPr>
        </p:nvSpPr>
        <p:spPr/>
        <p:txBody>
          <a:bodyPr/>
          <a:lstStyle/>
          <a:p>
            <a:fld id="{3DB5E446-421A-E746-A83E-D1D14D8D9CBB}" type="slidenum">
              <a:rPr lang="en-US" smtClean="0"/>
              <a:pPr/>
              <a:t>36</a:t>
            </a:fld>
            <a:endParaRPr lang="en-US"/>
          </a:p>
        </p:txBody>
      </p:sp>
      <p:pic>
        <p:nvPicPr>
          <p:cNvPr id="4" name="Picture 3">
            <a:extLst>
              <a:ext uri="{FF2B5EF4-FFF2-40B4-BE49-F238E27FC236}">
                <a16:creationId xmlns:a16="http://schemas.microsoft.com/office/drawing/2014/main" id="{1439DD9E-D56D-D74A-9CD1-58EB207C7EAC}"/>
              </a:ext>
            </a:extLst>
          </p:cNvPr>
          <p:cNvPicPr>
            <a:picLocks noChangeAspect="1"/>
          </p:cNvPicPr>
          <p:nvPr/>
        </p:nvPicPr>
        <p:blipFill>
          <a:blip r:embed="rId2"/>
          <a:stretch>
            <a:fillRect/>
          </a:stretch>
        </p:blipFill>
        <p:spPr>
          <a:xfrm>
            <a:off x="1209123" y="1586621"/>
            <a:ext cx="9924962" cy="4444247"/>
          </a:xfrm>
          <a:prstGeom prst="rect">
            <a:avLst/>
          </a:prstGeom>
        </p:spPr>
      </p:pic>
    </p:spTree>
    <p:extLst>
      <p:ext uri="{BB962C8B-B14F-4D97-AF65-F5344CB8AC3E}">
        <p14:creationId xmlns:p14="http://schemas.microsoft.com/office/powerpoint/2010/main" val="84589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D6B72C3-DB57-C546-9F93-C23D22140844}"/>
              </a:ext>
            </a:extLst>
          </p:cNvPr>
          <p:cNvSpPr>
            <a:spLocks noGrp="1"/>
          </p:cNvSpPr>
          <p:nvPr>
            <p:ph type="body" sz="quarter" idx="13"/>
          </p:nvPr>
        </p:nvSpPr>
        <p:spPr/>
        <p:txBody>
          <a:bodyPr/>
          <a:lstStyle/>
          <a:p>
            <a:r>
              <a:rPr lang="en-US" dirty="0"/>
              <a:t>1 of 4 clusters, 5 followers/cluster</a:t>
            </a:r>
          </a:p>
        </p:txBody>
      </p:sp>
      <p:sp>
        <p:nvSpPr>
          <p:cNvPr id="3" name="Title 2">
            <a:extLst>
              <a:ext uri="{FF2B5EF4-FFF2-40B4-BE49-F238E27FC236}">
                <a16:creationId xmlns:a16="http://schemas.microsoft.com/office/drawing/2014/main" id="{B360B2D5-3C3F-7D48-91BC-DCC93F760267}"/>
              </a:ext>
            </a:extLst>
          </p:cNvPr>
          <p:cNvSpPr>
            <a:spLocks noGrp="1"/>
          </p:cNvSpPr>
          <p:nvPr>
            <p:ph type="title"/>
          </p:nvPr>
        </p:nvSpPr>
        <p:spPr/>
        <p:txBody>
          <a:bodyPr/>
          <a:lstStyle/>
          <a:p>
            <a:r>
              <a:rPr lang="en-US" dirty="0"/>
              <a:t>Production OCP deployment – resource consumption </a:t>
            </a:r>
          </a:p>
        </p:txBody>
      </p:sp>
      <p:sp>
        <p:nvSpPr>
          <p:cNvPr id="2" name="Slide Number Placeholder 1">
            <a:extLst>
              <a:ext uri="{FF2B5EF4-FFF2-40B4-BE49-F238E27FC236}">
                <a16:creationId xmlns:a16="http://schemas.microsoft.com/office/drawing/2014/main" id="{81FD7599-C1F1-F146-9DD2-F563DA7EF01D}"/>
              </a:ext>
            </a:extLst>
          </p:cNvPr>
          <p:cNvSpPr>
            <a:spLocks noGrp="1"/>
          </p:cNvSpPr>
          <p:nvPr>
            <p:ph type="sldNum" sz="quarter" idx="12"/>
          </p:nvPr>
        </p:nvSpPr>
        <p:spPr/>
        <p:txBody>
          <a:bodyPr/>
          <a:lstStyle/>
          <a:p>
            <a:fld id="{3DB5E446-421A-E746-A83E-D1D14D8D9CBB}" type="slidenum">
              <a:rPr lang="en-US" smtClean="0"/>
              <a:pPr/>
              <a:t>37</a:t>
            </a:fld>
            <a:endParaRPr lang="en-US"/>
          </a:p>
        </p:txBody>
      </p:sp>
      <p:pic>
        <p:nvPicPr>
          <p:cNvPr id="4" name="Picture 3">
            <a:extLst>
              <a:ext uri="{FF2B5EF4-FFF2-40B4-BE49-F238E27FC236}">
                <a16:creationId xmlns:a16="http://schemas.microsoft.com/office/drawing/2014/main" id="{982049B6-F1BA-8043-A7E6-2538A02A6C16}"/>
              </a:ext>
            </a:extLst>
          </p:cNvPr>
          <p:cNvPicPr>
            <a:picLocks noChangeAspect="1"/>
          </p:cNvPicPr>
          <p:nvPr/>
        </p:nvPicPr>
        <p:blipFill>
          <a:blip r:embed="rId2"/>
          <a:stretch>
            <a:fillRect/>
          </a:stretch>
        </p:blipFill>
        <p:spPr>
          <a:xfrm>
            <a:off x="329852" y="1537228"/>
            <a:ext cx="11054993" cy="4358473"/>
          </a:xfrm>
          <a:prstGeom prst="rect">
            <a:avLst/>
          </a:prstGeom>
        </p:spPr>
      </p:pic>
    </p:spTree>
    <p:extLst>
      <p:ext uri="{BB962C8B-B14F-4D97-AF65-F5344CB8AC3E}">
        <p14:creationId xmlns:p14="http://schemas.microsoft.com/office/powerpoint/2010/main" val="140304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66B9-B1F3-6340-B7E5-F3318000D704}"/>
              </a:ext>
            </a:extLst>
          </p:cNvPr>
          <p:cNvSpPr>
            <a:spLocks noGrp="1"/>
          </p:cNvSpPr>
          <p:nvPr>
            <p:ph type="title"/>
          </p:nvPr>
        </p:nvSpPr>
        <p:spPr/>
        <p:txBody>
          <a:bodyPr/>
          <a:lstStyle/>
          <a:p>
            <a:r>
              <a:rPr lang="en-US" dirty="0"/>
              <a:t>Reference Access Provisioning Workflow</a:t>
            </a:r>
          </a:p>
        </p:txBody>
      </p:sp>
      <p:pic>
        <p:nvPicPr>
          <p:cNvPr id="13" name="Picture 12">
            <a:extLst>
              <a:ext uri="{FF2B5EF4-FFF2-40B4-BE49-F238E27FC236}">
                <a16:creationId xmlns:a16="http://schemas.microsoft.com/office/drawing/2014/main" id="{A8330E33-DE3A-604F-B8BB-7D11F60C13CF}"/>
              </a:ext>
            </a:extLst>
          </p:cNvPr>
          <p:cNvPicPr>
            <a:picLocks noChangeAspect="1"/>
          </p:cNvPicPr>
          <p:nvPr/>
        </p:nvPicPr>
        <p:blipFill>
          <a:blip r:embed="rId2"/>
          <a:stretch>
            <a:fillRect/>
          </a:stretch>
        </p:blipFill>
        <p:spPr>
          <a:xfrm>
            <a:off x="609600" y="770487"/>
            <a:ext cx="10972800" cy="5759847"/>
          </a:xfrm>
          <a:prstGeom prst="rect">
            <a:avLst/>
          </a:prstGeom>
        </p:spPr>
      </p:pic>
    </p:spTree>
    <p:extLst>
      <p:ext uri="{BB962C8B-B14F-4D97-AF65-F5344CB8AC3E}">
        <p14:creationId xmlns:p14="http://schemas.microsoft.com/office/powerpoint/2010/main" val="346612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39</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37515"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lnSpcReduction="10000"/>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 Grant authn-k8s &amp; safe access roles to app identity</a:t>
            </a:r>
          </a:p>
          <a:p>
            <a:r>
              <a:rPr lang="en-US" sz="800" dirty="0">
                <a:latin typeface="Courier" pitchFamily="2" charset="0"/>
              </a:rPr>
              <a:t>  - !grant</a:t>
            </a:r>
          </a:p>
          <a:p>
            <a:r>
              <a:rPr lang="en-US" sz="800" dirty="0">
                <a:latin typeface="Courier" pitchFamily="2" charset="0"/>
              </a:rPr>
              <a:t>    roles:</a:t>
            </a:r>
          </a:p>
          <a:p>
            <a:r>
              <a:rPr lang="en-US" sz="800" dirty="0">
                <a:latin typeface="Courier" pitchFamily="2" charset="0"/>
              </a:rPr>
              <a:t>    - !group /</a:t>
            </a:r>
            <a:r>
              <a:rPr lang="en-US" sz="800" dirty="0" err="1">
                <a:latin typeface="Courier" pitchFamily="2" charset="0"/>
              </a:rPr>
              <a:t>LabVault</a:t>
            </a:r>
            <a:r>
              <a:rPr lang="en-US" sz="800" dirty="0">
                <a:latin typeface="Courier" pitchFamily="2" charset="0"/>
              </a:rPr>
              <a:t>/Labs/LabSafe1/delegation/consumers</a:t>
            </a:r>
          </a:p>
          <a:p>
            <a:r>
              <a:rPr lang="en-US" sz="800" dirty="0">
                <a:latin typeface="Courier" pitchFamily="2" charset="0"/>
              </a:rPr>
              <a:t>    members:</a:t>
            </a:r>
          </a:p>
          <a:p>
            <a:r>
              <a:rPr lang="en-US" sz="800" dirty="0">
                <a:latin typeface="Courier" pitchFamily="2" charset="0"/>
              </a:rPr>
              <a:t>    - !host azure-app</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875977"/>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2800767" cy="369332"/>
          </a:xfrm>
          <a:prstGeom prst="rect">
            <a:avLst/>
          </a:prstGeom>
        </p:spPr>
        <p:txBody>
          <a:bodyPr wrap="none">
            <a:spAutoFit/>
          </a:bodyPr>
          <a:lstStyle/>
          <a:p>
            <a:r>
              <a:rPr lang="en-US" dirty="0"/>
              <a:t>Applied by Security team:</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544286" cy="369332"/>
          </a:xfrm>
          <a:prstGeom prst="rect">
            <a:avLst/>
          </a:prstGeom>
        </p:spPr>
        <p:txBody>
          <a:bodyPr wrap="none">
            <a:spAutoFit/>
          </a:bodyPr>
          <a:lstStyle/>
          <a:p>
            <a:r>
              <a:rPr lang="en-US" dirty="0"/>
              <a:t>Managed by app team:</a:t>
            </a:r>
          </a:p>
        </p:txBody>
      </p:sp>
    </p:spTree>
    <p:extLst>
      <p:ext uri="{BB962C8B-B14F-4D97-AF65-F5344CB8AC3E}">
        <p14:creationId xmlns:p14="http://schemas.microsoft.com/office/powerpoint/2010/main" val="99350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CF9CD-88EE-B740-9368-34F6562DF1F9}"/>
              </a:ext>
            </a:extLst>
          </p:cNvPr>
          <p:cNvSpPr>
            <a:spLocks noGrp="1"/>
          </p:cNvSpPr>
          <p:nvPr>
            <p:ph type="title"/>
          </p:nvPr>
        </p:nvSpPr>
        <p:spPr/>
        <p:txBody>
          <a:bodyPr/>
          <a:lstStyle/>
          <a:p>
            <a:r>
              <a:rPr lang="en-US" dirty="0"/>
              <a:t>SHIFTING SECURITY LEFT INTO DEVELOPMENT WORKFLOWS</a:t>
            </a:r>
          </a:p>
        </p:txBody>
      </p:sp>
      <p:sp>
        <p:nvSpPr>
          <p:cNvPr id="4" name="Slide Number Placeholder 3">
            <a:extLst>
              <a:ext uri="{FF2B5EF4-FFF2-40B4-BE49-F238E27FC236}">
                <a16:creationId xmlns:a16="http://schemas.microsoft.com/office/drawing/2014/main" id="{E44206A3-40B5-2044-A3D7-C8FEB333A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12" name="TextBox 11">
            <a:extLst>
              <a:ext uri="{FF2B5EF4-FFF2-40B4-BE49-F238E27FC236}">
                <a16:creationId xmlns:a16="http://schemas.microsoft.com/office/drawing/2014/main" id="{5E84E9D5-694A-C548-924B-FAFBFB3D40BF}"/>
              </a:ext>
            </a:extLst>
          </p:cNvPr>
          <p:cNvSpPr txBox="1"/>
          <p:nvPr/>
        </p:nvSpPr>
        <p:spPr>
          <a:xfrm>
            <a:off x="17145000" y="5143500"/>
            <a:ext cx="0" cy="0"/>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C593986A-11CE-914A-806B-2724E4790919}"/>
              </a:ext>
            </a:extLst>
          </p:cNvPr>
          <p:cNvSpPr/>
          <p:nvPr/>
        </p:nvSpPr>
        <p:spPr>
          <a:xfrm>
            <a:off x="149607" y="4168630"/>
            <a:ext cx="5007847" cy="1776494"/>
          </a:xfrm>
          <a:prstGeom prst="roundRect">
            <a:avLst/>
          </a:prstGeom>
          <a:solidFill>
            <a:schemeClr val="accent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sp>
        <p:nvSpPr>
          <p:cNvPr id="22" name="Rounded Rectangle 21">
            <a:extLst>
              <a:ext uri="{FF2B5EF4-FFF2-40B4-BE49-F238E27FC236}">
                <a16:creationId xmlns:a16="http://schemas.microsoft.com/office/drawing/2014/main" id="{73B99D20-D759-5C43-97BD-75347762C9C9}"/>
              </a:ext>
            </a:extLst>
          </p:cNvPr>
          <p:cNvSpPr/>
          <p:nvPr/>
        </p:nvSpPr>
        <p:spPr>
          <a:xfrm>
            <a:off x="2143125" y="4182335"/>
            <a:ext cx="9395021" cy="1762788"/>
          </a:xfrm>
          <a:prstGeom prst="roundRect">
            <a:avLst/>
          </a:prstGeom>
          <a:solidFill>
            <a:schemeClr val="accent3">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cxnSp>
        <p:nvCxnSpPr>
          <p:cNvPr id="24" name="Straight Arrow Connector 23">
            <a:extLst>
              <a:ext uri="{FF2B5EF4-FFF2-40B4-BE49-F238E27FC236}">
                <a16:creationId xmlns:a16="http://schemas.microsoft.com/office/drawing/2014/main" id="{C1E56FA2-E6B0-F24C-9A6F-5E075647440B}"/>
              </a:ext>
            </a:extLst>
          </p:cNvPr>
          <p:cNvCxnSpPr/>
          <p:nvPr/>
        </p:nvCxnSpPr>
        <p:spPr>
          <a:xfrm>
            <a:off x="514457" y="4626895"/>
            <a:ext cx="6302828"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A6F1DB-DDDB-1843-AC1D-ADBD9DE94D0D}"/>
              </a:ext>
            </a:extLst>
          </p:cNvPr>
          <p:cNvSpPr txBox="1"/>
          <p:nvPr/>
        </p:nvSpPr>
        <p:spPr>
          <a:xfrm>
            <a:off x="2582780" y="4168630"/>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Developers</a:t>
            </a:r>
          </a:p>
        </p:txBody>
      </p:sp>
      <p:cxnSp>
        <p:nvCxnSpPr>
          <p:cNvPr id="26" name="Straight Arrow Connector 25">
            <a:extLst>
              <a:ext uri="{FF2B5EF4-FFF2-40B4-BE49-F238E27FC236}">
                <a16:creationId xmlns:a16="http://schemas.microsoft.com/office/drawing/2014/main" id="{99DA8AB4-B766-564A-AEDA-F5A7E733033C}"/>
              </a:ext>
            </a:extLst>
          </p:cNvPr>
          <p:cNvCxnSpPr>
            <a:cxnSpLocks/>
          </p:cNvCxnSpPr>
          <p:nvPr/>
        </p:nvCxnSpPr>
        <p:spPr>
          <a:xfrm>
            <a:off x="4025097" y="5026452"/>
            <a:ext cx="7075359" cy="13776"/>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83A6C-9DA3-324E-ABA2-A04219C77B71}"/>
              </a:ext>
            </a:extLst>
          </p:cNvPr>
          <p:cNvSpPr txBox="1"/>
          <p:nvPr/>
        </p:nvSpPr>
        <p:spPr>
          <a:xfrm>
            <a:off x="7068333" y="4587322"/>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DevOps</a:t>
            </a:r>
          </a:p>
        </p:txBody>
      </p:sp>
      <p:cxnSp>
        <p:nvCxnSpPr>
          <p:cNvPr id="28" name="Straight Arrow Connector 27">
            <a:extLst>
              <a:ext uri="{FF2B5EF4-FFF2-40B4-BE49-F238E27FC236}">
                <a16:creationId xmlns:a16="http://schemas.microsoft.com/office/drawing/2014/main" id="{FDC67E1D-F1B6-C14A-80EC-592AADE20EF6}"/>
              </a:ext>
            </a:extLst>
          </p:cNvPr>
          <p:cNvCxnSpPr>
            <a:cxnSpLocks/>
          </p:cNvCxnSpPr>
          <p:nvPr/>
        </p:nvCxnSpPr>
        <p:spPr>
          <a:xfrm flipV="1">
            <a:off x="543731" y="5634618"/>
            <a:ext cx="10658839" cy="16997"/>
          </a:xfrm>
          <a:prstGeom prst="straightConnector1">
            <a:avLst/>
          </a:prstGeom>
          <a:ln w="5715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46BF7-CC4B-AB42-80C1-BBF8192177ED}"/>
              </a:ext>
            </a:extLst>
          </p:cNvPr>
          <p:cNvSpPr txBox="1"/>
          <p:nvPr/>
        </p:nvSpPr>
        <p:spPr>
          <a:xfrm>
            <a:off x="7713342" y="5199447"/>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9AE45">
                    <a:lumMod val="75000"/>
                  </a:srgbClr>
                </a:solidFill>
                <a:effectLst/>
                <a:uLnTx/>
                <a:uFillTx/>
                <a:latin typeface="Arial"/>
                <a:ea typeface="+mn-ea"/>
                <a:cs typeface="+mn-cs"/>
              </a:rPr>
              <a:t>Security</a:t>
            </a:r>
            <a:r>
              <a:rPr kumimoji="0" lang="en-US" sz="2000" b="1" i="0" u="none" strike="noStrike" kern="1200" cap="none" spc="0" normalizeH="0" baseline="0" noProof="0">
                <a:ln>
                  <a:noFill/>
                </a:ln>
                <a:solidFill>
                  <a:srgbClr val="0F2233">
                    <a:lumMod val="50000"/>
                    <a:lumOff val="50000"/>
                  </a:srgbClr>
                </a:solidFill>
                <a:effectLst/>
                <a:uLnTx/>
                <a:uFillTx/>
                <a:latin typeface="Arial"/>
                <a:ea typeface="+mn-ea"/>
                <a:cs typeface="+mn-cs"/>
              </a:rPr>
              <a:t> </a:t>
            </a:r>
          </a:p>
        </p:txBody>
      </p:sp>
      <p:sp>
        <p:nvSpPr>
          <p:cNvPr id="6" name="TextBox 5">
            <a:extLst>
              <a:ext uri="{FF2B5EF4-FFF2-40B4-BE49-F238E27FC236}">
                <a16:creationId xmlns:a16="http://schemas.microsoft.com/office/drawing/2014/main" id="{5E3F0698-44A1-0A49-8E8D-DC03CF38C6C1}"/>
              </a:ext>
            </a:extLst>
          </p:cNvPr>
          <p:cNvSpPr txBox="1"/>
          <p:nvPr/>
        </p:nvSpPr>
        <p:spPr>
          <a:xfrm>
            <a:off x="6871816" y="1689954"/>
            <a:ext cx="4666330" cy="19676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9AE45"/>
                </a:solidFill>
                <a:effectLst/>
                <a:uLnTx/>
                <a:uFillTx/>
                <a:latin typeface="Arial"/>
                <a:ea typeface="+mn-ea"/>
                <a:cs typeface="+mn-cs"/>
              </a:rPr>
              <a:t>Empower security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Highlight the app &amp; tool risk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Leverage single platform – human/non-human solution serves all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Security focus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Manage security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29" name="TextBox 28">
            <a:extLst>
              <a:ext uri="{FF2B5EF4-FFF2-40B4-BE49-F238E27FC236}">
                <a16:creationId xmlns:a16="http://schemas.microsoft.com/office/drawing/2014/main" id="{48993750-6F66-E447-ACE1-827D4F6FF034}"/>
              </a:ext>
            </a:extLst>
          </p:cNvPr>
          <p:cNvSpPr txBox="1"/>
          <p:nvPr/>
        </p:nvSpPr>
        <p:spPr>
          <a:xfrm>
            <a:off x="814493" y="1689954"/>
            <a:ext cx="5145436" cy="1618713"/>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8FCC"/>
                </a:solidFill>
                <a:effectLst/>
                <a:uLnTx/>
                <a:uFillTx/>
                <a:latin typeface="Arial"/>
                <a:ea typeface="+mn-ea"/>
                <a:cs typeface="+mn-cs"/>
              </a:rPr>
              <a:t>Enable Developer/DevOps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Easy to use (consume secrets)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Prebuilt integrations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Open source and </a:t>
            </a:r>
            <a:r>
              <a:rPr kumimoji="0" lang="en-US" sz="1800" b="0" i="0" u="none" strike="noStrike" kern="1200" cap="none" spc="0" normalizeH="0" baseline="0" noProof="0" dirty="0" err="1">
                <a:ln>
                  <a:noFill/>
                </a:ln>
                <a:solidFill>
                  <a:srgbClr val="0F2233"/>
                </a:solidFill>
                <a:effectLst/>
                <a:uLnTx/>
                <a:uFillTx/>
                <a:latin typeface="Arial"/>
                <a:ea typeface="+mn-ea"/>
                <a:cs typeface="+mn-cs"/>
              </a:rPr>
              <a:t>Secretless</a:t>
            </a:r>
            <a:br>
              <a:rPr kumimoji="0" lang="en-US" sz="1800" b="0" i="0" u="none" strike="noStrike" kern="1200" cap="none" spc="0" normalizeH="0" baseline="0" noProof="0" dirty="0">
                <a:ln>
                  <a:noFill/>
                </a:ln>
                <a:solidFill>
                  <a:srgbClr val="0F2233"/>
                </a:solidFill>
                <a:effectLst/>
                <a:uLnTx/>
                <a:uFillTx/>
                <a:latin typeface="Arial"/>
                <a:ea typeface="+mn-ea"/>
                <a:cs typeface="+mn-cs"/>
              </a:rPr>
            </a:br>
            <a:endParaRPr kumimoji="0" lang="en-US" sz="1100" b="0" i="0" u="none" strike="noStrike" kern="1200" cap="none" spc="0" normalizeH="0" baseline="0" noProof="0" dirty="0">
              <a:ln>
                <a:noFill/>
              </a:ln>
              <a:solidFill>
                <a:srgbClr val="0F223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Free developers from security burden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Compliance, audit requests, human creds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Security budget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F2233"/>
              </a:solidFill>
              <a:effectLst/>
              <a:uLnTx/>
              <a:uFillTx/>
              <a:latin typeface="Arial"/>
              <a:ea typeface="+mn-ea"/>
              <a:cs typeface="+mn-cs"/>
            </a:endParaRPr>
          </a:p>
        </p:txBody>
      </p:sp>
      <p:graphicFrame>
        <p:nvGraphicFramePr>
          <p:cNvPr id="21" name="Diagram 20">
            <a:extLst>
              <a:ext uri="{FF2B5EF4-FFF2-40B4-BE49-F238E27FC236}">
                <a16:creationId xmlns:a16="http://schemas.microsoft.com/office/drawing/2014/main" id="{FD4CF8C8-E94A-4425-80F6-86ADEB7BCB3F}"/>
              </a:ext>
            </a:extLst>
          </p:cNvPr>
          <p:cNvGraphicFramePr/>
          <p:nvPr/>
        </p:nvGraphicFramePr>
        <p:xfrm>
          <a:off x="339368" y="753983"/>
          <a:ext cx="11198778" cy="88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2395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change management w/ dual accounts</a:t>
            </a:r>
          </a:p>
        </p:txBody>
      </p:sp>
      <p:grpSp>
        <p:nvGrpSpPr>
          <p:cNvPr id="59" name="Group 58">
            <a:extLst>
              <a:ext uri="{FF2B5EF4-FFF2-40B4-BE49-F238E27FC236}">
                <a16:creationId xmlns:a16="http://schemas.microsoft.com/office/drawing/2014/main" id="{F09B03E4-E337-864E-AB06-320B2E8CEDB8}"/>
              </a:ext>
            </a:extLst>
          </p:cNvPr>
          <p:cNvGrpSpPr/>
          <p:nvPr/>
        </p:nvGrpSpPr>
        <p:grpSpPr>
          <a:xfrm>
            <a:off x="3592172" y="1206912"/>
            <a:ext cx="1860028" cy="5165046"/>
            <a:chOff x="3092141" y="1017226"/>
            <a:chExt cx="1860028" cy="5165046"/>
          </a:xfrm>
        </p:grpSpPr>
        <p:sp>
          <p:nvSpPr>
            <p:cNvPr id="91" name="Oval 90">
              <a:extLst>
                <a:ext uri="{FF2B5EF4-FFF2-40B4-BE49-F238E27FC236}">
                  <a16:creationId xmlns:a16="http://schemas.microsoft.com/office/drawing/2014/main" id="{1B3915F3-7810-1342-BF15-B9DB17FB9C87}"/>
                </a:ext>
              </a:extLst>
            </p:cNvPr>
            <p:cNvSpPr/>
            <p:nvPr/>
          </p:nvSpPr>
          <p:spPr>
            <a:xfrm>
              <a:off x="3656395"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20C90A13-10CA-7446-9338-1EC4AB462F1B}"/>
                </a:ext>
              </a:extLst>
            </p:cNvPr>
            <p:cNvSpPr/>
            <p:nvPr/>
          </p:nvSpPr>
          <p:spPr>
            <a:xfrm>
              <a:off x="3656395"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97" name="Rounded Rectangle 96">
              <a:extLst>
                <a:ext uri="{FF2B5EF4-FFF2-40B4-BE49-F238E27FC236}">
                  <a16:creationId xmlns:a16="http://schemas.microsoft.com/office/drawing/2014/main" id="{2B8DCFCB-F413-4245-A59E-528EA302F159}"/>
                </a:ext>
              </a:extLst>
            </p:cNvPr>
            <p:cNvSpPr/>
            <p:nvPr/>
          </p:nvSpPr>
          <p:spPr>
            <a:xfrm>
              <a:off x="3190599" y="1017226"/>
              <a:ext cx="1664522" cy="1064685"/>
            </a:xfrm>
            <a:prstGeom prst="roundRect">
              <a:avLst>
                <a:gd name="adj" fmla="val 8999"/>
              </a:avLst>
            </a:prstGeom>
            <a:solidFill>
              <a:srgbClr val="224982"/>
            </a:solidFill>
            <a:ln w="381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138" name="Rounded Rectangle 137">
              <a:extLst>
                <a:ext uri="{FF2B5EF4-FFF2-40B4-BE49-F238E27FC236}">
                  <a16:creationId xmlns:a16="http://schemas.microsoft.com/office/drawing/2014/main" id="{78BCEE4B-02C7-C044-8D83-82D163D6AE87}"/>
                </a:ext>
              </a:extLst>
            </p:cNvPr>
            <p:cNvSpPr/>
            <p:nvPr/>
          </p:nvSpPr>
          <p:spPr>
            <a:xfrm>
              <a:off x="3924938" y="1391151"/>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39" name="Rounded Rectangle 138">
              <a:extLst>
                <a:ext uri="{FF2B5EF4-FFF2-40B4-BE49-F238E27FC236}">
                  <a16:creationId xmlns:a16="http://schemas.microsoft.com/office/drawing/2014/main" id="{0A9A94C1-40DA-8740-B201-DDA6124E3CF0}"/>
                </a:ext>
              </a:extLst>
            </p:cNvPr>
            <p:cNvSpPr/>
            <p:nvPr/>
          </p:nvSpPr>
          <p:spPr>
            <a:xfrm>
              <a:off x="3924939"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40" name="Rounded Rectangle 139">
              <a:extLst>
                <a:ext uri="{FF2B5EF4-FFF2-40B4-BE49-F238E27FC236}">
                  <a16:creationId xmlns:a16="http://schemas.microsoft.com/office/drawing/2014/main" id="{361D99BC-F28F-6F43-9AC9-83ED1D7C6C37}"/>
                </a:ext>
              </a:extLst>
            </p:cNvPr>
            <p:cNvSpPr/>
            <p:nvPr/>
          </p:nvSpPr>
          <p:spPr>
            <a:xfrm>
              <a:off x="3731427" y="2917252"/>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41" name="Rounded Rectangle 140">
              <a:extLst>
                <a:ext uri="{FF2B5EF4-FFF2-40B4-BE49-F238E27FC236}">
                  <a16:creationId xmlns:a16="http://schemas.microsoft.com/office/drawing/2014/main" id="{E7A31DDF-D1F5-C94C-912B-D57C35B956CC}"/>
                </a:ext>
              </a:extLst>
            </p:cNvPr>
            <p:cNvSpPr/>
            <p:nvPr/>
          </p:nvSpPr>
          <p:spPr>
            <a:xfrm>
              <a:off x="3731427" y="3871704"/>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72" name="Can 171">
              <a:extLst>
                <a:ext uri="{FF2B5EF4-FFF2-40B4-BE49-F238E27FC236}">
                  <a16:creationId xmlns:a16="http://schemas.microsoft.com/office/drawing/2014/main" id="{85C39F86-F366-8A4A-9A12-A1839AE41380}"/>
                </a:ext>
              </a:extLst>
            </p:cNvPr>
            <p:cNvSpPr/>
            <p:nvPr/>
          </p:nvSpPr>
          <p:spPr>
            <a:xfrm>
              <a:off x="3092141" y="5405973"/>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173" name="Rounded Rectangle 172">
              <a:extLst>
                <a:ext uri="{FF2B5EF4-FFF2-40B4-BE49-F238E27FC236}">
                  <a16:creationId xmlns:a16="http://schemas.microsoft.com/office/drawing/2014/main" id="{E6EBA7E5-0CE6-644A-A7F5-A4988BFCFD6D}"/>
                </a:ext>
              </a:extLst>
            </p:cNvPr>
            <p:cNvSpPr/>
            <p:nvPr/>
          </p:nvSpPr>
          <p:spPr>
            <a:xfrm>
              <a:off x="4166627" y="583529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nvGrpSpPr>
            <p:cNvPr id="174" name="Group 173">
              <a:extLst>
                <a:ext uri="{FF2B5EF4-FFF2-40B4-BE49-F238E27FC236}">
                  <a16:creationId xmlns:a16="http://schemas.microsoft.com/office/drawing/2014/main" id="{1800D476-10C5-3A4F-A247-D0F250BADD77}"/>
                </a:ext>
              </a:extLst>
            </p:cNvPr>
            <p:cNvGrpSpPr/>
            <p:nvPr/>
          </p:nvGrpSpPr>
          <p:grpSpPr>
            <a:xfrm>
              <a:off x="3115723" y="4598130"/>
              <a:ext cx="809217" cy="1494335"/>
              <a:chOff x="424137" y="4566664"/>
              <a:chExt cx="809217" cy="1494335"/>
            </a:xfrm>
          </p:grpSpPr>
          <p:sp>
            <p:nvSpPr>
              <p:cNvPr id="175" name="Rounded Rectangle 174">
                <a:extLst>
                  <a:ext uri="{FF2B5EF4-FFF2-40B4-BE49-F238E27FC236}">
                    <a16:creationId xmlns:a16="http://schemas.microsoft.com/office/drawing/2014/main" id="{2E561BBA-1D29-B94B-9471-6C224C2ED864}"/>
                  </a:ext>
                </a:extLst>
              </p:cNvPr>
              <p:cNvSpPr/>
              <p:nvPr/>
            </p:nvSpPr>
            <p:spPr>
              <a:xfrm>
                <a:off x="538018" y="5817626"/>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76" name="Straight Arrow Connector 175">
                <a:extLst>
                  <a:ext uri="{FF2B5EF4-FFF2-40B4-BE49-F238E27FC236}">
                    <a16:creationId xmlns:a16="http://schemas.microsoft.com/office/drawing/2014/main" id="{5B163C5B-1241-804B-A890-3B71C1837CAF}"/>
                  </a:ext>
                </a:extLst>
              </p:cNvPr>
              <p:cNvCxnSpPr>
                <a:cxnSpLocks/>
                <a:stCxn id="177" idx="2"/>
                <a:endCxn id="17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77" name="Rounded Rectangle 176">
                <a:extLst>
                  <a:ext uri="{FF2B5EF4-FFF2-40B4-BE49-F238E27FC236}">
                    <a16:creationId xmlns:a16="http://schemas.microsoft.com/office/drawing/2014/main" id="{74503D1F-9AE5-914D-9A41-5F1B2A79CF95}"/>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78" name="Rounded Rectangle 177">
                <a:extLst>
                  <a:ext uri="{FF2B5EF4-FFF2-40B4-BE49-F238E27FC236}">
                    <a16:creationId xmlns:a16="http://schemas.microsoft.com/office/drawing/2014/main" id="{88EF075E-C72B-FC47-B929-BB52D86B6116}"/>
                  </a:ext>
                </a:extLst>
              </p:cNvPr>
              <p:cNvSpPr/>
              <p:nvPr/>
            </p:nvSpPr>
            <p:spPr>
              <a:xfrm>
                <a:off x="538018" y="4812279"/>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grpSp>
        <p:nvGrpSpPr>
          <p:cNvPr id="60" name="Group 59">
            <a:extLst>
              <a:ext uri="{FF2B5EF4-FFF2-40B4-BE49-F238E27FC236}">
                <a16:creationId xmlns:a16="http://schemas.microsoft.com/office/drawing/2014/main" id="{31C320FA-6748-0F41-893F-39BF2CC5C44F}"/>
              </a:ext>
            </a:extLst>
          </p:cNvPr>
          <p:cNvGrpSpPr/>
          <p:nvPr/>
        </p:nvGrpSpPr>
        <p:grpSpPr>
          <a:xfrm>
            <a:off x="573414" y="1123777"/>
            <a:ext cx="2044612" cy="5311588"/>
            <a:chOff x="329852" y="934091"/>
            <a:chExt cx="2044612" cy="5311588"/>
          </a:xfrm>
        </p:grpSpPr>
        <p:sp>
          <p:nvSpPr>
            <p:cNvPr id="20" name="Can 19">
              <a:extLst>
                <a:ext uri="{FF2B5EF4-FFF2-40B4-BE49-F238E27FC236}">
                  <a16:creationId xmlns:a16="http://schemas.microsoft.com/office/drawing/2014/main" id="{27FFE342-5B15-C94B-93FE-B0DFFC30CA02}"/>
                </a:ext>
              </a:extLst>
            </p:cNvPr>
            <p:cNvSpPr/>
            <p:nvPr/>
          </p:nvSpPr>
          <p:spPr>
            <a:xfrm>
              <a:off x="400555"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76" name="Rounded Rectangle 75">
              <a:extLst>
                <a:ext uri="{FF2B5EF4-FFF2-40B4-BE49-F238E27FC236}">
                  <a16:creationId xmlns:a16="http://schemas.microsoft.com/office/drawing/2014/main" id="{936ED932-8B2F-924E-B17A-B263B9A2AA9D}"/>
                </a:ext>
              </a:extLst>
            </p:cNvPr>
            <p:cNvSpPr/>
            <p:nvPr/>
          </p:nvSpPr>
          <p:spPr>
            <a:xfrm>
              <a:off x="1475041" y="5803830"/>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02" name="Oval 101">
              <a:extLst>
                <a:ext uri="{FF2B5EF4-FFF2-40B4-BE49-F238E27FC236}">
                  <a16:creationId xmlns:a16="http://schemas.microsoft.com/office/drawing/2014/main" id="{873E2C44-F774-9A4D-A686-CEA7CE07C63E}"/>
                </a:ext>
              </a:extLst>
            </p:cNvPr>
            <p:cNvSpPr/>
            <p:nvPr/>
          </p:nvSpPr>
          <p:spPr>
            <a:xfrm>
              <a:off x="964811" y="259310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33D93C00-EA85-DC40-84A9-032FAE366D45}"/>
                </a:ext>
              </a:extLst>
            </p:cNvPr>
            <p:cNvSpPr/>
            <p:nvPr/>
          </p:nvSpPr>
          <p:spPr>
            <a:xfrm>
              <a:off x="964811" y="354551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99015" y="101855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 </a:t>
              </a:r>
            </a:p>
          </p:txBody>
        </p:sp>
        <p:grpSp>
          <p:nvGrpSpPr>
            <p:cNvPr id="40" name="Group 39">
              <a:extLst>
                <a:ext uri="{FF2B5EF4-FFF2-40B4-BE49-F238E27FC236}">
                  <a16:creationId xmlns:a16="http://schemas.microsoft.com/office/drawing/2014/main" id="{D55C57F8-FD60-8346-B0F8-FC02E82EF331}"/>
                </a:ext>
              </a:extLst>
            </p:cNvPr>
            <p:cNvGrpSpPr/>
            <p:nvPr/>
          </p:nvGrpSpPr>
          <p:grpSpPr>
            <a:xfrm>
              <a:off x="424137" y="4566664"/>
              <a:ext cx="809217" cy="1494335"/>
              <a:chOff x="424137" y="4566664"/>
              <a:chExt cx="809217" cy="1494335"/>
            </a:xfrm>
          </p:grpSpPr>
          <p:sp>
            <p:nvSpPr>
              <p:cNvPr id="71" name="Rounded Rectangle 70">
                <a:extLst>
                  <a:ext uri="{FF2B5EF4-FFF2-40B4-BE49-F238E27FC236}">
                    <a16:creationId xmlns:a16="http://schemas.microsoft.com/office/drawing/2014/main" id="{A6B8137D-5FB1-024F-8896-507F8FD4BC25}"/>
                  </a:ext>
                </a:extLst>
              </p:cNvPr>
              <p:cNvSpPr/>
              <p:nvPr/>
            </p:nvSpPr>
            <p:spPr>
              <a:xfrm>
                <a:off x="538018" y="5817626"/>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61" name="Straight Arrow Connector 60">
                <a:extLst>
                  <a:ext uri="{FF2B5EF4-FFF2-40B4-BE49-F238E27FC236}">
                    <a16:creationId xmlns:a16="http://schemas.microsoft.com/office/drawing/2014/main" id="{C75A34EA-D410-DB4E-9403-D8216917FCD9}"/>
                  </a:ext>
                </a:extLst>
              </p:cNvPr>
              <p:cNvCxnSpPr>
                <a:cxnSpLocks/>
                <a:stCxn id="113" idx="2"/>
                <a:endCxn id="71"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13" name="Rounded Rectangle 112">
                <a:extLst>
                  <a:ext uri="{FF2B5EF4-FFF2-40B4-BE49-F238E27FC236}">
                    <a16:creationId xmlns:a16="http://schemas.microsoft.com/office/drawing/2014/main" id="{5F2942DF-E264-DB4D-8D56-CA3F444D725D}"/>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77" name="Rounded Rectangle 76">
                <a:extLst>
                  <a:ext uri="{FF2B5EF4-FFF2-40B4-BE49-F238E27FC236}">
                    <a16:creationId xmlns:a16="http://schemas.microsoft.com/office/drawing/2014/main" id="{FA6CE43B-2E56-D64A-B17E-6D77547BBA4D}"/>
                  </a:ext>
                </a:extLst>
              </p:cNvPr>
              <p:cNvSpPr/>
              <p:nvPr/>
            </p:nvSpPr>
            <p:spPr>
              <a:xfrm>
                <a:off x="538018" y="4812279"/>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sp>
          <p:nvSpPr>
            <p:cNvPr id="78" name="Rounded Rectangle 77">
              <a:extLst>
                <a:ext uri="{FF2B5EF4-FFF2-40B4-BE49-F238E27FC236}">
                  <a16:creationId xmlns:a16="http://schemas.microsoft.com/office/drawing/2014/main" id="{9FED1B37-8FAA-3649-BFF0-9BFA39A18333}"/>
                </a:ext>
              </a:extLst>
            </p:cNvPr>
            <p:cNvSpPr/>
            <p:nvPr/>
          </p:nvSpPr>
          <p:spPr>
            <a:xfrm>
              <a:off x="1233354" y="1392481"/>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79" name="Rounded Rectangle 78">
              <a:extLst>
                <a:ext uri="{FF2B5EF4-FFF2-40B4-BE49-F238E27FC236}">
                  <a16:creationId xmlns:a16="http://schemas.microsoft.com/office/drawing/2014/main" id="{85E25A57-996B-3541-A01D-9D0439992227}"/>
                </a:ext>
              </a:extLst>
            </p:cNvPr>
            <p:cNvSpPr/>
            <p:nvPr/>
          </p:nvSpPr>
          <p:spPr>
            <a:xfrm>
              <a:off x="1233355" y="175673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acct2</a:t>
              </a:r>
            </a:p>
          </p:txBody>
        </p:sp>
        <p:sp>
          <p:nvSpPr>
            <p:cNvPr id="80" name="Rounded Rectangle 79">
              <a:extLst>
                <a:ext uri="{FF2B5EF4-FFF2-40B4-BE49-F238E27FC236}">
                  <a16:creationId xmlns:a16="http://schemas.microsoft.com/office/drawing/2014/main" id="{2E798543-966A-F647-88F5-5EE9DC305E9A}"/>
                </a:ext>
              </a:extLst>
            </p:cNvPr>
            <p:cNvSpPr/>
            <p:nvPr/>
          </p:nvSpPr>
          <p:spPr>
            <a:xfrm>
              <a:off x="1039843" y="2918582"/>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81" name="Rounded Rectangle 80">
              <a:extLst>
                <a:ext uri="{FF2B5EF4-FFF2-40B4-BE49-F238E27FC236}">
                  <a16:creationId xmlns:a16="http://schemas.microsoft.com/office/drawing/2014/main" id="{A0D66973-543B-6947-8CA4-CB254CB2E6B9}"/>
                </a:ext>
              </a:extLst>
            </p:cNvPr>
            <p:cNvSpPr/>
            <p:nvPr/>
          </p:nvSpPr>
          <p:spPr>
            <a:xfrm>
              <a:off x="1039843" y="3873034"/>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91" name="Straight Arrow Connector 190">
              <a:extLst>
                <a:ext uri="{FF2B5EF4-FFF2-40B4-BE49-F238E27FC236}">
                  <a16:creationId xmlns:a16="http://schemas.microsoft.com/office/drawing/2014/main" id="{29AE236D-D1D3-5548-ACCB-B458FFEBCA21}"/>
                </a:ext>
              </a:extLst>
            </p:cNvPr>
            <p:cNvCxnSpPr>
              <a:cxnSpLocks/>
              <a:stCxn id="127" idx="2"/>
              <a:endCxn id="102" idx="0"/>
            </p:cNvCxnSpPr>
            <p:nvPr/>
          </p:nvCxnSpPr>
          <p:spPr>
            <a:xfrm flipH="1">
              <a:off x="1330571" y="2083241"/>
              <a:ext cx="705" cy="509862"/>
            </a:xfrm>
            <a:prstGeom prst="straightConnector1">
              <a:avLst/>
            </a:prstGeom>
            <a:noFill/>
            <a:ln w="25400" cap="flat" cmpd="sng" algn="ctr">
              <a:solidFill>
                <a:srgbClr val="224982"/>
              </a:solidFill>
              <a:prstDash val="solid"/>
              <a:tailEnd type="triangle"/>
            </a:ln>
            <a:effectLst/>
          </p:spPr>
        </p:cxnSp>
        <p:sp>
          <p:nvSpPr>
            <p:cNvPr id="192" name="Rounded Rectangle 191">
              <a:extLst>
                <a:ext uri="{FF2B5EF4-FFF2-40B4-BE49-F238E27FC236}">
                  <a16:creationId xmlns:a16="http://schemas.microsoft.com/office/drawing/2014/main" id="{7D771010-96B0-A24F-83F2-C0AEA0CF7F03}"/>
                </a:ext>
              </a:extLst>
            </p:cNvPr>
            <p:cNvSpPr/>
            <p:nvPr/>
          </p:nvSpPr>
          <p:spPr>
            <a:xfrm>
              <a:off x="850779" y="2191421"/>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93" name="Straight Arrow Connector 192">
              <a:extLst>
                <a:ext uri="{FF2B5EF4-FFF2-40B4-BE49-F238E27FC236}">
                  <a16:creationId xmlns:a16="http://schemas.microsoft.com/office/drawing/2014/main" id="{26A756D2-C9AD-424D-A32B-CF81B8BD60CD}"/>
                </a:ext>
              </a:extLst>
            </p:cNvPr>
            <p:cNvCxnSpPr>
              <a:cxnSpLocks/>
              <a:stCxn id="102" idx="4"/>
              <a:endCxn id="111" idx="0"/>
            </p:cNvCxnSpPr>
            <p:nvPr/>
          </p:nvCxnSpPr>
          <p:spPr>
            <a:xfrm>
              <a:off x="1330571" y="3324623"/>
              <a:ext cx="0" cy="220895"/>
            </a:xfrm>
            <a:prstGeom prst="straightConnector1">
              <a:avLst/>
            </a:prstGeom>
            <a:noFill/>
            <a:ln w="25400" cap="flat" cmpd="sng" algn="ctr">
              <a:solidFill>
                <a:srgbClr val="224982"/>
              </a:solidFill>
              <a:prstDash val="solid"/>
              <a:tailEnd type="triangle"/>
            </a:ln>
            <a:effectLst/>
          </p:spPr>
        </p:cxnSp>
        <p:cxnSp>
          <p:nvCxnSpPr>
            <p:cNvPr id="194" name="Straight Arrow Connector 193">
              <a:extLst>
                <a:ext uri="{FF2B5EF4-FFF2-40B4-BE49-F238E27FC236}">
                  <a16:creationId xmlns:a16="http://schemas.microsoft.com/office/drawing/2014/main" id="{8BED508F-BA23-FD4D-8193-ED640351B5D5}"/>
                </a:ext>
              </a:extLst>
            </p:cNvPr>
            <p:cNvCxnSpPr>
              <a:cxnSpLocks/>
              <a:stCxn id="113" idx="0"/>
              <a:endCxn id="111" idx="4"/>
            </p:cNvCxnSpPr>
            <p:nvPr/>
          </p:nvCxnSpPr>
          <p:spPr>
            <a:xfrm flipV="1">
              <a:off x="828746" y="4277038"/>
              <a:ext cx="501825" cy="289626"/>
            </a:xfrm>
            <a:prstGeom prst="straightConnector1">
              <a:avLst/>
            </a:prstGeom>
            <a:noFill/>
            <a:ln w="25400" cap="flat" cmpd="sng" algn="ctr">
              <a:solidFill>
                <a:srgbClr val="224982"/>
              </a:solidFill>
              <a:prstDash val="solid"/>
              <a:tailEnd type="triangle"/>
            </a:ln>
            <a:effectLst/>
          </p:spPr>
        </p:cxnSp>
        <p:sp>
          <p:nvSpPr>
            <p:cNvPr id="195" name="Rounded Rectangle 194">
              <a:extLst>
                <a:ext uri="{FF2B5EF4-FFF2-40B4-BE49-F238E27FC236}">
                  <a16:creationId xmlns:a16="http://schemas.microsoft.com/office/drawing/2014/main" id="{4BF212BD-1108-6648-BB8A-B570E556F701}"/>
                </a:ext>
              </a:extLst>
            </p:cNvPr>
            <p:cNvSpPr/>
            <p:nvPr/>
          </p:nvSpPr>
          <p:spPr>
            <a:xfrm>
              <a:off x="329852"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8" name="Group 57">
            <a:extLst>
              <a:ext uri="{FF2B5EF4-FFF2-40B4-BE49-F238E27FC236}">
                <a16:creationId xmlns:a16="http://schemas.microsoft.com/office/drawing/2014/main" id="{18310A0D-1B6F-434E-9C0C-23EEE92573F0}"/>
              </a:ext>
            </a:extLst>
          </p:cNvPr>
          <p:cNvGrpSpPr/>
          <p:nvPr/>
        </p:nvGrpSpPr>
        <p:grpSpPr>
          <a:xfrm>
            <a:off x="6295359" y="1123777"/>
            <a:ext cx="2044612" cy="5311588"/>
            <a:chOff x="5543381" y="934091"/>
            <a:chExt cx="2044612" cy="5311588"/>
          </a:xfrm>
        </p:grpSpPr>
        <p:sp>
          <p:nvSpPr>
            <p:cNvPr id="150" name="Oval 149">
              <a:extLst>
                <a:ext uri="{FF2B5EF4-FFF2-40B4-BE49-F238E27FC236}">
                  <a16:creationId xmlns:a16="http://schemas.microsoft.com/office/drawing/2014/main" id="{90E9FB62-3953-8240-A73C-97E612319EA3}"/>
                </a:ext>
              </a:extLst>
            </p:cNvPr>
            <p:cNvSpPr/>
            <p:nvPr/>
          </p:nvSpPr>
          <p:spPr>
            <a:xfrm>
              <a:off x="6199929"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51" name="Oval 150">
              <a:extLst>
                <a:ext uri="{FF2B5EF4-FFF2-40B4-BE49-F238E27FC236}">
                  <a16:creationId xmlns:a16="http://schemas.microsoft.com/office/drawing/2014/main" id="{87799E5F-A921-2E4A-A7F0-7200236BAEFD}"/>
                </a:ext>
              </a:extLst>
            </p:cNvPr>
            <p:cNvSpPr/>
            <p:nvPr/>
          </p:nvSpPr>
          <p:spPr>
            <a:xfrm>
              <a:off x="6199929"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52" name="Rounded Rectangle 151">
              <a:extLst>
                <a:ext uri="{FF2B5EF4-FFF2-40B4-BE49-F238E27FC236}">
                  <a16:creationId xmlns:a16="http://schemas.microsoft.com/office/drawing/2014/main" id="{020A1A09-DE79-7847-9F95-338F4A9DC3E3}"/>
                </a:ext>
              </a:extLst>
            </p:cNvPr>
            <p:cNvSpPr/>
            <p:nvPr/>
          </p:nvSpPr>
          <p:spPr>
            <a:xfrm>
              <a:off x="5734133"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cxnSp>
          <p:nvCxnSpPr>
            <p:cNvPr id="153" name="Straight Arrow Connector 152">
              <a:extLst>
                <a:ext uri="{FF2B5EF4-FFF2-40B4-BE49-F238E27FC236}">
                  <a16:creationId xmlns:a16="http://schemas.microsoft.com/office/drawing/2014/main" id="{AF61479E-3756-2348-9543-8A29CF9264D5}"/>
                </a:ext>
              </a:extLst>
            </p:cNvPr>
            <p:cNvCxnSpPr>
              <a:cxnSpLocks/>
              <a:stCxn id="152" idx="2"/>
              <a:endCxn id="150" idx="0"/>
            </p:cNvCxnSpPr>
            <p:nvPr/>
          </p:nvCxnSpPr>
          <p:spPr>
            <a:xfrm flipH="1">
              <a:off x="6565689" y="2081911"/>
              <a:ext cx="705" cy="509862"/>
            </a:xfrm>
            <a:prstGeom prst="straightConnector1">
              <a:avLst/>
            </a:prstGeom>
            <a:noFill/>
            <a:ln w="25400" cap="flat" cmpd="sng" algn="ctr">
              <a:solidFill>
                <a:srgbClr val="224982"/>
              </a:solidFill>
              <a:prstDash val="solid"/>
              <a:tailEnd type="triangle"/>
            </a:ln>
            <a:effectLst/>
          </p:spPr>
        </p:cxnSp>
        <p:sp>
          <p:nvSpPr>
            <p:cNvPr id="154" name="Rounded Rectangle 153">
              <a:extLst>
                <a:ext uri="{FF2B5EF4-FFF2-40B4-BE49-F238E27FC236}">
                  <a16:creationId xmlns:a16="http://schemas.microsoft.com/office/drawing/2014/main" id="{CAA98319-6E60-AA46-9D2A-5A8A9F473CDE}"/>
                </a:ext>
              </a:extLst>
            </p:cNvPr>
            <p:cNvSpPr/>
            <p:nvPr/>
          </p:nvSpPr>
          <p:spPr>
            <a:xfrm>
              <a:off x="6071783" y="2186288"/>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55" name="Straight Arrow Connector 154">
              <a:extLst>
                <a:ext uri="{FF2B5EF4-FFF2-40B4-BE49-F238E27FC236}">
                  <a16:creationId xmlns:a16="http://schemas.microsoft.com/office/drawing/2014/main" id="{8F18AF2B-72ED-4846-8766-CDA9CC9FA7A9}"/>
                </a:ext>
              </a:extLst>
            </p:cNvPr>
            <p:cNvCxnSpPr>
              <a:cxnSpLocks/>
              <a:stCxn id="150" idx="4"/>
              <a:endCxn id="151" idx="0"/>
            </p:cNvCxnSpPr>
            <p:nvPr/>
          </p:nvCxnSpPr>
          <p:spPr>
            <a:xfrm>
              <a:off x="6565689" y="3323293"/>
              <a:ext cx="0" cy="220895"/>
            </a:xfrm>
            <a:prstGeom prst="straightConnector1">
              <a:avLst/>
            </a:prstGeom>
            <a:noFill/>
            <a:ln w="25400" cap="flat" cmpd="sng" algn="ctr">
              <a:solidFill>
                <a:srgbClr val="224982"/>
              </a:solidFill>
              <a:prstDash val="solid"/>
              <a:tailEnd type="triangle"/>
            </a:ln>
            <a:effectLst/>
          </p:spPr>
        </p:cxnSp>
        <p:cxnSp>
          <p:nvCxnSpPr>
            <p:cNvPr id="156" name="Straight Arrow Connector 155">
              <a:extLst>
                <a:ext uri="{FF2B5EF4-FFF2-40B4-BE49-F238E27FC236}">
                  <a16:creationId xmlns:a16="http://schemas.microsoft.com/office/drawing/2014/main" id="{AE3630F9-A611-8846-92EC-4C236E51BFA8}"/>
                </a:ext>
              </a:extLst>
            </p:cNvPr>
            <p:cNvCxnSpPr>
              <a:cxnSpLocks/>
              <a:stCxn id="189" idx="0"/>
              <a:endCxn id="151" idx="5"/>
            </p:cNvCxnSpPr>
            <p:nvPr/>
          </p:nvCxnSpPr>
          <p:spPr>
            <a:xfrm flipH="1" flipV="1">
              <a:off x="6824320" y="4168579"/>
              <a:ext cx="196814" cy="415043"/>
            </a:xfrm>
            <a:prstGeom prst="straightConnector1">
              <a:avLst/>
            </a:prstGeom>
            <a:noFill/>
            <a:ln w="25400" cap="flat" cmpd="sng" algn="ctr">
              <a:solidFill>
                <a:srgbClr val="224982"/>
              </a:solidFill>
              <a:prstDash val="solid"/>
              <a:tailEnd type="triangle"/>
            </a:ln>
            <a:effectLst/>
          </p:spPr>
        </p:cxnSp>
        <p:sp>
          <p:nvSpPr>
            <p:cNvPr id="157" name="Rounded Rectangle 156">
              <a:extLst>
                <a:ext uri="{FF2B5EF4-FFF2-40B4-BE49-F238E27FC236}">
                  <a16:creationId xmlns:a16="http://schemas.microsoft.com/office/drawing/2014/main" id="{45103CB7-3E8A-E54E-B855-954161644BA9}"/>
                </a:ext>
              </a:extLst>
            </p:cNvPr>
            <p:cNvSpPr/>
            <p:nvPr/>
          </p:nvSpPr>
          <p:spPr>
            <a:xfrm>
              <a:off x="6468472" y="1391151"/>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58" name="Rounded Rectangle 157">
              <a:extLst>
                <a:ext uri="{FF2B5EF4-FFF2-40B4-BE49-F238E27FC236}">
                  <a16:creationId xmlns:a16="http://schemas.microsoft.com/office/drawing/2014/main" id="{9A997317-E2A3-114B-AB1F-CBE15D51B34F}"/>
                </a:ext>
              </a:extLst>
            </p:cNvPr>
            <p:cNvSpPr/>
            <p:nvPr/>
          </p:nvSpPr>
          <p:spPr>
            <a:xfrm>
              <a:off x="6468473"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59" name="Rounded Rectangle 158">
              <a:extLst>
                <a:ext uri="{FF2B5EF4-FFF2-40B4-BE49-F238E27FC236}">
                  <a16:creationId xmlns:a16="http://schemas.microsoft.com/office/drawing/2014/main" id="{F1C3D612-9538-F54B-9D8D-0612FCDF71D8}"/>
                </a:ext>
              </a:extLst>
            </p:cNvPr>
            <p:cNvSpPr/>
            <p:nvPr/>
          </p:nvSpPr>
          <p:spPr>
            <a:xfrm>
              <a:off x="6274961"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60" name="Rounded Rectangle 159">
              <a:extLst>
                <a:ext uri="{FF2B5EF4-FFF2-40B4-BE49-F238E27FC236}">
                  <a16:creationId xmlns:a16="http://schemas.microsoft.com/office/drawing/2014/main" id="{18CC6221-93E0-1146-8237-F9168F8B1BFD}"/>
                </a:ext>
              </a:extLst>
            </p:cNvPr>
            <p:cNvSpPr/>
            <p:nvPr/>
          </p:nvSpPr>
          <p:spPr>
            <a:xfrm>
              <a:off x="6274961"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79" name="Can 178">
              <a:extLst>
                <a:ext uri="{FF2B5EF4-FFF2-40B4-BE49-F238E27FC236}">
                  <a16:creationId xmlns:a16="http://schemas.microsoft.com/office/drawing/2014/main" id="{25EBACAB-8CF6-A845-8613-218B6BF422F6}"/>
                </a:ext>
              </a:extLst>
            </p:cNvPr>
            <p:cNvSpPr/>
            <p:nvPr/>
          </p:nvSpPr>
          <p:spPr>
            <a:xfrm>
              <a:off x="5596670"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grpSp>
          <p:nvGrpSpPr>
            <p:cNvPr id="181" name="Group 180">
              <a:extLst>
                <a:ext uri="{FF2B5EF4-FFF2-40B4-BE49-F238E27FC236}">
                  <a16:creationId xmlns:a16="http://schemas.microsoft.com/office/drawing/2014/main" id="{D70DD06D-2BEF-DB4F-8E97-FD8D74BBF990}"/>
                </a:ext>
              </a:extLst>
            </p:cNvPr>
            <p:cNvGrpSpPr/>
            <p:nvPr/>
          </p:nvGrpSpPr>
          <p:grpSpPr>
            <a:xfrm>
              <a:off x="5620252" y="4566664"/>
              <a:ext cx="809217" cy="1494335"/>
              <a:chOff x="424137" y="4566664"/>
              <a:chExt cx="809217" cy="1494335"/>
            </a:xfrm>
          </p:grpSpPr>
          <p:sp>
            <p:nvSpPr>
              <p:cNvPr id="182" name="Rounded Rectangle 181">
                <a:extLst>
                  <a:ext uri="{FF2B5EF4-FFF2-40B4-BE49-F238E27FC236}">
                    <a16:creationId xmlns:a16="http://schemas.microsoft.com/office/drawing/2014/main" id="{D1CB1CEE-4391-0C48-9D35-139A5E12487E}"/>
                  </a:ext>
                </a:extLst>
              </p:cNvPr>
              <p:cNvSpPr/>
              <p:nvPr/>
            </p:nvSpPr>
            <p:spPr>
              <a:xfrm>
                <a:off x="538018" y="5817626"/>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83" name="Straight Arrow Connector 182">
                <a:extLst>
                  <a:ext uri="{FF2B5EF4-FFF2-40B4-BE49-F238E27FC236}">
                    <a16:creationId xmlns:a16="http://schemas.microsoft.com/office/drawing/2014/main" id="{A823E6F0-A6E6-944F-98E7-285104A0BD9E}"/>
                  </a:ext>
                </a:extLst>
              </p:cNvPr>
              <p:cNvCxnSpPr>
                <a:cxnSpLocks/>
                <a:stCxn id="184" idx="2"/>
                <a:endCxn id="182"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4" name="Rounded Rectangle 183">
                <a:extLst>
                  <a:ext uri="{FF2B5EF4-FFF2-40B4-BE49-F238E27FC236}">
                    <a16:creationId xmlns:a16="http://schemas.microsoft.com/office/drawing/2014/main" id="{2E23CD50-64B3-B840-A205-6CD268E55837}"/>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85" name="Rounded Rectangle 184">
                <a:extLst>
                  <a:ext uri="{FF2B5EF4-FFF2-40B4-BE49-F238E27FC236}">
                    <a16:creationId xmlns:a16="http://schemas.microsoft.com/office/drawing/2014/main" id="{6EBCC32C-908E-E54F-A6F6-5A0DBF57399C}"/>
                  </a:ext>
                </a:extLst>
              </p:cNvPr>
              <p:cNvSpPr/>
              <p:nvPr/>
            </p:nvSpPr>
            <p:spPr>
              <a:xfrm>
                <a:off x="538018" y="4812279"/>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nvGrpSpPr>
            <p:cNvPr id="186" name="Group 185">
              <a:extLst>
                <a:ext uri="{FF2B5EF4-FFF2-40B4-BE49-F238E27FC236}">
                  <a16:creationId xmlns:a16="http://schemas.microsoft.com/office/drawing/2014/main" id="{A794E324-0ADB-EC46-95A0-8259F4326F53}"/>
                </a:ext>
              </a:extLst>
            </p:cNvPr>
            <p:cNvGrpSpPr/>
            <p:nvPr/>
          </p:nvGrpSpPr>
          <p:grpSpPr>
            <a:xfrm>
              <a:off x="6616525" y="4583622"/>
              <a:ext cx="809217" cy="1494335"/>
              <a:chOff x="424137" y="4566664"/>
              <a:chExt cx="809217" cy="1494335"/>
            </a:xfrm>
          </p:grpSpPr>
          <p:sp>
            <p:nvSpPr>
              <p:cNvPr id="187" name="Rounded Rectangle 186">
                <a:extLst>
                  <a:ext uri="{FF2B5EF4-FFF2-40B4-BE49-F238E27FC236}">
                    <a16:creationId xmlns:a16="http://schemas.microsoft.com/office/drawing/2014/main" id="{59C199F9-E8A5-734F-995C-7A79B449F872}"/>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188" name="Straight Arrow Connector 187">
                <a:extLst>
                  <a:ext uri="{FF2B5EF4-FFF2-40B4-BE49-F238E27FC236}">
                    <a16:creationId xmlns:a16="http://schemas.microsoft.com/office/drawing/2014/main" id="{4B8FE678-E506-804D-ADFF-9E1C19E15B78}"/>
                  </a:ext>
                </a:extLst>
              </p:cNvPr>
              <p:cNvCxnSpPr>
                <a:cxnSpLocks/>
                <a:stCxn id="189" idx="2"/>
                <a:endCxn id="187"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9" name="Rounded Rectangle 188">
                <a:extLst>
                  <a:ext uri="{FF2B5EF4-FFF2-40B4-BE49-F238E27FC236}">
                    <a16:creationId xmlns:a16="http://schemas.microsoft.com/office/drawing/2014/main" id="{CF97C03B-4C9F-CF42-B940-9410806CC019}"/>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190" name="Rounded Rectangle 189">
                <a:extLst>
                  <a:ext uri="{FF2B5EF4-FFF2-40B4-BE49-F238E27FC236}">
                    <a16:creationId xmlns:a16="http://schemas.microsoft.com/office/drawing/2014/main" id="{49BA6113-06C7-6A43-9F27-48422ACE84D5}"/>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sp>
          <p:nvSpPr>
            <p:cNvPr id="196" name="Rounded Rectangle 195">
              <a:extLst>
                <a:ext uri="{FF2B5EF4-FFF2-40B4-BE49-F238E27FC236}">
                  <a16:creationId xmlns:a16="http://schemas.microsoft.com/office/drawing/2014/main" id="{1B5823D4-E663-1C43-B189-0DB34EADF1B6}"/>
                </a:ext>
              </a:extLst>
            </p:cNvPr>
            <p:cNvSpPr/>
            <p:nvPr/>
          </p:nvSpPr>
          <p:spPr>
            <a:xfrm>
              <a:off x="5543381"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7" name="Group 56">
            <a:extLst>
              <a:ext uri="{FF2B5EF4-FFF2-40B4-BE49-F238E27FC236}">
                <a16:creationId xmlns:a16="http://schemas.microsoft.com/office/drawing/2014/main" id="{C288D427-635F-D946-A676-4A06678D9D88}"/>
              </a:ext>
            </a:extLst>
          </p:cNvPr>
          <p:cNvGrpSpPr/>
          <p:nvPr/>
        </p:nvGrpSpPr>
        <p:grpSpPr>
          <a:xfrm>
            <a:off x="9365267" y="1206912"/>
            <a:ext cx="1860028" cy="5133580"/>
            <a:chOff x="8215534" y="1017226"/>
            <a:chExt cx="1860028" cy="5133580"/>
          </a:xfrm>
        </p:grpSpPr>
        <p:sp>
          <p:nvSpPr>
            <p:cNvPr id="197" name="Oval 196">
              <a:extLst>
                <a:ext uri="{FF2B5EF4-FFF2-40B4-BE49-F238E27FC236}">
                  <a16:creationId xmlns:a16="http://schemas.microsoft.com/office/drawing/2014/main" id="{82D2208E-872C-424A-9544-47AE4281F659}"/>
                </a:ext>
              </a:extLst>
            </p:cNvPr>
            <p:cNvSpPr/>
            <p:nvPr/>
          </p:nvSpPr>
          <p:spPr>
            <a:xfrm>
              <a:off x="8818793"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98" name="Oval 197">
              <a:extLst>
                <a:ext uri="{FF2B5EF4-FFF2-40B4-BE49-F238E27FC236}">
                  <a16:creationId xmlns:a16="http://schemas.microsoft.com/office/drawing/2014/main" id="{9CF0E94D-0DCC-954F-99B8-87B3A75B6754}"/>
                </a:ext>
              </a:extLst>
            </p:cNvPr>
            <p:cNvSpPr/>
            <p:nvPr/>
          </p:nvSpPr>
          <p:spPr>
            <a:xfrm>
              <a:off x="8818793"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99" name="Rounded Rectangle 198">
              <a:extLst>
                <a:ext uri="{FF2B5EF4-FFF2-40B4-BE49-F238E27FC236}">
                  <a16:creationId xmlns:a16="http://schemas.microsoft.com/office/drawing/2014/main" id="{79CD4BC4-773D-C343-9A00-11EA0CC627A8}"/>
                </a:ext>
              </a:extLst>
            </p:cNvPr>
            <p:cNvSpPr/>
            <p:nvPr/>
          </p:nvSpPr>
          <p:spPr>
            <a:xfrm>
              <a:off x="8352997"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204" name="Rounded Rectangle 203">
              <a:extLst>
                <a:ext uri="{FF2B5EF4-FFF2-40B4-BE49-F238E27FC236}">
                  <a16:creationId xmlns:a16="http://schemas.microsoft.com/office/drawing/2014/main" id="{AFE94227-130B-DB49-A889-247189B00D1A}"/>
                </a:ext>
              </a:extLst>
            </p:cNvPr>
            <p:cNvSpPr/>
            <p:nvPr/>
          </p:nvSpPr>
          <p:spPr>
            <a:xfrm>
              <a:off x="9087336" y="1391151"/>
              <a:ext cx="581453" cy="243373"/>
            </a:xfrm>
            <a:prstGeom prst="roundRect">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sp>
          <p:nvSpPr>
            <p:cNvPr id="205" name="Rounded Rectangle 204">
              <a:extLst>
                <a:ext uri="{FF2B5EF4-FFF2-40B4-BE49-F238E27FC236}">
                  <a16:creationId xmlns:a16="http://schemas.microsoft.com/office/drawing/2014/main" id="{3D63EA0E-66D2-F841-829D-2506EB70614D}"/>
                </a:ext>
              </a:extLst>
            </p:cNvPr>
            <p:cNvSpPr/>
            <p:nvPr/>
          </p:nvSpPr>
          <p:spPr>
            <a:xfrm>
              <a:off x="9087337"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6" name="Rounded Rectangle 205">
              <a:extLst>
                <a:ext uri="{FF2B5EF4-FFF2-40B4-BE49-F238E27FC236}">
                  <a16:creationId xmlns:a16="http://schemas.microsoft.com/office/drawing/2014/main" id="{ACA9A0CF-72B4-8A48-B105-5B6C3A1D9715}"/>
                </a:ext>
              </a:extLst>
            </p:cNvPr>
            <p:cNvSpPr/>
            <p:nvPr/>
          </p:nvSpPr>
          <p:spPr>
            <a:xfrm>
              <a:off x="8893825"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7" name="Rounded Rectangle 206">
              <a:extLst>
                <a:ext uri="{FF2B5EF4-FFF2-40B4-BE49-F238E27FC236}">
                  <a16:creationId xmlns:a16="http://schemas.microsoft.com/office/drawing/2014/main" id="{C6FA35BA-FEE6-7F4B-9F2F-E06D09E21DA4}"/>
                </a:ext>
              </a:extLst>
            </p:cNvPr>
            <p:cNvSpPr/>
            <p:nvPr/>
          </p:nvSpPr>
          <p:spPr>
            <a:xfrm>
              <a:off x="8893825"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8" name="Can 207">
              <a:extLst>
                <a:ext uri="{FF2B5EF4-FFF2-40B4-BE49-F238E27FC236}">
                  <a16:creationId xmlns:a16="http://schemas.microsoft.com/office/drawing/2014/main" id="{01CEE06A-B0AB-D84E-8C57-83AE4B50D913}"/>
                </a:ext>
              </a:extLst>
            </p:cNvPr>
            <p:cNvSpPr/>
            <p:nvPr/>
          </p:nvSpPr>
          <p:spPr>
            <a:xfrm>
              <a:off x="8215534"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210" name="Rounded Rectangle 209">
              <a:extLst>
                <a:ext uri="{FF2B5EF4-FFF2-40B4-BE49-F238E27FC236}">
                  <a16:creationId xmlns:a16="http://schemas.microsoft.com/office/drawing/2014/main" id="{43115A2E-B68B-EC4B-A19D-A8BE71E4A04F}"/>
                </a:ext>
              </a:extLst>
            </p:cNvPr>
            <p:cNvSpPr/>
            <p:nvPr/>
          </p:nvSpPr>
          <p:spPr>
            <a:xfrm>
              <a:off x="8352997" y="5817626"/>
              <a:ext cx="581453" cy="243373"/>
            </a:xfrm>
            <a:prstGeom prst="roundRect">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grpSp>
          <p:nvGrpSpPr>
            <p:cNvPr id="214" name="Group 213">
              <a:extLst>
                <a:ext uri="{FF2B5EF4-FFF2-40B4-BE49-F238E27FC236}">
                  <a16:creationId xmlns:a16="http://schemas.microsoft.com/office/drawing/2014/main" id="{CEDF83A4-C723-D942-B5A1-1F8D477EABD1}"/>
                </a:ext>
              </a:extLst>
            </p:cNvPr>
            <p:cNvGrpSpPr/>
            <p:nvPr/>
          </p:nvGrpSpPr>
          <p:grpSpPr>
            <a:xfrm>
              <a:off x="9235389" y="4583622"/>
              <a:ext cx="809217" cy="1494335"/>
              <a:chOff x="424137" y="4566664"/>
              <a:chExt cx="809217" cy="1494335"/>
            </a:xfrm>
          </p:grpSpPr>
          <p:sp>
            <p:nvSpPr>
              <p:cNvPr id="215" name="Rounded Rectangle 214">
                <a:extLst>
                  <a:ext uri="{FF2B5EF4-FFF2-40B4-BE49-F238E27FC236}">
                    <a16:creationId xmlns:a16="http://schemas.microsoft.com/office/drawing/2014/main" id="{5A95EBDE-21E8-3F4B-9876-74FC77A2834D}"/>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216" name="Straight Arrow Connector 215">
                <a:extLst>
                  <a:ext uri="{FF2B5EF4-FFF2-40B4-BE49-F238E27FC236}">
                    <a16:creationId xmlns:a16="http://schemas.microsoft.com/office/drawing/2014/main" id="{4D0E13EC-B1F6-6244-98E0-491BDC05E806}"/>
                  </a:ext>
                </a:extLst>
              </p:cNvPr>
              <p:cNvCxnSpPr>
                <a:cxnSpLocks/>
                <a:stCxn id="217" idx="2"/>
                <a:endCxn id="21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217" name="Rounded Rectangle 216">
                <a:extLst>
                  <a:ext uri="{FF2B5EF4-FFF2-40B4-BE49-F238E27FC236}">
                    <a16:creationId xmlns:a16="http://schemas.microsoft.com/office/drawing/2014/main" id="{947F6F79-1A60-F243-962B-30E30D45F3DF}"/>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218" name="Rounded Rectangle 217">
                <a:extLst>
                  <a:ext uri="{FF2B5EF4-FFF2-40B4-BE49-F238E27FC236}">
                    <a16:creationId xmlns:a16="http://schemas.microsoft.com/office/drawing/2014/main" id="{DF9694B7-88EF-7346-A756-4969C568160C}"/>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grpSp>
          <p:nvGrpSpPr>
            <p:cNvPr id="220" name="Group 219">
              <a:extLst>
                <a:ext uri="{FF2B5EF4-FFF2-40B4-BE49-F238E27FC236}">
                  <a16:creationId xmlns:a16="http://schemas.microsoft.com/office/drawing/2014/main" id="{7CE28AC9-6200-8F49-931A-43CBA0E7102A}"/>
                </a:ext>
              </a:extLst>
            </p:cNvPr>
            <p:cNvGrpSpPr/>
            <p:nvPr/>
          </p:nvGrpSpPr>
          <p:grpSpPr>
            <a:xfrm>
              <a:off x="8262842" y="4589276"/>
              <a:ext cx="1377155" cy="1245308"/>
              <a:chOff x="424137" y="4566664"/>
              <a:chExt cx="1377155" cy="1245308"/>
            </a:xfrm>
          </p:grpSpPr>
          <p:cxnSp>
            <p:nvCxnSpPr>
              <p:cNvPr id="222" name="Straight Arrow Connector 221">
                <a:extLst>
                  <a:ext uri="{FF2B5EF4-FFF2-40B4-BE49-F238E27FC236}">
                    <a16:creationId xmlns:a16="http://schemas.microsoft.com/office/drawing/2014/main" id="{2938B31B-1A9B-8541-A6F5-9513CF676F17}"/>
                  </a:ext>
                </a:extLst>
              </p:cNvPr>
              <p:cNvCxnSpPr>
                <a:cxnSpLocks/>
                <a:stCxn id="223" idx="2"/>
                <a:endCxn id="215" idx="0"/>
              </p:cNvCxnSpPr>
              <p:nvPr/>
            </p:nvCxnSpPr>
            <p:spPr>
              <a:xfrm>
                <a:off x="828746" y="5084881"/>
                <a:ext cx="972546" cy="727091"/>
              </a:xfrm>
              <a:prstGeom prst="straightConnector1">
                <a:avLst/>
              </a:prstGeom>
              <a:noFill/>
              <a:ln w="25400" cap="flat" cmpd="sng" algn="ctr">
                <a:solidFill>
                  <a:schemeClr val="tx1">
                    <a:lumMod val="50000"/>
                    <a:lumOff val="50000"/>
                  </a:schemeClr>
                </a:solidFill>
                <a:prstDash val="solid"/>
                <a:tailEnd type="triangle"/>
              </a:ln>
              <a:effectLst/>
            </p:spPr>
          </p:cxnSp>
          <p:sp>
            <p:nvSpPr>
              <p:cNvPr id="223" name="Rounded Rectangle 222">
                <a:extLst>
                  <a:ext uri="{FF2B5EF4-FFF2-40B4-BE49-F238E27FC236}">
                    <a16:creationId xmlns:a16="http://schemas.microsoft.com/office/drawing/2014/main" id="{693061C1-2457-214F-8F82-C732EFE5B4F4}"/>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C</a:t>
                </a:r>
              </a:p>
            </p:txBody>
          </p:sp>
          <p:sp>
            <p:nvSpPr>
              <p:cNvPr id="224" name="Rounded Rectangle 223">
                <a:extLst>
                  <a:ext uri="{FF2B5EF4-FFF2-40B4-BE49-F238E27FC236}">
                    <a16:creationId xmlns:a16="http://schemas.microsoft.com/office/drawing/2014/main" id="{68B9158F-446C-DF4D-BC6F-96FB287C0FF1}"/>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cxnSp>
          <p:nvCxnSpPr>
            <p:cNvPr id="225" name="Straight Arrow Connector 224">
              <a:extLst>
                <a:ext uri="{FF2B5EF4-FFF2-40B4-BE49-F238E27FC236}">
                  <a16:creationId xmlns:a16="http://schemas.microsoft.com/office/drawing/2014/main" id="{9818C683-9075-CA4C-B9C2-70BC07793E9D}"/>
                </a:ext>
              </a:extLst>
            </p:cNvPr>
            <p:cNvCxnSpPr>
              <a:cxnSpLocks/>
              <a:stCxn id="223" idx="0"/>
              <a:endCxn id="198" idx="3"/>
            </p:cNvCxnSpPr>
            <p:nvPr/>
          </p:nvCxnSpPr>
          <p:spPr>
            <a:xfrm flipV="1">
              <a:off x="8667451" y="4168579"/>
              <a:ext cx="258471" cy="420697"/>
            </a:xfrm>
            <a:prstGeom prst="straightConnector1">
              <a:avLst/>
            </a:prstGeom>
            <a:noFill/>
            <a:ln w="25400" cap="flat" cmpd="sng" algn="ctr">
              <a:solidFill>
                <a:srgbClr val="224982"/>
              </a:solidFill>
              <a:prstDash val="solid"/>
              <a:tailEnd type="triangle"/>
            </a:ln>
            <a:effectLst/>
          </p:spPr>
        </p:cxnSp>
      </p:grpSp>
      <p:sp>
        <p:nvSpPr>
          <p:cNvPr id="62" name="Rectangle 61">
            <a:extLst>
              <a:ext uri="{FF2B5EF4-FFF2-40B4-BE49-F238E27FC236}">
                <a16:creationId xmlns:a16="http://schemas.microsoft.com/office/drawing/2014/main" id="{B4CF347A-E236-9344-9267-7C3E54E56773}"/>
              </a:ext>
            </a:extLst>
          </p:cNvPr>
          <p:cNvSpPr/>
          <p:nvPr/>
        </p:nvSpPr>
        <p:spPr>
          <a:xfrm>
            <a:off x="932718" y="742949"/>
            <a:ext cx="1326004" cy="369332"/>
          </a:xfrm>
          <a:prstGeom prst="rect">
            <a:avLst/>
          </a:prstGeom>
        </p:spPr>
        <p:txBody>
          <a:bodyPr wrap="none">
            <a:spAutoFit/>
          </a:bodyPr>
          <a:lstStyle/>
          <a:p>
            <a:r>
              <a:rPr lang="en-US" dirty="0">
                <a:ea typeface="Proxima Nova" charset="0"/>
                <a:cs typeface="Proxima Nova" charset="0"/>
              </a:rPr>
              <a:t>Initial State</a:t>
            </a:r>
            <a:endParaRPr lang="en-US" dirty="0"/>
          </a:p>
        </p:txBody>
      </p:sp>
      <p:sp>
        <p:nvSpPr>
          <p:cNvPr id="226" name="Rectangle 225">
            <a:extLst>
              <a:ext uri="{FF2B5EF4-FFF2-40B4-BE49-F238E27FC236}">
                <a16:creationId xmlns:a16="http://schemas.microsoft.com/office/drawing/2014/main" id="{6F34988B-B630-4B44-A7F3-BF15F003D33B}"/>
              </a:ext>
            </a:extLst>
          </p:cNvPr>
          <p:cNvSpPr/>
          <p:nvPr/>
        </p:nvSpPr>
        <p:spPr>
          <a:xfrm>
            <a:off x="4048540" y="754445"/>
            <a:ext cx="1236236" cy="369332"/>
          </a:xfrm>
          <a:prstGeom prst="rect">
            <a:avLst/>
          </a:prstGeom>
        </p:spPr>
        <p:txBody>
          <a:bodyPr wrap="none">
            <a:spAutoFit/>
          </a:bodyPr>
          <a:lstStyle/>
          <a:p>
            <a:r>
              <a:rPr lang="en-US" dirty="0">
                <a:ea typeface="Proxima Nova" charset="0"/>
                <a:cs typeface="Proxima Nova" charset="0"/>
              </a:rPr>
              <a:t>Rotation 1</a:t>
            </a:r>
            <a:endParaRPr lang="en-US" dirty="0"/>
          </a:p>
        </p:txBody>
      </p:sp>
      <p:sp>
        <p:nvSpPr>
          <p:cNvPr id="227" name="Rectangle 226">
            <a:extLst>
              <a:ext uri="{FF2B5EF4-FFF2-40B4-BE49-F238E27FC236}">
                <a16:creationId xmlns:a16="http://schemas.microsoft.com/office/drawing/2014/main" id="{B05D376D-C362-524A-911B-B8B965B32E7D}"/>
              </a:ext>
            </a:extLst>
          </p:cNvPr>
          <p:cNvSpPr/>
          <p:nvPr/>
        </p:nvSpPr>
        <p:spPr>
          <a:xfrm>
            <a:off x="6455432" y="749578"/>
            <a:ext cx="1826141" cy="369332"/>
          </a:xfrm>
          <a:prstGeom prst="rect">
            <a:avLst/>
          </a:prstGeom>
        </p:spPr>
        <p:txBody>
          <a:bodyPr wrap="none">
            <a:spAutoFit/>
          </a:bodyPr>
          <a:lstStyle/>
          <a:p>
            <a:r>
              <a:rPr lang="en-US" dirty="0">
                <a:ea typeface="Proxima Nova" charset="0"/>
                <a:cs typeface="Proxima Nova" charset="0"/>
              </a:rPr>
              <a:t>Synchronization</a:t>
            </a:r>
            <a:endParaRPr lang="en-US" dirty="0"/>
          </a:p>
        </p:txBody>
      </p:sp>
      <p:sp>
        <p:nvSpPr>
          <p:cNvPr id="228" name="Rectangle 227">
            <a:extLst>
              <a:ext uri="{FF2B5EF4-FFF2-40B4-BE49-F238E27FC236}">
                <a16:creationId xmlns:a16="http://schemas.microsoft.com/office/drawing/2014/main" id="{C1661BC9-0482-0F4C-B64E-E71265DA5601}"/>
              </a:ext>
            </a:extLst>
          </p:cNvPr>
          <p:cNvSpPr/>
          <p:nvPr/>
        </p:nvSpPr>
        <p:spPr>
          <a:xfrm>
            <a:off x="9716166" y="725216"/>
            <a:ext cx="1236236" cy="369332"/>
          </a:xfrm>
          <a:prstGeom prst="rect">
            <a:avLst/>
          </a:prstGeom>
        </p:spPr>
        <p:txBody>
          <a:bodyPr wrap="none">
            <a:spAutoFit/>
          </a:bodyPr>
          <a:lstStyle/>
          <a:p>
            <a:r>
              <a:rPr lang="en-US" dirty="0">
                <a:ea typeface="Proxima Nova" charset="0"/>
                <a:cs typeface="Proxima Nova" charset="0"/>
              </a:rPr>
              <a:t>Rotation 2</a:t>
            </a:r>
            <a:endParaRPr lang="en-US" dirty="0"/>
          </a:p>
        </p:txBody>
      </p:sp>
      <p:sp>
        <p:nvSpPr>
          <p:cNvPr id="229" name="Rounded Rectangle 228">
            <a:extLst>
              <a:ext uri="{FF2B5EF4-FFF2-40B4-BE49-F238E27FC236}">
                <a16:creationId xmlns:a16="http://schemas.microsoft.com/office/drawing/2014/main" id="{DF179EF4-1278-1A4F-850C-5F9C0FC68DB9}"/>
              </a:ext>
            </a:extLst>
          </p:cNvPr>
          <p:cNvSpPr/>
          <p:nvPr/>
        </p:nvSpPr>
        <p:spPr>
          <a:xfrm>
            <a:off x="3628608" y="1542569"/>
            <a:ext cx="1823591" cy="7582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dirty="0">
              <a:solidFill>
                <a:schemeClr val="bg1"/>
              </a:solidFill>
            </a:endParaRPr>
          </a:p>
        </p:txBody>
      </p:sp>
      <p:grpSp>
        <p:nvGrpSpPr>
          <p:cNvPr id="65" name="Group 64">
            <a:extLst>
              <a:ext uri="{FF2B5EF4-FFF2-40B4-BE49-F238E27FC236}">
                <a16:creationId xmlns:a16="http://schemas.microsoft.com/office/drawing/2014/main" id="{3BDE851E-2A78-474B-B407-EC3D3C430364}"/>
              </a:ext>
            </a:extLst>
          </p:cNvPr>
          <p:cNvGrpSpPr/>
          <p:nvPr/>
        </p:nvGrpSpPr>
        <p:grpSpPr>
          <a:xfrm>
            <a:off x="2706825" y="951316"/>
            <a:ext cx="957027" cy="751207"/>
            <a:chOff x="2706825" y="951316"/>
            <a:chExt cx="957027" cy="751207"/>
          </a:xfrm>
        </p:grpSpPr>
        <p:sp>
          <p:nvSpPr>
            <p:cNvPr id="63" name="Rectangle 62">
              <a:extLst>
                <a:ext uri="{FF2B5EF4-FFF2-40B4-BE49-F238E27FC236}">
                  <a16:creationId xmlns:a16="http://schemas.microsoft.com/office/drawing/2014/main" id="{ECC8009C-88C1-D647-ABD0-F8159F22ABBC}"/>
                </a:ext>
              </a:extLst>
            </p:cNvPr>
            <p:cNvSpPr/>
            <p:nvPr/>
          </p:nvSpPr>
          <p:spPr>
            <a:xfrm>
              <a:off x="2780730" y="1271636"/>
              <a:ext cx="809216" cy="430887"/>
            </a:xfrm>
            <a:prstGeom prst="rect">
              <a:avLst/>
            </a:prstGeom>
          </p:spPr>
          <p:txBody>
            <a:bodyPr wrap="square">
              <a:spAutoFit/>
            </a:bodyPr>
            <a:lstStyle/>
            <a:p>
              <a:pPr algn="ctr"/>
              <a:r>
                <a:rPr lang="en-US" sz="1050" dirty="0">
                  <a:ea typeface="Proxima Nova" charset="0"/>
                  <a:cs typeface="Proxima Nova" charset="0"/>
                </a:rPr>
                <a:t>CPM Interval</a:t>
              </a:r>
              <a:endParaRPr lang="en-US" sz="1050" dirty="0"/>
            </a:p>
          </p:txBody>
        </p:sp>
        <p:sp>
          <p:nvSpPr>
            <p:cNvPr id="64" name="Right Brace 63">
              <a:extLst>
                <a:ext uri="{FF2B5EF4-FFF2-40B4-BE49-F238E27FC236}">
                  <a16:creationId xmlns:a16="http://schemas.microsoft.com/office/drawing/2014/main" id="{7DA3CB5F-AA3D-EB4E-8AEF-D7323D3AE4A4}"/>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CCEF30F-C6E2-134B-8AA5-52B6FC302936}"/>
              </a:ext>
            </a:extLst>
          </p:cNvPr>
          <p:cNvGrpSpPr/>
          <p:nvPr/>
        </p:nvGrpSpPr>
        <p:grpSpPr>
          <a:xfrm>
            <a:off x="5391621" y="951316"/>
            <a:ext cx="957027" cy="735818"/>
            <a:chOff x="2706825" y="951316"/>
            <a:chExt cx="957027" cy="735818"/>
          </a:xfrm>
        </p:grpSpPr>
        <p:sp>
          <p:nvSpPr>
            <p:cNvPr id="231" name="Rectangle 230">
              <a:extLst>
                <a:ext uri="{FF2B5EF4-FFF2-40B4-BE49-F238E27FC236}">
                  <a16:creationId xmlns:a16="http://schemas.microsoft.com/office/drawing/2014/main" id="{7FFD70BB-EE8E-244A-8463-CBAC9BBE379C}"/>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Sync Interval</a:t>
              </a:r>
              <a:endParaRPr lang="en-US" sz="1050" dirty="0"/>
            </a:p>
          </p:txBody>
        </p:sp>
        <p:sp>
          <p:nvSpPr>
            <p:cNvPr id="232" name="Right Brace 231">
              <a:extLst>
                <a:ext uri="{FF2B5EF4-FFF2-40B4-BE49-F238E27FC236}">
                  <a16:creationId xmlns:a16="http://schemas.microsoft.com/office/drawing/2014/main" id="{3584C49D-C0FC-074D-9DD4-FBBF601F3A68}"/>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33" name="Group 232">
            <a:extLst>
              <a:ext uri="{FF2B5EF4-FFF2-40B4-BE49-F238E27FC236}">
                <a16:creationId xmlns:a16="http://schemas.microsoft.com/office/drawing/2014/main" id="{97BC22A2-FEC9-CB43-8A10-BBD20C5ADB2A}"/>
              </a:ext>
            </a:extLst>
          </p:cNvPr>
          <p:cNvGrpSpPr/>
          <p:nvPr/>
        </p:nvGrpSpPr>
        <p:grpSpPr>
          <a:xfrm>
            <a:off x="8492183" y="957112"/>
            <a:ext cx="957027" cy="735818"/>
            <a:chOff x="2706825" y="951316"/>
            <a:chExt cx="957027" cy="735818"/>
          </a:xfrm>
        </p:grpSpPr>
        <p:sp>
          <p:nvSpPr>
            <p:cNvPr id="234" name="Rectangle 233">
              <a:extLst>
                <a:ext uri="{FF2B5EF4-FFF2-40B4-BE49-F238E27FC236}">
                  <a16:creationId xmlns:a16="http://schemas.microsoft.com/office/drawing/2014/main" id="{7F1CA948-E30F-344A-B2C5-24FEE15B0662}"/>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Grace Period</a:t>
              </a:r>
              <a:endParaRPr lang="en-US" sz="1050" dirty="0"/>
            </a:p>
          </p:txBody>
        </p:sp>
        <p:sp>
          <p:nvSpPr>
            <p:cNvPr id="235" name="Right Brace 234">
              <a:extLst>
                <a:ext uri="{FF2B5EF4-FFF2-40B4-BE49-F238E27FC236}">
                  <a16:creationId xmlns:a16="http://schemas.microsoft.com/office/drawing/2014/main" id="{B171422F-F6F5-214C-B0EE-24D292EB62BB}"/>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106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80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20147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DAP</a:t>
                </a: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255226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a:ln>
                  <a:noFill/>
                </a:ln>
                <a:solidFill>
                  <a:srgbClr val="224982"/>
                </a:solidFill>
                <a:effectLst/>
                <a:uLnTx/>
                <a:uFillTx/>
                <a:latin typeface="Calibri"/>
                <a:ea typeface="+mn-ea"/>
                <a:cs typeface="+mn-cs"/>
              </a:rPr>
              <a:t>DAP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222471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br>
              <a:rPr lang="en-US" dirty="0"/>
            </a:br>
            <a:r>
              <a:rPr lang="en-US" dirty="0"/>
              <a:t>	</a:t>
            </a:r>
            <a:r>
              <a:rPr lang="en-US" sz="2000" dirty="0"/>
              <a:t>Subscription ID + Resource Group</a:t>
            </a:r>
            <a:endParaRPr lang="en-US" dirty="0"/>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929471"/>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054545"/>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DAP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133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br>
              <a:rPr lang="en-US" dirty="0"/>
            </a:br>
            <a:r>
              <a:rPr lang="en-US" dirty="0"/>
              <a:t>	</a:t>
            </a:r>
            <a:r>
              <a:rPr lang="en-US" sz="2000" dirty="0"/>
              <a:t>Subscription ID + Resource Group + System Assigned Identity</a:t>
            </a:r>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838360"/>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4827227"/>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DAP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3881417"/>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750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br>
              <a:rPr lang="en-US" dirty="0"/>
            </a:br>
            <a:r>
              <a:rPr lang="en-US" dirty="0"/>
              <a:t>	</a:t>
            </a:r>
            <a:r>
              <a:rPr lang="en-US" sz="2000" dirty="0"/>
              <a:t>Subscription ID + Resource Group + User Assigned Identity</a:t>
            </a: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860487"/>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527199"/>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DAP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134305"/>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729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30981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DAP-Demo</a:t>
              </a:r>
            </a:p>
            <a:p>
              <a:r>
                <a:rPr lang="en-US" sz="1100" dirty="0">
                  <a:solidFill>
                    <a:schemeClr val="bg1"/>
                  </a:solidFill>
                  <a:latin typeface="Courier" pitchFamily="2" charset="0"/>
                </a:rPr>
                <a:t>        authn-azure/user-assigned-identity: DAP-demo-UA-Identity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41999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8095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p:txBody>
          <a:bodyPr/>
          <a:lstStyle/>
          <a:p>
            <a:r>
              <a:rPr lang="en-US" dirty="0"/>
              <a:t>THE PROBLEM WE’RE SOLVING</a:t>
            </a:r>
          </a:p>
        </p:txBody>
      </p:sp>
      <p:sp>
        <p:nvSpPr>
          <p:cNvPr id="20" name="Rectangle 19"/>
          <p:cNvSpPr/>
          <p:nvPr/>
        </p:nvSpPr>
        <p:spPr>
          <a:xfrm>
            <a:off x="160532" y="975850"/>
            <a:ext cx="5779803" cy="5032147"/>
          </a:xfrm>
          <a:prstGeom prst="rect">
            <a:avLst/>
          </a:prstGeom>
        </p:spPr>
        <p:txBody>
          <a:bodyPr wrap="square">
            <a:spAutoFit/>
          </a:bodyPr>
          <a:lstStyle/>
          <a:p>
            <a:pPr marL="53975" marR="0" lvl="1" indent="0" algn="l" defTabSz="914400" rtl="0" eaLnBrk="1" fontAlgn="auto" latinLnBrk="0" hangingPunct="1">
              <a:lnSpc>
                <a:spcPct val="100000"/>
              </a:lnSpc>
              <a:spcBef>
                <a:spcPts val="1200"/>
              </a:spcBef>
              <a:spcAft>
                <a:spcPts val="600"/>
              </a:spcAft>
              <a:buClrTx/>
              <a:buSzTx/>
              <a:buFontTx/>
              <a:buNone/>
              <a:tabLst/>
              <a:defRPr/>
            </a:pPr>
            <a:r>
              <a:rPr lang="en-US" sz="2400" dirty="0">
                <a:solidFill>
                  <a:srgbClr val="0F2233"/>
                </a:solidFill>
                <a:latin typeface="Arial"/>
              </a:rPr>
              <a:t>There are l</a:t>
            </a:r>
            <a:r>
              <a:rPr kumimoji="0" lang="en-US" sz="2400" b="0" i="0" u="none" strike="noStrike" kern="1200" cap="none" spc="0" normalizeH="0" baseline="0" noProof="0" dirty="0" err="1">
                <a:ln>
                  <a:noFill/>
                </a:ln>
                <a:solidFill>
                  <a:srgbClr val="0F2233"/>
                </a:solidFill>
                <a:effectLst/>
                <a:uLnTx/>
                <a:uFillTx/>
                <a:latin typeface="Arial"/>
                <a:ea typeface="+mn-ea"/>
                <a:cs typeface="+mn-cs"/>
              </a:rPr>
              <a:t>ots</a:t>
            </a:r>
            <a:r>
              <a:rPr kumimoji="0" lang="en-US" sz="2400" b="0" i="0" u="none" strike="noStrike" kern="1200" cap="none" spc="0" normalizeH="0" baseline="0" noProof="0" dirty="0">
                <a:ln>
                  <a:noFill/>
                </a:ln>
                <a:solidFill>
                  <a:srgbClr val="0F2233"/>
                </a:solidFill>
                <a:effectLst/>
                <a:uLnTx/>
                <a:uFillTx/>
                <a:latin typeface="Arial"/>
                <a:ea typeface="+mn-ea"/>
                <a:cs typeface="+mn-cs"/>
              </a:rPr>
              <a:t> of places to store secrets.</a:t>
            </a:r>
          </a:p>
          <a:p>
            <a:pPr marL="511175" lvl="2" defTabSz="914400">
              <a:spcBef>
                <a:spcPts val="1200"/>
              </a:spcBef>
              <a:spcAft>
                <a:spcPts val="600"/>
              </a:spcAft>
            </a:pPr>
            <a:r>
              <a:rPr kumimoji="0" lang="en-US" sz="2400" b="1" i="0" u="none" strike="noStrike" kern="1200" cap="none" spc="0" normalizeH="0" baseline="0" noProof="0" dirty="0">
                <a:ln>
                  <a:noFill/>
                </a:ln>
                <a:solidFill>
                  <a:srgbClr val="0F2233"/>
                </a:solidFill>
                <a:effectLst/>
                <a:uLnTx/>
                <a:uFillTx/>
                <a:latin typeface="Arial"/>
                <a:ea typeface="+mn-ea"/>
                <a:cs typeface="+mn-cs"/>
              </a:rPr>
              <a:t>But:</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Platform solutions only work for those platforms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Tool solutions lack security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Most not enterprise ready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Hard to share best-practices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F2233"/>
                </a:solidFill>
                <a:effectLst/>
                <a:uLnTx/>
                <a:uFillTx/>
                <a:latin typeface="Arial"/>
                <a:ea typeface="+mn-ea"/>
                <a:cs typeface="+mn-cs"/>
              </a:rPr>
              <a:t>SoD</a:t>
            </a:r>
            <a:r>
              <a:rPr kumimoji="0" lang="en-US" sz="2400" b="0" i="0" u="none" strike="noStrike" kern="1200" cap="none" spc="0" normalizeH="0" baseline="0" noProof="0" dirty="0">
                <a:ln>
                  <a:noFill/>
                </a:ln>
                <a:solidFill>
                  <a:srgbClr val="0F2233"/>
                </a:solidFill>
                <a:effectLst/>
                <a:uLnTx/>
                <a:uFillTx/>
                <a:latin typeface="Arial"/>
                <a:ea typeface="+mn-ea"/>
                <a:cs typeface="+mn-cs"/>
              </a:rPr>
              <a:t> not enforced</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GRC reporting is impossible</a:t>
            </a:r>
          </a:p>
        </p:txBody>
      </p:sp>
      <p:grpSp>
        <p:nvGrpSpPr>
          <p:cNvPr id="3" name="Group 2">
            <a:extLst>
              <a:ext uri="{FF2B5EF4-FFF2-40B4-BE49-F238E27FC236}">
                <a16:creationId xmlns:a16="http://schemas.microsoft.com/office/drawing/2014/main" id="{EEA56A80-8130-DE41-94CC-39B91E62A20F}"/>
              </a:ext>
            </a:extLst>
          </p:cNvPr>
          <p:cNvGrpSpPr/>
          <p:nvPr/>
        </p:nvGrpSpPr>
        <p:grpSpPr>
          <a:xfrm>
            <a:off x="5802270" y="1658806"/>
            <a:ext cx="6072404" cy="3799093"/>
            <a:chOff x="5802270" y="1658806"/>
            <a:chExt cx="6072404" cy="3799093"/>
          </a:xfrm>
        </p:grpSpPr>
        <p:grpSp>
          <p:nvGrpSpPr>
            <p:cNvPr id="2" name="Group 1">
              <a:extLst>
                <a:ext uri="{FF2B5EF4-FFF2-40B4-BE49-F238E27FC236}">
                  <a16:creationId xmlns:a16="http://schemas.microsoft.com/office/drawing/2014/main" id="{383B6936-FBEB-EC48-B636-AF33901BBCCD}"/>
                </a:ext>
              </a:extLst>
            </p:cNvPr>
            <p:cNvGrpSpPr/>
            <p:nvPr/>
          </p:nvGrpSpPr>
          <p:grpSpPr>
            <a:xfrm>
              <a:off x="5802270" y="1658806"/>
              <a:ext cx="6072404" cy="3799093"/>
              <a:chOff x="609600" y="1500802"/>
              <a:chExt cx="6072404" cy="3799093"/>
            </a:xfrm>
          </p:grpSpPr>
          <p:sp>
            <p:nvSpPr>
              <p:cNvPr id="690" name="Shape 690"/>
              <p:cNvSpPr/>
              <p:nvPr/>
            </p:nvSpPr>
            <p:spPr>
              <a:xfrm>
                <a:off x="1764863" y="1500802"/>
                <a:ext cx="3759834" cy="37947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2000" b="1" i="0" u="none" strike="noStrike" kern="1200" cap="none" spc="0" normalizeH="0" baseline="0" noProof="0">
                    <a:ln>
                      <a:noFill/>
                    </a:ln>
                    <a:solidFill>
                      <a:srgbClr val="4C4D4C"/>
                    </a:solidFill>
                    <a:effectLst/>
                    <a:uLnTx/>
                    <a:uFillTx/>
                    <a:latin typeface="Arial"/>
                    <a:ea typeface="+mn-ea"/>
                    <a:cs typeface="+mn-cs"/>
                  </a:rPr>
                  <a:t>Islands of Security</a:t>
                </a:r>
              </a:p>
            </p:txBody>
          </p:sp>
          <p:sp>
            <p:nvSpPr>
              <p:cNvPr id="21" name="Rounded Rectangle 25"/>
              <p:cNvSpPr/>
              <p:nvPr/>
            </p:nvSpPr>
            <p:spPr>
              <a:xfrm rot="16200000">
                <a:off x="1084917" y="2664987"/>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Hiera</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6"/>
              <p:cNvSpPr/>
              <p:nvPr/>
            </p:nvSpPr>
            <p:spPr>
              <a:xfrm rot="16200000">
                <a:off x="5256739" y="2671885"/>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Databags</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4" name="Rounded Rectangle 27"/>
              <p:cNvSpPr/>
              <p:nvPr/>
            </p:nvSpPr>
            <p:spPr>
              <a:xfrm rot="16200000">
                <a:off x="3167486" y="2664984"/>
                <a:ext cx="954589" cy="18959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Vault</a:t>
                </a:r>
              </a:p>
            </p:txBody>
          </p:sp>
          <p:sp>
            <p:nvSpPr>
              <p:cNvPr id="25" name="Rounded Rectangle 28"/>
              <p:cNvSpPr/>
              <p:nvPr/>
            </p:nvSpPr>
            <p:spPr>
              <a:xfrm rot="16200000">
                <a:off x="1084917" y="3824566"/>
                <a:ext cx="954589" cy="1895942"/>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IAM / KMS</a:t>
                </a:r>
              </a:p>
            </p:txBody>
          </p:sp>
          <p:sp>
            <p:nvSpPr>
              <p:cNvPr id="26" name="Rounded Rectangle 29"/>
              <p:cNvSpPr/>
              <p:nvPr/>
            </p:nvSpPr>
            <p:spPr>
              <a:xfrm rot="16200000">
                <a:off x="3167486" y="3824565"/>
                <a:ext cx="954589" cy="1895941"/>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 / KMS</a:t>
                </a:r>
              </a:p>
            </p:txBody>
          </p:sp>
          <p:sp>
            <p:nvSpPr>
              <p:cNvPr id="27" name="Rounded Rectangle 31"/>
              <p:cNvSpPr/>
              <p:nvPr/>
            </p:nvSpPr>
            <p:spPr>
              <a:xfrm rot="16200000">
                <a:off x="1084917" y="1526111"/>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Home Grown</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28" name="Rounded Rectangle 32"/>
              <p:cNvSpPr/>
              <p:nvPr/>
            </p:nvSpPr>
            <p:spPr>
              <a:xfrm rot="16200000">
                <a:off x="5256739" y="151920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29" name="Rounded Rectangle 33"/>
              <p:cNvSpPr/>
              <p:nvPr/>
            </p:nvSpPr>
            <p:spPr>
              <a:xfrm rot="16200000">
                <a:off x="3167486" y="152869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30" name="Rounded Rectangle 30"/>
              <p:cNvSpPr/>
              <p:nvPr/>
            </p:nvSpPr>
            <p:spPr>
              <a:xfrm rot="16200000">
                <a:off x="5256739" y="3824564"/>
                <a:ext cx="954589" cy="1895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IAM / KMS</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376" y="4424686"/>
                <a:ext cx="865315" cy="47945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6841" y="4447201"/>
                <a:ext cx="630741" cy="377424"/>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756" y="4474419"/>
                <a:ext cx="1146048" cy="314864"/>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298" y="2143706"/>
                <a:ext cx="1528965" cy="349131"/>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69551" y="2147363"/>
                <a:ext cx="1528965" cy="341816"/>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5370" y="3271275"/>
                <a:ext cx="1093683" cy="386088"/>
              </a:xfrm>
              <a:prstGeom prst="rect">
                <a:avLst/>
              </a:prstGeom>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6520" y="3271275"/>
                <a:ext cx="536521" cy="386088"/>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1248" y="3225902"/>
                <a:ext cx="485571" cy="530123"/>
              </a:xfrm>
              <a:prstGeom prst="rect">
                <a:avLst/>
              </a:prstGeom>
            </p:spPr>
          </p:pic>
          <p:cxnSp>
            <p:nvCxnSpPr>
              <p:cNvPr id="40" name="Straight Connector 39"/>
              <p:cNvCxnSpPr>
                <a:cxnSpLocks/>
              </p:cNvCxnSpPr>
              <p:nvPr/>
            </p:nvCxnSpPr>
            <p:spPr>
              <a:xfrm>
                <a:off x="609600" y="3050315"/>
                <a:ext cx="6072404" cy="9483"/>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609600" y="4189052"/>
                <a:ext cx="6072404" cy="13566"/>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608022" y="1942182"/>
                <a:ext cx="4075" cy="3357713"/>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692879" y="1942181"/>
                <a:ext cx="0" cy="3357714"/>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32204FA-ECCA-204F-8722-6197EC1BB21A}"/>
                </a:ext>
              </a:extLst>
            </p:cNvPr>
            <p:cNvGrpSpPr/>
            <p:nvPr/>
          </p:nvGrpSpPr>
          <p:grpSpPr>
            <a:xfrm>
              <a:off x="9978734" y="3303147"/>
              <a:ext cx="1895940" cy="945106"/>
              <a:chOff x="595707" y="5316388"/>
              <a:chExt cx="1895940" cy="945106"/>
            </a:xfrm>
          </p:grpSpPr>
          <p:sp>
            <p:nvSpPr>
              <p:cNvPr id="45" name="Rectangle 44">
                <a:extLst>
                  <a:ext uri="{FF2B5EF4-FFF2-40B4-BE49-F238E27FC236}">
                    <a16:creationId xmlns:a16="http://schemas.microsoft.com/office/drawing/2014/main" id="{A0D2FD9A-CBF3-B04D-A3AE-E55F1FC7EE29}"/>
                  </a:ext>
                </a:extLst>
              </p:cNvPr>
              <p:cNvSpPr/>
              <p:nvPr/>
            </p:nvSpPr>
            <p:spPr>
              <a:xfrm>
                <a:off x="595707" y="5316388"/>
                <a:ext cx="1895940" cy="945106"/>
              </a:xfrm>
              <a:prstGeom prst="rect">
                <a:avLst/>
              </a:prstGeom>
              <a:solidFill>
                <a:srgbClr val="888A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46" name="Picture 45">
                <a:extLst>
                  <a:ext uri="{FF2B5EF4-FFF2-40B4-BE49-F238E27FC236}">
                    <a16:creationId xmlns:a16="http://schemas.microsoft.com/office/drawing/2014/main" id="{343338F3-DBB9-0043-AEC3-EE901FD50A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22000"/>
                        </a14:imgEffect>
                      </a14:imgLayer>
                    </a14:imgProps>
                  </a:ext>
                </a:extLst>
              </a:blip>
              <a:stretch>
                <a:fillRect/>
              </a:stretch>
            </p:blipFill>
            <p:spPr>
              <a:xfrm>
                <a:off x="718108" y="5428906"/>
                <a:ext cx="1557954" cy="724388"/>
              </a:xfrm>
              <a:prstGeom prst="rect">
                <a:avLst/>
              </a:prstGeom>
            </p:spPr>
          </p:pic>
        </p:grpSp>
      </p:grpSp>
    </p:spTree>
    <p:extLst>
      <p:ext uri="{BB962C8B-B14F-4D97-AF65-F5344CB8AC3E}">
        <p14:creationId xmlns:p14="http://schemas.microsoft.com/office/powerpoint/2010/main" val="2639706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396607" y="3286968"/>
            <a:ext cx="11358391" cy="3488406"/>
          </a:xfrm>
          <a:prstGeom prst="round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Dynamically Verified Identity using K8s Platform Attributes</a:t>
            </a:r>
          </a:p>
        </p:txBody>
      </p:sp>
      <p:grpSp>
        <p:nvGrpSpPr>
          <p:cNvPr id="43" name="Group 42"/>
          <p:cNvGrpSpPr/>
          <p:nvPr/>
        </p:nvGrpSpPr>
        <p:grpSpPr>
          <a:xfrm>
            <a:off x="5869353" y="1161870"/>
            <a:ext cx="2067634" cy="1752874"/>
            <a:chOff x="1971912" y="4724356"/>
            <a:chExt cx="2067634" cy="1752874"/>
          </a:xfrm>
        </p:grpSpPr>
        <p:sp>
          <p:nvSpPr>
            <p:cNvPr id="44" name="Rectangle 43"/>
            <p:cNvSpPr/>
            <p:nvPr/>
          </p:nvSpPr>
          <p:spPr>
            <a:xfrm>
              <a:off x="1971912" y="4724356"/>
              <a:ext cx="2067634" cy="1752874"/>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2257406" y="4791799"/>
              <a:ext cx="1626861" cy="1598550"/>
              <a:chOff x="5039571" y="1807735"/>
              <a:chExt cx="1626861" cy="1598550"/>
            </a:xfrm>
          </p:grpSpPr>
          <p:grpSp>
            <p:nvGrpSpPr>
              <p:cNvPr id="46" name="Group 45"/>
              <p:cNvGrpSpPr/>
              <p:nvPr/>
            </p:nvGrpSpPr>
            <p:grpSpPr>
              <a:xfrm>
                <a:off x="5039571" y="1807735"/>
                <a:ext cx="1626861" cy="1598550"/>
                <a:chOff x="4281091" y="2313727"/>
                <a:chExt cx="1626861" cy="1598550"/>
              </a:xfrm>
            </p:grpSpPr>
            <p:pic>
              <p:nvPicPr>
                <p:cNvPr id="48" name="Picture 47"/>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281091" y="2313727"/>
                  <a:ext cx="615074" cy="377902"/>
                </a:xfrm>
                <a:prstGeom prst="rect">
                  <a:avLst/>
                </a:prstGeom>
                <a:noFill/>
                <a:ln>
                  <a:noFill/>
                </a:ln>
              </p:spPr>
            </p:pic>
            <p:pic>
              <p:nvPicPr>
                <p:cNvPr id="49" name="Picture 68" descr="v"/>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5237180" y="3003791"/>
                  <a:ext cx="371170" cy="316517"/>
                </a:xfrm>
                <a:prstGeom prst="rect">
                  <a:avLst/>
                </a:prstGeom>
                <a:noFill/>
                <a:ln w="9525">
                  <a:noFill/>
                  <a:miter lim="800000"/>
                  <a:headEnd/>
                  <a:tailEnd/>
                </a:ln>
              </p:spPr>
            </p:pic>
            <p:sp>
              <p:nvSpPr>
                <p:cNvPr id="50" name="Rectangle 49"/>
                <p:cNvSpPr/>
                <p:nvPr/>
              </p:nvSpPr>
              <p:spPr>
                <a:xfrm>
                  <a:off x="5481680" y="2935911"/>
                  <a:ext cx="359815" cy="452275"/>
                </a:xfrm>
                <a:prstGeom prst="rect">
                  <a:avLst/>
                </a:prstGeom>
                <a:gradFill>
                  <a:gsLst>
                    <a:gs pos="0">
                      <a:schemeClr val="accent1">
                        <a:tint val="66000"/>
                        <a:satMod val="160000"/>
                      </a:schemeClr>
                    </a:gs>
                    <a:gs pos="84000">
                      <a:schemeClr val="accent1">
                        <a:tint val="44500"/>
                        <a:satMod val="160000"/>
                      </a:schemeClr>
                    </a:gs>
                    <a:gs pos="100000">
                      <a:schemeClr val="accent1">
                        <a:tint val="23500"/>
                        <a:satMod val="160000"/>
                      </a:schemeClr>
                    </a:gs>
                  </a:gsLst>
                  <a:lin ang="5400000" scaled="0"/>
                </a:gradFill>
                <a:ln>
                  <a:noFill/>
                </a:ln>
                <a:effectLst/>
                <a:scene3d>
                  <a:camera prst="orthographicFront">
                    <a:rot lat="2498381" lon="1427485" rev="487171"/>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51" name="Rectangle 50"/>
                <p:cNvSpPr/>
                <p:nvPr/>
              </p:nvSpPr>
              <p:spPr>
                <a:xfrm>
                  <a:off x="4491449" y="3542945"/>
                  <a:ext cx="1056701" cy="369332"/>
                </a:xfrm>
                <a:prstGeom prst="rect">
                  <a:avLst/>
                </a:prstGeom>
              </p:spPr>
              <p:txBody>
                <a:bodyPr wrap="none">
                  <a:spAutoFit/>
                </a:bodyPr>
                <a:lstStyle/>
                <a:p>
                  <a:pPr algn="ctr"/>
                  <a:r>
                    <a:rPr lang="en-US" dirty="0">
                      <a:solidFill>
                        <a:srgbClr val="2A59A8"/>
                      </a:solidFill>
                      <a:latin typeface="Arial" pitchFamily="34" charset="0"/>
                      <a:cs typeface="Arial" pitchFamily="34" charset="0"/>
                    </a:rPr>
                    <a:t>Follower</a:t>
                  </a:r>
                  <a:endParaRPr lang="en-US" dirty="0">
                    <a:solidFill>
                      <a:srgbClr val="2A59A8"/>
                    </a:solidFill>
                  </a:endParaRPr>
                </a:p>
              </p:txBody>
            </p:sp>
            <p:pic>
              <p:nvPicPr>
                <p:cNvPr id="52" name="Picture 33" descr="7"/>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606230" y="3133734"/>
                  <a:ext cx="301722" cy="156189"/>
                </a:xfrm>
                <a:prstGeom prst="rect">
                  <a:avLst/>
                </a:prstGeom>
                <a:noFill/>
                <a:ln w="9525">
                  <a:noFill/>
                  <a:miter lim="800000"/>
                  <a:headEnd/>
                  <a:tailEnd/>
                </a:ln>
                <a:scene3d>
                  <a:camera prst="orthographicFront">
                    <a:rot lat="0" lon="0" rev="0"/>
                  </a:camera>
                  <a:lightRig rig="threePt" dir="t"/>
                </a:scene3d>
              </p:spPr>
            </p:pic>
            <p:pic>
              <p:nvPicPr>
                <p:cNvPr id="53" name="Picture 33" descr="7"/>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5268439" y="3191628"/>
                  <a:ext cx="426485" cy="196591"/>
                </a:xfrm>
                <a:prstGeom prst="rect">
                  <a:avLst/>
                </a:prstGeom>
                <a:noFill/>
                <a:ln w="9525">
                  <a:noFill/>
                  <a:miter lim="800000"/>
                  <a:headEnd/>
                  <a:tailEnd/>
                </a:ln>
              </p:spPr>
            </p:pic>
          </p:grpSp>
          <p:pic>
            <p:nvPicPr>
              <p:cNvPr id="47" name="Shape 62" descr="conjur-circle-logo-1.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092695" y="2253080"/>
                <a:ext cx="815370" cy="741266"/>
              </a:xfrm>
              <a:prstGeom prst="rect">
                <a:avLst/>
              </a:prstGeom>
              <a:noFill/>
              <a:ln>
                <a:noFill/>
              </a:ln>
            </p:spPr>
          </p:pic>
        </p:grpSp>
      </p:grpSp>
      <p:sp>
        <p:nvSpPr>
          <p:cNvPr id="36" name="Rectangle 35"/>
          <p:cNvSpPr/>
          <p:nvPr/>
        </p:nvSpPr>
        <p:spPr>
          <a:xfrm>
            <a:off x="9773705" y="3678259"/>
            <a:ext cx="1962332" cy="923330"/>
          </a:xfrm>
          <a:prstGeom prst="rect">
            <a:avLst/>
          </a:prstGeom>
        </p:spPr>
        <p:txBody>
          <a:bodyPr wrap="none">
            <a:spAutoFit/>
          </a:bodyPr>
          <a:lstStyle/>
          <a:p>
            <a:pPr algn="ctr"/>
            <a:r>
              <a:rPr lang="en-US" b="1" i="1" dirty="0"/>
              <a:t>Attribute Verifying</a:t>
            </a:r>
          </a:p>
          <a:p>
            <a:pPr algn="ctr"/>
            <a:r>
              <a:rPr lang="en-US" b="1" i="1" dirty="0"/>
              <a:t>Authority</a:t>
            </a:r>
          </a:p>
          <a:p>
            <a:pPr algn="ctr"/>
            <a:r>
              <a:rPr lang="en-US" b="1" i="1" dirty="0"/>
              <a:t>(K8s API)</a:t>
            </a:r>
          </a:p>
        </p:txBody>
      </p:sp>
      <p:sp>
        <p:nvSpPr>
          <p:cNvPr id="37" name="Arc 36"/>
          <p:cNvSpPr/>
          <p:nvPr/>
        </p:nvSpPr>
        <p:spPr>
          <a:xfrm rot="3672310" flipH="1">
            <a:off x="7115730" y="2185541"/>
            <a:ext cx="2929530" cy="2217798"/>
          </a:xfrm>
          <a:prstGeom prst="arc">
            <a:avLst>
              <a:gd name="adj1" fmla="val 12008598"/>
              <a:gd name="adj2" fmla="val 21451135"/>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p:cNvSpPr/>
          <p:nvPr/>
        </p:nvSpPr>
        <p:spPr>
          <a:xfrm>
            <a:off x="8816774" y="2305492"/>
            <a:ext cx="2254899" cy="400281"/>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3) Validate Attributes</a:t>
            </a:r>
          </a:p>
        </p:txBody>
      </p:sp>
      <p:sp>
        <p:nvSpPr>
          <p:cNvPr id="40" name="Arc 39"/>
          <p:cNvSpPr/>
          <p:nvPr/>
        </p:nvSpPr>
        <p:spPr>
          <a:xfrm rot="3006180">
            <a:off x="6943754" y="2896596"/>
            <a:ext cx="2310335" cy="1565771"/>
          </a:xfrm>
          <a:prstGeom prst="arc">
            <a:avLst>
              <a:gd name="adj1" fmla="val 12802054"/>
              <a:gd name="adj2" fmla="val 20495599"/>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ectangle 40"/>
          <p:cNvSpPr/>
          <p:nvPr/>
        </p:nvSpPr>
        <p:spPr>
          <a:xfrm>
            <a:off x="8215055" y="3163323"/>
            <a:ext cx="877163"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4) Legit</a:t>
            </a:r>
          </a:p>
        </p:txBody>
      </p:sp>
      <p:sp>
        <p:nvSpPr>
          <p:cNvPr id="55" name="Rectangle 54"/>
          <p:cNvSpPr/>
          <p:nvPr/>
        </p:nvSpPr>
        <p:spPr>
          <a:xfrm>
            <a:off x="8082801" y="1224222"/>
            <a:ext cx="1888145" cy="646331"/>
          </a:xfrm>
          <a:prstGeom prst="rect">
            <a:avLst/>
          </a:prstGeom>
        </p:spPr>
        <p:txBody>
          <a:bodyPr wrap="none">
            <a:spAutoFit/>
          </a:bodyPr>
          <a:lstStyle/>
          <a:p>
            <a:pPr algn="ctr"/>
            <a:r>
              <a:rPr lang="en-US" b="1" i="1" dirty="0"/>
              <a:t>Credential Issuing</a:t>
            </a:r>
            <a:br>
              <a:rPr lang="en-US" b="1" i="1" dirty="0"/>
            </a:br>
            <a:r>
              <a:rPr lang="en-US" b="1" i="1" dirty="0"/>
              <a:t>Authority</a:t>
            </a:r>
          </a:p>
        </p:txBody>
      </p:sp>
      <p:pic>
        <p:nvPicPr>
          <p:cNvPr id="54" name="Picture 53"/>
          <p:cNvPicPr>
            <a:picLocks noChangeAspect="1"/>
          </p:cNvPicPr>
          <p:nvPr/>
        </p:nvPicPr>
        <p:blipFill>
          <a:blip r:embed="rId8"/>
          <a:stretch>
            <a:fillRect/>
          </a:stretch>
        </p:blipFill>
        <p:spPr>
          <a:xfrm>
            <a:off x="8170770" y="4017101"/>
            <a:ext cx="2621664" cy="2621664"/>
          </a:xfrm>
          <a:prstGeom prst="rect">
            <a:avLst/>
          </a:prstGeom>
        </p:spPr>
      </p:pic>
      <p:grpSp>
        <p:nvGrpSpPr>
          <p:cNvPr id="15" name="Group 14">
            <a:extLst>
              <a:ext uri="{FF2B5EF4-FFF2-40B4-BE49-F238E27FC236}">
                <a16:creationId xmlns:a16="http://schemas.microsoft.com/office/drawing/2014/main" id="{B5050743-6FA8-F940-84D0-A5C2E43805F7}"/>
              </a:ext>
            </a:extLst>
          </p:cNvPr>
          <p:cNvGrpSpPr/>
          <p:nvPr/>
        </p:nvGrpSpPr>
        <p:grpSpPr>
          <a:xfrm>
            <a:off x="369950" y="3051928"/>
            <a:ext cx="5422091" cy="3448776"/>
            <a:chOff x="352400" y="3063385"/>
            <a:chExt cx="5422091" cy="3448776"/>
          </a:xfrm>
        </p:grpSpPr>
        <p:sp>
          <p:nvSpPr>
            <p:cNvPr id="11" name="Oval 10"/>
            <p:cNvSpPr/>
            <p:nvPr/>
          </p:nvSpPr>
          <p:spPr>
            <a:xfrm rot="3072408">
              <a:off x="1966363" y="2067416"/>
              <a:ext cx="2194166" cy="5422091"/>
            </a:xfrm>
            <a:prstGeom prst="ellipse">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6974" y="4778350"/>
              <a:ext cx="1820116" cy="1416050"/>
            </a:xfrm>
            <a:prstGeom prst="rect">
              <a:avLst/>
            </a:prstGeom>
          </p:spPr>
        </p:pic>
        <p:sp>
          <p:nvSpPr>
            <p:cNvPr id="6" name="Can 5"/>
            <p:cNvSpPr/>
            <p:nvPr/>
          </p:nvSpPr>
          <p:spPr>
            <a:xfrm>
              <a:off x="2543522" y="4303510"/>
              <a:ext cx="804672" cy="804672"/>
            </a:xfrm>
            <a:prstGeom prst="can">
              <a:avLst/>
            </a:prstGeom>
            <a:solidFill>
              <a:srgbClr val="47CB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/access/ token</a:t>
              </a:r>
            </a:p>
          </p:txBody>
        </p:sp>
        <p:pic>
          <p:nvPicPr>
            <p:cNvPr id="7" name="Picture 6"/>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69794" y="3063385"/>
              <a:ext cx="1820116" cy="1416050"/>
            </a:xfrm>
            <a:prstGeom prst="rect">
              <a:avLst/>
            </a:prstGeom>
          </p:spPr>
        </p:pic>
        <p:sp>
          <p:nvSpPr>
            <p:cNvPr id="8" name="Rectangle 7"/>
            <p:cNvSpPr/>
            <p:nvPr/>
          </p:nvSpPr>
          <p:spPr>
            <a:xfrm>
              <a:off x="3354566" y="4173298"/>
              <a:ext cx="1479828" cy="584775"/>
            </a:xfrm>
            <a:prstGeom prst="rect">
              <a:avLst/>
            </a:prstGeom>
          </p:spPr>
          <p:txBody>
            <a:bodyPr wrap="none">
              <a:spAutoFit/>
            </a:bodyPr>
            <a:lstStyle/>
            <a:p>
              <a:pPr algn="ctr"/>
              <a:r>
                <a:rPr lang="en-US" sz="1600" dirty="0"/>
                <a:t>Authenticator</a:t>
              </a:r>
            </a:p>
            <a:p>
              <a:pPr algn="ctr"/>
              <a:r>
                <a:rPr lang="en-US" sz="1600" dirty="0"/>
                <a:t>client container</a:t>
              </a:r>
            </a:p>
          </p:txBody>
        </p:sp>
        <p:sp>
          <p:nvSpPr>
            <p:cNvPr id="10" name="Rectangle 9"/>
            <p:cNvSpPr/>
            <p:nvPr/>
          </p:nvSpPr>
          <p:spPr>
            <a:xfrm>
              <a:off x="1044370" y="5927386"/>
              <a:ext cx="1181990" cy="584775"/>
            </a:xfrm>
            <a:prstGeom prst="rect">
              <a:avLst/>
            </a:prstGeom>
          </p:spPr>
          <p:txBody>
            <a:bodyPr wrap="none">
              <a:spAutoFit/>
            </a:bodyPr>
            <a:lstStyle/>
            <a:p>
              <a:pPr algn="ctr"/>
              <a:r>
                <a:rPr lang="en-US" sz="1600" dirty="0"/>
                <a:t>Application</a:t>
              </a:r>
              <a:br>
                <a:rPr lang="en-US" sz="1600" dirty="0"/>
              </a:br>
              <a:r>
                <a:rPr lang="en-US" sz="1600" dirty="0"/>
                <a:t>container(s)</a:t>
              </a:r>
            </a:p>
          </p:txBody>
        </p:sp>
        <p:cxnSp>
          <p:nvCxnSpPr>
            <p:cNvPr id="22" name="Straight Arrow Connector 21"/>
            <p:cNvCxnSpPr>
              <a:cxnSpLocks/>
            </p:cNvCxnSpPr>
            <p:nvPr/>
          </p:nvCxnSpPr>
          <p:spPr>
            <a:xfrm flipH="1">
              <a:off x="2291667" y="4905915"/>
              <a:ext cx="236726" cy="201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7" name="Graphic 56">
              <a:extLst>
                <a:ext uri="{FF2B5EF4-FFF2-40B4-BE49-F238E27FC236}">
                  <a16:creationId xmlns:a16="http://schemas.microsoft.com/office/drawing/2014/main" id="{1DB6D9DB-BEC2-3049-B052-BDF5BE259C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2339" y="4041076"/>
              <a:ext cx="529603" cy="529603"/>
            </a:xfrm>
            <a:prstGeom prst="rect">
              <a:avLst/>
            </a:prstGeom>
          </p:spPr>
        </p:pic>
        <p:cxnSp>
          <p:nvCxnSpPr>
            <p:cNvPr id="59" name="Straight Arrow Connector 58">
              <a:extLst>
                <a:ext uri="{FF2B5EF4-FFF2-40B4-BE49-F238E27FC236}">
                  <a16:creationId xmlns:a16="http://schemas.microsoft.com/office/drawing/2014/main" id="{243F57B9-57D2-AD44-9E33-25E42E5C65B5}"/>
                </a:ext>
              </a:extLst>
            </p:cNvPr>
            <p:cNvCxnSpPr>
              <a:cxnSpLocks/>
            </p:cNvCxnSpPr>
            <p:nvPr/>
          </p:nvCxnSpPr>
          <p:spPr>
            <a:xfrm flipH="1">
              <a:off x="3209911" y="4052727"/>
              <a:ext cx="303512" cy="250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86E8B624-39C4-D343-9D63-EC339637607B}"/>
                </a:ext>
              </a:extLst>
            </p:cNvPr>
            <p:cNvSpPr/>
            <p:nvPr/>
          </p:nvSpPr>
          <p:spPr>
            <a:xfrm>
              <a:off x="3765858" y="5305175"/>
              <a:ext cx="542328" cy="36933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Pod</a:t>
              </a:r>
            </a:p>
          </p:txBody>
        </p:sp>
      </p:grpSp>
      <p:sp>
        <p:nvSpPr>
          <p:cNvPr id="24" name="Arc 23"/>
          <p:cNvSpPr/>
          <p:nvPr/>
        </p:nvSpPr>
        <p:spPr>
          <a:xfrm rot="20933945" flipH="1">
            <a:off x="3934005" y="1787327"/>
            <a:ext cx="2570950" cy="2718704"/>
          </a:xfrm>
          <a:prstGeom prst="arc">
            <a:avLst>
              <a:gd name="adj1" fmla="val 13780664"/>
              <a:gd name="adj2" fmla="val 215329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rot="17290072">
            <a:off x="4415859" y="2390993"/>
            <a:ext cx="2131442" cy="2029751"/>
          </a:xfrm>
          <a:prstGeom prst="arc">
            <a:avLst>
              <a:gd name="adj1" fmla="val 15069579"/>
              <a:gd name="adj2" fmla="val 175484"/>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Freeform 2"/>
          <p:cNvSpPr/>
          <p:nvPr/>
        </p:nvSpPr>
        <p:spPr>
          <a:xfrm flipH="1">
            <a:off x="4643484" y="2910148"/>
            <a:ext cx="4100466" cy="2172794"/>
          </a:xfrm>
          <a:custGeom>
            <a:avLst/>
            <a:gdLst>
              <a:gd name="connsiteX0" fmla="*/ 1264369 w 3231888"/>
              <a:gd name="connsiteY0" fmla="*/ 0 h 1814555"/>
              <a:gd name="connsiteX1" fmla="*/ 60038 w 3231888"/>
              <a:gd name="connsiteY1" fmla="*/ 1795347 h 1814555"/>
              <a:gd name="connsiteX2" fmla="*/ 2937052 w 3231888"/>
              <a:gd name="connsiteY2" fmla="*/ 947854 h 1814555"/>
              <a:gd name="connsiteX3" fmla="*/ 3137774 w 3231888"/>
              <a:gd name="connsiteY3" fmla="*/ 947854 h 1814555"/>
              <a:gd name="connsiteX0" fmla="*/ 1263773 w 3224973"/>
              <a:gd name="connsiteY0" fmla="*/ 0 h 1828379"/>
              <a:gd name="connsiteX1" fmla="*/ 59442 w 3224973"/>
              <a:gd name="connsiteY1" fmla="*/ 1795347 h 1828379"/>
              <a:gd name="connsiteX2" fmla="*/ 2925304 w 3224973"/>
              <a:gd name="connsiteY2" fmla="*/ 1148576 h 1828379"/>
              <a:gd name="connsiteX3" fmla="*/ 3137178 w 3224973"/>
              <a:gd name="connsiteY3" fmla="*/ 947854 h 1828379"/>
              <a:gd name="connsiteX0" fmla="*/ 1263773 w 2925304"/>
              <a:gd name="connsiteY0" fmla="*/ 0 h 1828379"/>
              <a:gd name="connsiteX1" fmla="*/ 59442 w 2925304"/>
              <a:gd name="connsiteY1" fmla="*/ 1795347 h 1828379"/>
              <a:gd name="connsiteX2" fmla="*/ 2925304 w 2925304"/>
              <a:gd name="connsiteY2" fmla="*/ 1148576 h 1828379"/>
              <a:gd name="connsiteX0" fmla="*/ 1260220 w 2854844"/>
              <a:gd name="connsiteY0" fmla="*/ 0 h 1812796"/>
              <a:gd name="connsiteX1" fmla="*/ 55889 w 2854844"/>
              <a:gd name="connsiteY1" fmla="*/ 1795347 h 1812796"/>
              <a:gd name="connsiteX2" fmla="*/ 2854844 w 2854844"/>
              <a:gd name="connsiteY2" fmla="*/ 914400 h 1812796"/>
              <a:gd name="connsiteX0" fmla="*/ 1260220 w 2854844"/>
              <a:gd name="connsiteY0" fmla="*/ 0 h 1813583"/>
              <a:gd name="connsiteX1" fmla="*/ 55889 w 2854844"/>
              <a:gd name="connsiteY1" fmla="*/ 1795347 h 1813583"/>
              <a:gd name="connsiteX2" fmla="*/ 2854844 w 2854844"/>
              <a:gd name="connsiteY2" fmla="*/ 914400 h 1813583"/>
              <a:gd name="connsiteX0" fmla="*/ 1258688 w 2824161"/>
              <a:gd name="connsiteY0" fmla="*/ 0 h 1809334"/>
              <a:gd name="connsiteX1" fmla="*/ 54357 w 2824161"/>
              <a:gd name="connsiteY1" fmla="*/ 1795347 h 1809334"/>
              <a:gd name="connsiteX2" fmla="*/ 2824161 w 2824161"/>
              <a:gd name="connsiteY2" fmla="*/ 826558 h 1809334"/>
            </a:gdLst>
            <a:ahLst/>
            <a:cxnLst>
              <a:cxn ang="0">
                <a:pos x="connsiteX0" y="connsiteY0"/>
              </a:cxn>
              <a:cxn ang="0">
                <a:pos x="connsiteX1" y="connsiteY1"/>
              </a:cxn>
              <a:cxn ang="0">
                <a:pos x="connsiteX2" y="connsiteY2"/>
              </a:cxn>
            </a:cxnLst>
            <a:rect l="l" t="t" r="r" b="b"/>
            <a:pathLst>
              <a:path w="2824161" h="1809334">
                <a:moveTo>
                  <a:pt x="1258688" y="0"/>
                </a:moveTo>
                <a:cubicBezTo>
                  <a:pt x="517132" y="818685"/>
                  <a:pt x="-206555" y="1657587"/>
                  <a:pt x="54357" y="1795347"/>
                </a:cubicBezTo>
                <a:cubicBezTo>
                  <a:pt x="315269" y="1933107"/>
                  <a:pt x="2333508" y="1012412"/>
                  <a:pt x="2824161" y="826558"/>
                </a:cubicBez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84537" y="2200750"/>
            <a:ext cx="1149869" cy="535438"/>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2) CSR w/ attributes</a:t>
            </a:r>
          </a:p>
        </p:txBody>
      </p:sp>
      <p:sp>
        <p:nvSpPr>
          <p:cNvPr id="39" name="Rectangle 38"/>
          <p:cNvSpPr/>
          <p:nvPr/>
        </p:nvSpPr>
        <p:spPr>
          <a:xfrm>
            <a:off x="4623808" y="2571099"/>
            <a:ext cx="1044861"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6) Authn</a:t>
            </a:r>
          </a:p>
        </p:txBody>
      </p:sp>
      <p:sp>
        <p:nvSpPr>
          <p:cNvPr id="56" name="Rectangle 55"/>
          <p:cNvSpPr/>
          <p:nvPr/>
        </p:nvSpPr>
        <p:spPr>
          <a:xfrm>
            <a:off x="6240696" y="3838653"/>
            <a:ext cx="1991879"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 Write Cert &amp; Key</a:t>
            </a:r>
          </a:p>
        </p:txBody>
      </p:sp>
      <p:grpSp>
        <p:nvGrpSpPr>
          <p:cNvPr id="62" name="Group 61">
            <a:extLst>
              <a:ext uri="{FF2B5EF4-FFF2-40B4-BE49-F238E27FC236}">
                <a16:creationId xmlns:a16="http://schemas.microsoft.com/office/drawing/2014/main" id="{6E6718F2-30D4-F947-8408-98FC680F5FE0}"/>
              </a:ext>
            </a:extLst>
          </p:cNvPr>
          <p:cNvGrpSpPr/>
          <p:nvPr/>
        </p:nvGrpSpPr>
        <p:grpSpPr>
          <a:xfrm>
            <a:off x="1574645" y="1113010"/>
            <a:ext cx="1236371" cy="1280419"/>
            <a:chOff x="6174000" y="1515512"/>
            <a:chExt cx="1236371" cy="1280419"/>
          </a:xfrm>
        </p:grpSpPr>
        <p:sp>
          <p:nvSpPr>
            <p:cNvPr id="63" name="Shape 160">
              <a:extLst>
                <a:ext uri="{FF2B5EF4-FFF2-40B4-BE49-F238E27FC236}">
                  <a16:creationId xmlns:a16="http://schemas.microsoft.com/office/drawing/2014/main" id="{FCDFB164-6B6D-D140-8398-760453642F2B}"/>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64" name="Group 63">
              <a:extLst>
                <a:ext uri="{FF2B5EF4-FFF2-40B4-BE49-F238E27FC236}">
                  <a16:creationId xmlns:a16="http://schemas.microsoft.com/office/drawing/2014/main" id="{4E792DA7-DF33-E142-A289-0482D8A01DB8}"/>
                </a:ext>
              </a:extLst>
            </p:cNvPr>
            <p:cNvGrpSpPr/>
            <p:nvPr/>
          </p:nvGrpSpPr>
          <p:grpSpPr>
            <a:xfrm>
              <a:off x="6618166" y="1890642"/>
              <a:ext cx="792205" cy="905289"/>
              <a:chOff x="6618166" y="1890642"/>
              <a:chExt cx="792205" cy="905289"/>
            </a:xfrm>
          </p:grpSpPr>
          <p:pic>
            <p:nvPicPr>
              <p:cNvPr id="65" name="Shape 126">
                <a:extLst>
                  <a:ext uri="{FF2B5EF4-FFF2-40B4-BE49-F238E27FC236}">
                    <a16:creationId xmlns:a16="http://schemas.microsoft.com/office/drawing/2014/main" id="{51F6E67C-B721-1140-B0C6-B48489B66413}"/>
                  </a:ext>
                </a:extLst>
              </p:cNvPr>
              <p:cNvPicPr preferRelativeResize="0"/>
              <p:nvPr/>
            </p:nvPicPr>
            <p:blipFill rotWithShape="1">
              <a:blip r:embed="rId12">
                <a:alphaModFix/>
              </a:blip>
              <a:srcRect/>
              <a:stretch/>
            </p:blipFill>
            <p:spPr>
              <a:xfrm>
                <a:off x="6708829" y="1890642"/>
                <a:ext cx="638400" cy="688000"/>
              </a:xfrm>
              <a:prstGeom prst="rect">
                <a:avLst/>
              </a:prstGeom>
              <a:noFill/>
              <a:ln>
                <a:noFill/>
              </a:ln>
            </p:spPr>
          </p:pic>
          <p:sp>
            <p:nvSpPr>
              <p:cNvPr id="66" name="Rectangle 65">
                <a:extLst>
                  <a:ext uri="{FF2B5EF4-FFF2-40B4-BE49-F238E27FC236}">
                    <a16:creationId xmlns:a16="http://schemas.microsoft.com/office/drawing/2014/main" id="{6B5D0F71-ABCB-6143-B6CB-17D4FE663B44}"/>
                  </a:ext>
                </a:extLst>
              </p:cNvPr>
              <p:cNvSpPr/>
              <p:nvPr/>
            </p:nvSpPr>
            <p:spPr>
              <a:xfrm>
                <a:off x="6618166" y="2534321"/>
                <a:ext cx="792205" cy="261610"/>
              </a:xfrm>
              <a:prstGeom prst="rect">
                <a:avLst/>
              </a:prstGeom>
            </p:spPr>
            <p:txBody>
              <a:bodyPr wrap="none">
                <a:spAutoFit/>
              </a:bodyPr>
              <a:lstStyle/>
              <a:p>
                <a:r>
                  <a:rPr lang="en" sz="1100" dirty="0">
                    <a:solidFill>
                      <a:srgbClr val="343434"/>
                    </a:solidFill>
                  </a:rPr>
                  <a:t>DAP policy</a:t>
                </a:r>
                <a:endParaRPr lang="en-US" sz="1100" dirty="0"/>
              </a:p>
            </p:txBody>
          </p:sp>
        </p:grpSp>
      </p:grpSp>
      <p:cxnSp>
        <p:nvCxnSpPr>
          <p:cNvPr id="67" name="Shape 158">
            <a:extLst>
              <a:ext uri="{FF2B5EF4-FFF2-40B4-BE49-F238E27FC236}">
                <a16:creationId xmlns:a16="http://schemas.microsoft.com/office/drawing/2014/main" id="{E67209E5-4F17-F549-9EFF-D9730E27F325}"/>
              </a:ext>
            </a:extLst>
          </p:cNvPr>
          <p:cNvCxnSpPr>
            <a:cxnSpLocks/>
            <a:stCxn id="65" idx="3"/>
            <a:endCxn id="44" idx="0"/>
          </p:cNvCxnSpPr>
          <p:nvPr/>
        </p:nvCxnSpPr>
        <p:spPr>
          <a:xfrm flipV="1">
            <a:off x="2747874" y="1161870"/>
            <a:ext cx="4155296" cy="670270"/>
          </a:xfrm>
          <a:prstGeom prst="bentConnector4">
            <a:avLst>
              <a:gd name="adj1" fmla="val 41097"/>
              <a:gd name="adj2" fmla="val 134106"/>
            </a:avLst>
          </a:prstGeom>
          <a:noFill/>
          <a:ln w="25400" cap="flat" cmpd="sng">
            <a:solidFill>
              <a:srgbClr val="23C181"/>
            </a:solidFill>
            <a:prstDash val="sysDot"/>
            <a:round/>
            <a:headEnd type="none" w="lg" len="lg"/>
            <a:tailEnd type="triangle" w="lg" len="lg"/>
          </a:ln>
        </p:spPr>
      </p:cxnSp>
      <p:sp>
        <p:nvSpPr>
          <p:cNvPr id="68" name="Rectangle 67">
            <a:extLst>
              <a:ext uri="{FF2B5EF4-FFF2-40B4-BE49-F238E27FC236}">
                <a16:creationId xmlns:a16="http://schemas.microsoft.com/office/drawing/2014/main" id="{23EC79C1-C6CF-B04E-AB17-7603AF31137B}"/>
              </a:ext>
            </a:extLst>
          </p:cNvPr>
          <p:cNvSpPr/>
          <p:nvPr/>
        </p:nvSpPr>
        <p:spPr>
          <a:xfrm>
            <a:off x="2322054" y="840787"/>
            <a:ext cx="2151082" cy="535438"/>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gn="ctr">
              <a:buAutoNum type="arabicParenR"/>
            </a:pPr>
            <a:r>
              <a:rPr lang="en-US" dirty="0">
                <a:solidFill>
                  <a:schemeClr val="tx1"/>
                </a:solidFill>
              </a:rPr>
              <a:t>Whitelist identity</a:t>
            </a:r>
            <a:br>
              <a:rPr lang="en-US" dirty="0">
                <a:solidFill>
                  <a:schemeClr val="tx1"/>
                </a:solidFill>
              </a:rPr>
            </a:br>
            <a:r>
              <a:rPr lang="en-US" sz="1400" dirty="0">
                <a:solidFill>
                  <a:schemeClr val="tx1"/>
                </a:solidFill>
              </a:rPr>
              <a:t>(at Primary)</a:t>
            </a:r>
            <a:endParaRPr lang="en-US" dirty="0">
              <a:solidFill>
                <a:schemeClr val="tx1"/>
              </a:solidFill>
            </a:endParaRPr>
          </a:p>
        </p:txBody>
      </p:sp>
      <p:pic>
        <p:nvPicPr>
          <p:cNvPr id="69" name="Shape 149" descr="machine-identity-cybrgreen.png">
            <a:extLst>
              <a:ext uri="{FF2B5EF4-FFF2-40B4-BE49-F238E27FC236}">
                <a16:creationId xmlns:a16="http://schemas.microsoft.com/office/drawing/2014/main" id="{E0BC9CF4-2209-1944-BB2D-D046D9DEB842}"/>
              </a:ext>
            </a:extLst>
          </p:cNvPr>
          <p:cNvPicPr preferRelativeResize="0"/>
          <p:nvPr/>
        </p:nvPicPr>
        <p:blipFill>
          <a:blip r:embed="rId13">
            <a:alphaModFix/>
          </a:blip>
          <a:stretch>
            <a:fillRect/>
          </a:stretch>
        </p:blipFill>
        <p:spPr>
          <a:xfrm>
            <a:off x="4157084" y="1077510"/>
            <a:ext cx="303059" cy="303605"/>
          </a:xfrm>
          <a:prstGeom prst="rect">
            <a:avLst/>
          </a:prstGeom>
          <a:noFill/>
          <a:ln>
            <a:noFill/>
          </a:ln>
        </p:spPr>
      </p:pic>
      <p:sp>
        <p:nvSpPr>
          <p:cNvPr id="70" name="Rectangle 69">
            <a:extLst>
              <a:ext uri="{FF2B5EF4-FFF2-40B4-BE49-F238E27FC236}">
                <a16:creationId xmlns:a16="http://schemas.microsoft.com/office/drawing/2014/main" id="{3459FB91-CBE7-3D48-8E23-D042501D2BCF}"/>
              </a:ext>
            </a:extLst>
          </p:cNvPr>
          <p:cNvSpPr/>
          <p:nvPr/>
        </p:nvSpPr>
        <p:spPr>
          <a:xfrm>
            <a:off x="2148704" y="3597874"/>
            <a:ext cx="1044861"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7) Share</a:t>
            </a:r>
          </a:p>
        </p:txBody>
      </p:sp>
    </p:spTree>
    <p:extLst>
      <p:ext uri="{BB962C8B-B14F-4D97-AF65-F5344CB8AC3E}">
        <p14:creationId xmlns:p14="http://schemas.microsoft.com/office/powerpoint/2010/main" val="133438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7B0989-106E-C647-9BAE-937E84A25A69}"/>
              </a:ext>
            </a:extLst>
          </p:cNvPr>
          <p:cNvGrpSpPr/>
          <p:nvPr/>
        </p:nvGrpSpPr>
        <p:grpSpPr>
          <a:xfrm>
            <a:off x="679053" y="0"/>
            <a:ext cx="11641969" cy="6858000"/>
            <a:chOff x="668420" y="42530"/>
            <a:chExt cx="11641969" cy="6858000"/>
          </a:xfrm>
        </p:grpSpPr>
        <p:pic>
          <p:nvPicPr>
            <p:cNvPr id="5" name="Picture 4">
              <a:extLst>
                <a:ext uri="{FF2B5EF4-FFF2-40B4-BE49-F238E27FC236}">
                  <a16:creationId xmlns:a16="http://schemas.microsoft.com/office/drawing/2014/main" id="{D4873486-52D1-0843-9BF4-C5844FCF9702}"/>
                </a:ext>
              </a:extLst>
            </p:cNvPr>
            <p:cNvPicPr>
              <a:picLocks noChangeAspect="1"/>
            </p:cNvPicPr>
            <p:nvPr/>
          </p:nvPicPr>
          <p:blipFill>
            <a:blip r:embed="rId2"/>
            <a:stretch>
              <a:fillRect/>
            </a:stretch>
          </p:blipFill>
          <p:spPr>
            <a:xfrm>
              <a:off x="668420" y="42530"/>
              <a:ext cx="11641969" cy="6858000"/>
            </a:xfrm>
            <a:prstGeom prst="rect">
              <a:avLst/>
            </a:prstGeom>
          </p:spPr>
        </p:pic>
        <p:sp>
          <p:nvSpPr>
            <p:cNvPr id="6" name="Rectangle 5">
              <a:extLst>
                <a:ext uri="{FF2B5EF4-FFF2-40B4-BE49-F238E27FC236}">
                  <a16:creationId xmlns:a16="http://schemas.microsoft.com/office/drawing/2014/main" id="{C08D916C-A3E8-DF4E-BE0F-2EC64DC38E0A}"/>
                </a:ext>
              </a:extLst>
            </p:cNvPr>
            <p:cNvSpPr/>
            <p:nvPr/>
          </p:nvSpPr>
          <p:spPr>
            <a:xfrm>
              <a:off x="4221125" y="5380075"/>
              <a:ext cx="2030818" cy="1913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048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p:txBody>
          <a:bodyPr/>
          <a:lstStyle/>
          <a:p>
            <a:r>
              <a:rPr lang="en" dirty="0">
                <a:sym typeface="Calibri"/>
              </a:rPr>
              <a:t>Data at rest:</a:t>
            </a:r>
          </a:p>
          <a:p>
            <a:pPr lvl="1"/>
            <a:r>
              <a:rPr lang="en" dirty="0">
                <a:sym typeface="Calibri"/>
              </a:rPr>
              <a:t>Database encryption uses 256-bit AES.</a:t>
            </a:r>
          </a:p>
          <a:p>
            <a:pPr lvl="1"/>
            <a:r>
              <a:rPr lang="en" dirty="0">
                <a:sym typeface="Calibri"/>
              </a:rPr>
              <a:t>Master keys are encrypted with 256-bit AES.</a:t>
            </a:r>
          </a:p>
          <a:p>
            <a:pPr lvl="1"/>
            <a:r>
              <a:rPr lang="en" dirty="0">
                <a:sym typeface="Calibri"/>
              </a:rPr>
              <a:t>Signed tokens use asymmetric RSA with 2048 modulus.</a:t>
            </a:r>
          </a:p>
          <a:p>
            <a:pPr lvl="1"/>
            <a:r>
              <a:rPr lang="en" dirty="0">
                <a:sym typeface="Calibri"/>
              </a:rPr>
              <a:t>Password hashing is done with one-way </a:t>
            </a:r>
            <a:r>
              <a:rPr lang="en" dirty="0" err="1">
                <a:sym typeface="Calibri"/>
              </a:rPr>
              <a:t>bcrypt</a:t>
            </a:r>
            <a:r>
              <a:rPr lang="en" dirty="0">
                <a:sym typeface="Calibri"/>
              </a:rPr>
              <a:t>, with a work factor of 12.</a:t>
            </a:r>
          </a:p>
          <a:p>
            <a:endParaRPr lang="en" dirty="0">
              <a:sym typeface="Calibri"/>
            </a:endParaRPr>
          </a:p>
          <a:p>
            <a:r>
              <a:rPr lang="en" dirty="0">
                <a:sym typeface="Calibri"/>
              </a:rPr>
              <a:t>Data in motion:</a:t>
            </a:r>
          </a:p>
          <a:p>
            <a:pPr lvl="1"/>
            <a:r>
              <a:rPr lang="en" dirty="0">
                <a:sym typeface="Calibri"/>
              </a:rPr>
              <a:t>All access uses HTTPS (UI and API calls)</a:t>
            </a:r>
          </a:p>
          <a:p>
            <a:pPr lvl="1"/>
            <a:r>
              <a:rPr lang="en" dirty="0">
                <a:sym typeface="Calibri"/>
              </a:rPr>
              <a:t>TLS 1.2 protocol only. No older TLS or SSL protocols supported.</a:t>
            </a:r>
          </a:p>
          <a:p>
            <a:pPr lvl="1"/>
            <a:r>
              <a:rPr lang="en" dirty="0">
                <a:sym typeface="Calibri"/>
              </a:rPr>
              <a:t>Lowest strength cipher key size that can be negotiated is 128-bit, highest is 256-bit.</a:t>
            </a:r>
          </a:p>
          <a:p>
            <a:pPr lvl="1"/>
            <a:r>
              <a:rPr lang="en" dirty="0">
                <a:sym typeface="Calibri"/>
              </a:rPr>
              <a:t>Diffie-Hellman key exchange within TLS sessions uses 3072-bit discrete logarithm group size, or 256-bit elliptic curve.</a:t>
            </a:r>
          </a:p>
          <a:p>
            <a:endParaRPr lang="en-US" dirty="0"/>
          </a:p>
        </p:txBody>
      </p:sp>
    </p:spTree>
    <p:extLst>
      <p:ext uri="{BB962C8B-B14F-4D97-AF65-F5344CB8AC3E}">
        <p14:creationId xmlns:p14="http://schemas.microsoft.com/office/powerpoint/2010/main" val="14097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1CE5-F579-2143-AFBE-C83D22E542DA}"/>
              </a:ext>
            </a:extLst>
          </p:cNvPr>
          <p:cNvSpPr>
            <a:spLocks noGrp="1"/>
          </p:cNvSpPr>
          <p:nvPr>
            <p:ph type="title"/>
          </p:nvPr>
        </p:nvSpPr>
        <p:spPr/>
        <p:txBody>
          <a:bodyPr/>
          <a:lstStyle/>
          <a:p>
            <a:r>
              <a:rPr lang="en-US" dirty="0" err="1"/>
              <a:t>Conjur</a:t>
            </a:r>
            <a:r>
              <a:rPr lang="en-US" dirty="0"/>
              <a:t> Policy 101</a:t>
            </a:r>
          </a:p>
        </p:txBody>
      </p:sp>
      <p:sp>
        <p:nvSpPr>
          <p:cNvPr id="3" name="Content Placeholder 2">
            <a:extLst>
              <a:ext uri="{FF2B5EF4-FFF2-40B4-BE49-F238E27FC236}">
                <a16:creationId xmlns:a16="http://schemas.microsoft.com/office/drawing/2014/main" id="{22861650-40FB-1B4B-BEFE-A33E18D538CD}"/>
              </a:ext>
            </a:extLst>
          </p:cNvPr>
          <p:cNvSpPr>
            <a:spLocks noGrp="1"/>
          </p:cNvSpPr>
          <p:nvPr>
            <p:ph idx="1"/>
          </p:nvPr>
        </p:nvSpPr>
        <p:spPr/>
        <p:txBody>
          <a:bodyPr/>
          <a:lstStyle/>
          <a:p>
            <a:endParaRPr lang="en-US" dirty="0"/>
          </a:p>
          <a:p>
            <a:r>
              <a:rPr lang="en-US" b="1" dirty="0"/>
              <a:t>Variable: </a:t>
            </a:r>
            <a:r>
              <a:rPr lang="en-US" dirty="0"/>
              <a:t>another name for a secret</a:t>
            </a:r>
          </a:p>
          <a:p>
            <a:r>
              <a:rPr lang="en-US" b="1" dirty="0"/>
              <a:t>Host: </a:t>
            </a:r>
            <a:r>
              <a:rPr lang="en-US" dirty="0"/>
              <a:t>a single, authenticatable identity</a:t>
            </a:r>
          </a:p>
          <a:p>
            <a:r>
              <a:rPr lang="en-US" b="1" dirty="0"/>
              <a:t>Group/Role:</a:t>
            </a:r>
            <a:r>
              <a:rPr lang="en-US" dirty="0"/>
              <a:t> aggregation of and permissions given to identities</a:t>
            </a:r>
            <a:endParaRPr lang="en-US" b="1" dirty="0"/>
          </a:p>
          <a:p>
            <a:r>
              <a:rPr lang="en-US" b="1" dirty="0"/>
              <a:t>RBAC: </a:t>
            </a:r>
            <a:r>
              <a:rPr lang="en-US" dirty="0"/>
              <a:t>Hosts inherit the access granted to their Group/Role</a:t>
            </a:r>
          </a:p>
          <a:p>
            <a:pPr lvl="1"/>
            <a:r>
              <a:rPr lang="en-US" dirty="0"/>
              <a:t>Given:</a:t>
            </a:r>
          </a:p>
          <a:p>
            <a:pPr lvl="2"/>
            <a:r>
              <a:rPr lang="en-US" dirty="0"/>
              <a:t>A Group called </a:t>
            </a:r>
            <a:r>
              <a:rPr lang="en-US" dirty="0" err="1"/>
              <a:t>AccountingApps</a:t>
            </a:r>
            <a:r>
              <a:rPr lang="en-US" dirty="0"/>
              <a:t> w/ read-only access to Variable named </a:t>
            </a:r>
            <a:r>
              <a:rPr lang="en-US" dirty="0" err="1"/>
              <a:t>db</a:t>
            </a:r>
            <a:r>
              <a:rPr lang="en-US" dirty="0"/>
              <a:t>-password</a:t>
            </a:r>
          </a:p>
          <a:p>
            <a:pPr lvl="2"/>
            <a:r>
              <a:rPr lang="en-US" dirty="0"/>
              <a:t>A host called my-</a:t>
            </a:r>
            <a:r>
              <a:rPr lang="en-US" dirty="0" err="1"/>
              <a:t>billingapp</a:t>
            </a:r>
            <a:endParaRPr lang="en-US" dirty="0"/>
          </a:p>
          <a:p>
            <a:pPr lvl="1"/>
            <a:r>
              <a:rPr lang="en-US" dirty="0"/>
              <a:t>If the </a:t>
            </a:r>
            <a:r>
              <a:rPr lang="en-US" dirty="0" err="1"/>
              <a:t>AccountingApps</a:t>
            </a:r>
            <a:r>
              <a:rPr lang="en-US" dirty="0"/>
              <a:t> Role is granted to my-</a:t>
            </a:r>
            <a:r>
              <a:rPr lang="en-US" dirty="0" err="1"/>
              <a:t>appserver</a:t>
            </a:r>
            <a:r>
              <a:rPr lang="en-US" dirty="0"/>
              <a:t>:</a:t>
            </a:r>
          </a:p>
          <a:p>
            <a:pPr lvl="2"/>
            <a:r>
              <a:rPr lang="en-US" dirty="0"/>
              <a:t>It is a member of the </a:t>
            </a:r>
            <a:r>
              <a:rPr lang="en-US" dirty="0" err="1"/>
              <a:t>AccountingApps</a:t>
            </a:r>
            <a:r>
              <a:rPr lang="en-US" dirty="0"/>
              <a:t> Group</a:t>
            </a:r>
          </a:p>
          <a:p>
            <a:pPr lvl="2"/>
            <a:r>
              <a:rPr lang="en-US" dirty="0"/>
              <a:t>It has the permissions that go with the Role (i.e. read-only access to </a:t>
            </a:r>
            <a:r>
              <a:rPr lang="en-US" dirty="0" err="1"/>
              <a:t>db</a:t>
            </a:r>
            <a:r>
              <a:rPr lang="en-US" dirty="0"/>
              <a:t>-password)</a:t>
            </a:r>
          </a:p>
        </p:txBody>
      </p:sp>
    </p:spTree>
    <p:extLst>
      <p:ext uri="{BB962C8B-B14F-4D97-AF65-F5344CB8AC3E}">
        <p14:creationId xmlns:p14="http://schemas.microsoft.com/office/powerpoint/2010/main" val="92735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CCDF6-1E07-6D4F-AD2B-49EBA4D02F91}"/>
              </a:ext>
            </a:extLst>
          </p:cNvPr>
          <p:cNvPicPr>
            <a:picLocks noChangeAspect="1"/>
          </p:cNvPicPr>
          <p:nvPr/>
        </p:nvPicPr>
        <p:blipFill>
          <a:blip r:embed="rId2"/>
          <a:stretch>
            <a:fillRect/>
          </a:stretch>
        </p:blipFill>
        <p:spPr>
          <a:xfrm>
            <a:off x="136136" y="-69574"/>
            <a:ext cx="11090263" cy="7176052"/>
          </a:xfrm>
          <a:prstGeom prst="rect">
            <a:avLst/>
          </a:prstGeom>
        </p:spPr>
      </p:pic>
    </p:spTree>
    <p:extLst>
      <p:ext uri="{BB962C8B-B14F-4D97-AF65-F5344CB8AC3E}">
        <p14:creationId xmlns:p14="http://schemas.microsoft.com/office/powerpoint/2010/main" val="23778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Secretless</a:t>
            </a:r>
            <a:endParaRPr lang="en-US" dirty="0"/>
          </a:p>
        </p:txBody>
      </p:sp>
    </p:spTree>
    <p:extLst>
      <p:ext uri="{BB962C8B-B14F-4D97-AF65-F5344CB8AC3E}">
        <p14:creationId xmlns:p14="http://schemas.microsoft.com/office/powerpoint/2010/main" val="22110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419F18-93EC-6540-8E8D-F8A73EC40028}"/>
              </a:ext>
            </a:extLst>
          </p:cNvPr>
          <p:cNvSpPr>
            <a:spLocks noGrp="1"/>
          </p:cNvSpPr>
          <p:nvPr>
            <p:ph type="sldNum" sz="quarter" idx="12"/>
          </p:nvPr>
        </p:nvSpPr>
        <p:spPr/>
        <p:txBody>
          <a:bodyPr/>
          <a:lstStyle/>
          <a:p>
            <a:r>
              <a:rPr lang="en-US" dirty="0"/>
              <a:t> </a:t>
            </a:r>
          </a:p>
        </p:txBody>
      </p:sp>
      <p:sp>
        <p:nvSpPr>
          <p:cNvPr id="3" name="Title 2">
            <a:extLst>
              <a:ext uri="{FF2B5EF4-FFF2-40B4-BE49-F238E27FC236}">
                <a16:creationId xmlns:a16="http://schemas.microsoft.com/office/drawing/2014/main" id="{170467C1-7B6E-5445-98FA-646B84916FCF}"/>
              </a:ext>
            </a:extLst>
          </p:cNvPr>
          <p:cNvSpPr>
            <a:spLocks noGrp="1"/>
          </p:cNvSpPr>
          <p:nvPr>
            <p:ph type="title"/>
          </p:nvPr>
        </p:nvSpPr>
        <p:spPr/>
        <p:txBody>
          <a:bodyPr/>
          <a:lstStyle/>
          <a:p>
            <a:r>
              <a:rPr lang="en-US"/>
              <a:t>INTRODUCING “Secretless”</a:t>
            </a:r>
            <a:endParaRPr lang="en-US" dirty="0"/>
          </a:p>
        </p:txBody>
      </p:sp>
      <p:sp>
        <p:nvSpPr>
          <p:cNvPr id="2" name="Content Placeholder 1">
            <a:extLst>
              <a:ext uri="{FF2B5EF4-FFF2-40B4-BE49-F238E27FC236}">
                <a16:creationId xmlns:a16="http://schemas.microsoft.com/office/drawing/2014/main" id="{47DF1348-40D0-BE48-8AAA-465D0BCB4A7E}"/>
              </a:ext>
            </a:extLst>
          </p:cNvPr>
          <p:cNvSpPr>
            <a:spLocks noGrp="1"/>
          </p:cNvSpPr>
          <p:nvPr>
            <p:ph idx="4294967295"/>
          </p:nvPr>
        </p:nvSpPr>
        <p:spPr>
          <a:xfrm>
            <a:off x="903288" y="1104900"/>
            <a:ext cx="11288712" cy="5329238"/>
          </a:xfrm>
        </p:spPr>
        <p:txBody>
          <a:bodyPr/>
          <a:lstStyle/>
          <a:p>
            <a:pPr marL="0" indent="0">
              <a:buNone/>
            </a:pPr>
            <a:r>
              <a:rPr lang="en-US" b="1" dirty="0"/>
              <a:t>Establishes proxied connections to resources w/o direct access to secrets.</a:t>
            </a:r>
          </a:p>
          <a:p>
            <a:pPr lvl="1"/>
            <a:r>
              <a:rPr lang="en-US" dirty="0"/>
              <a:t>Frees developers and applications from responsibility of managing secrets. </a:t>
            </a:r>
          </a:p>
          <a:p>
            <a:pPr lvl="1"/>
            <a:r>
              <a:rPr lang="en-US" dirty="0"/>
              <a:t>Reduces the threat surface of secrets</a:t>
            </a:r>
          </a:p>
          <a:p>
            <a:pPr lvl="1"/>
            <a:r>
              <a:rPr lang="en-US" dirty="0"/>
              <a:t>Handles rotation transparently</a:t>
            </a:r>
          </a:p>
          <a:p>
            <a:pPr lvl="1"/>
            <a:r>
              <a:rPr lang="en-US" dirty="0"/>
              <a:t>Does not change how clients connect to services</a:t>
            </a:r>
          </a:p>
          <a:p>
            <a:pPr lvl="1"/>
            <a:r>
              <a:rPr lang="en-US" dirty="0"/>
              <a:t>Allows use of standard libraries and tools.</a:t>
            </a:r>
          </a:p>
          <a:p>
            <a:pPr marL="0" indent="0">
              <a:buNone/>
            </a:pPr>
            <a:endParaRPr lang="en-US" dirty="0"/>
          </a:p>
          <a:p>
            <a:pPr marL="0" indent="0">
              <a:buNone/>
            </a:pPr>
            <a:r>
              <a:rPr lang="en-US" b="1" dirty="0"/>
              <a:t>Uses an extensible driver model to connect to backend resources. </a:t>
            </a:r>
          </a:p>
          <a:p>
            <a:r>
              <a:rPr lang="en-US" dirty="0"/>
              <a:t>For example:</a:t>
            </a:r>
          </a:p>
          <a:p>
            <a:pPr lvl="1"/>
            <a:r>
              <a:rPr lang="en-US" dirty="0"/>
              <a:t>HTTP</a:t>
            </a:r>
          </a:p>
          <a:p>
            <a:pPr lvl="1"/>
            <a:r>
              <a:rPr lang="en-US" dirty="0"/>
              <a:t>SSH (MITM and </a:t>
            </a:r>
            <a:r>
              <a:rPr lang="en-US" dirty="0" err="1"/>
              <a:t>ssh</a:t>
            </a:r>
            <a:r>
              <a:rPr lang="en-US" dirty="0"/>
              <a:t>-agent approaches)</a:t>
            </a:r>
          </a:p>
          <a:p>
            <a:pPr lvl="1"/>
            <a:r>
              <a:rPr lang="en-US" dirty="0"/>
              <a:t>SQL and NoSQL Databases</a:t>
            </a:r>
          </a:p>
          <a:p>
            <a:pPr lvl="1"/>
            <a:r>
              <a:rPr lang="en-US" dirty="0"/>
              <a:t>New drivers in development, inquire within to join the effort.</a:t>
            </a:r>
          </a:p>
          <a:p>
            <a:endParaRPr lang="en-US" dirty="0"/>
          </a:p>
        </p:txBody>
      </p:sp>
    </p:spTree>
    <p:extLst>
      <p:ext uri="{BB962C8B-B14F-4D97-AF65-F5344CB8AC3E}">
        <p14:creationId xmlns:p14="http://schemas.microsoft.com/office/powerpoint/2010/main" val="245332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 name="Diagram 126"/>
          <p:cNvGraphicFramePr/>
          <p:nvPr/>
        </p:nvGraphicFramePr>
        <p:xfrm>
          <a:off x="7054984" y="1524482"/>
          <a:ext cx="4884629" cy="3240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r>
              <a:rPr lang="en-US" dirty="0"/>
              <a:t> </a:t>
            </a:r>
          </a:p>
        </p:txBody>
      </p:sp>
      <p:sp>
        <p:nvSpPr>
          <p:cNvPr id="6" name="Title 5"/>
          <p:cNvSpPr>
            <a:spLocks noGrp="1"/>
          </p:cNvSpPr>
          <p:nvPr>
            <p:ph type="title"/>
          </p:nvPr>
        </p:nvSpPr>
        <p:spPr/>
        <p:txBody>
          <a:bodyPr/>
          <a:lstStyle/>
          <a:p>
            <a:r>
              <a:rPr lang="en-US" dirty="0"/>
              <a:t>‘secretless’ workflow</a:t>
            </a:r>
          </a:p>
        </p:txBody>
      </p:sp>
      <p:sp>
        <p:nvSpPr>
          <p:cNvPr id="63" name="Shape 599">
            <a:extLst>
              <a:ext uri="{FF2B5EF4-FFF2-40B4-BE49-F238E27FC236}">
                <a16:creationId xmlns:a16="http://schemas.microsoft.com/office/drawing/2014/main" id="{65900F50-F851-A943-A5A9-034F4C36C634}"/>
              </a:ext>
            </a:extLst>
          </p:cNvPr>
          <p:cNvSpPr txBox="1"/>
          <p:nvPr/>
        </p:nvSpPr>
        <p:spPr>
          <a:xfrm>
            <a:off x="4283679" y="1883213"/>
            <a:ext cx="2325117" cy="553957"/>
          </a:xfrm>
          <a:prstGeom prst="rect">
            <a:avLst/>
          </a:prstGeom>
          <a:noFill/>
          <a:ln>
            <a:noFill/>
          </a:ln>
        </p:spPr>
        <p:txBody>
          <a:bodyPr wrap="square" lIns="121900" tIns="121900" rIns="121900" bIns="121900" anchor="t" anchorCtr="0">
            <a:spAutoFit/>
          </a:bodyPr>
          <a:lstStyle/>
          <a:p>
            <a:pPr algn="ctr"/>
            <a:r>
              <a:rPr lang="en-US" sz="2000" dirty="0">
                <a:ea typeface="Open Sans Light" panose="020B0306030504020204" pitchFamily="34" charset="0"/>
                <a:cs typeface="Open Sans Light" panose="020B0306030504020204" pitchFamily="34" charset="0"/>
              </a:rPr>
              <a:t>Rule creation</a:t>
            </a:r>
          </a:p>
        </p:txBody>
      </p:sp>
      <p:sp>
        <p:nvSpPr>
          <p:cNvPr id="64" name="Shape 599">
            <a:extLst>
              <a:ext uri="{FF2B5EF4-FFF2-40B4-BE49-F238E27FC236}">
                <a16:creationId xmlns:a16="http://schemas.microsoft.com/office/drawing/2014/main" id="{65900F50-F851-A943-A5A9-034F4C36C634}"/>
              </a:ext>
            </a:extLst>
          </p:cNvPr>
          <p:cNvSpPr txBox="1"/>
          <p:nvPr/>
        </p:nvSpPr>
        <p:spPr>
          <a:xfrm>
            <a:off x="7902014" y="1132192"/>
            <a:ext cx="3190568" cy="553957"/>
          </a:xfrm>
          <a:prstGeom prst="rect">
            <a:avLst/>
          </a:prstGeom>
          <a:noFill/>
          <a:ln>
            <a:noFill/>
          </a:ln>
        </p:spPr>
        <p:txBody>
          <a:bodyPr wrap="square" lIns="121900" tIns="121900" rIns="121900" bIns="121900" anchor="t" anchorCtr="0">
            <a:spAutoFit/>
          </a:bodyPr>
          <a:lstStyle/>
          <a:p>
            <a:pPr algn="ctr"/>
            <a:r>
              <a:rPr lang="en-US" sz="2000" dirty="0">
                <a:ea typeface="Open Sans Light" panose="020B0306030504020204" pitchFamily="34" charset="0"/>
                <a:cs typeface="Open Sans Light" panose="020B0306030504020204" pitchFamily="34" charset="0"/>
              </a:rPr>
              <a:t>Application flow (ongoing)</a:t>
            </a:r>
          </a:p>
        </p:txBody>
      </p:sp>
      <p:sp>
        <p:nvSpPr>
          <p:cNvPr id="10" name="Shape 599">
            <a:extLst>
              <a:ext uri="{FF2B5EF4-FFF2-40B4-BE49-F238E27FC236}">
                <a16:creationId xmlns:a16="http://schemas.microsoft.com/office/drawing/2014/main" id="{65900F50-F851-A943-A5A9-034F4C36C634}"/>
              </a:ext>
            </a:extLst>
          </p:cNvPr>
          <p:cNvSpPr txBox="1"/>
          <p:nvPr/>
        </p:nvSpPr>
        <p:spPr>
          <a:xfrm>
            <a:off x="1035505" y="1883213"/>
            <a:ext cx="2485441" cy="553957"/>
          </a:xfrm>
          <a:prstGeom prst="rect">
            <a:avLst/>
          </a:prstGeom>
          <a:noFill/>
          <a:ln>
            <a:noFill/>
          </a:ln>
        </p:spPr>
        <p:txBody>
          <a:bodyPr wrap="square" lIns="121900" tIns="121900" rIns="121900" bIns="121900" anchor="t" anchorCtr="0">
            <a:spAutoFit/>
          </a:bodyPr>
          <a:lstStyle/>
          <a:p>
            <a:pPr algn="ctr"/>
            <a:r>
              <a:rPr lang="en-US" sz="2000" dirty="0">
                <a:ea typeface="Open Sans Light" panose="020B0306030504020204" pitchFamily="34" charset="0"/>
                <a:cs typeface="Open Sans Light" panose="020B0306030504020204" pitchFamily="34" charset="0"/>
              </a:rPr>
              <a:t>Policy configuration</a:t>
            </a:r>
          </a:p>
        </p:txBody>
      </p:sp>
      <p:sp>
        <p:nvSpPr>
          <p:cNvPr id="7" name="TextBox 6"/>
          <p:cNvSpPr txBox="1"/>
          <p:nvPr/>
        </p:nvSpPr>
        <p:spPr>
          <a:xfrm>
            <a:off x="3698557" y="3663403"/>
            <a:ext cx="1156718" cy="584775"/>
          </a:xfrm>
          <a:prstGeom prst="rect">
            <a:avLst/>
          </a:prstGeom>
          <a:noFill/>
        </p:spPr>
        <p:txBody>
          <a:bodyPr wrap="square" rtlCol="0">
            <a:spAutoFit/>
          </a:bodyPr>
          <a:lstStyle/>
          <a:p>
            <a:pPr algn="ctr"/>
            <a:r>
              <a:rPr lang="en-US" sz="1600" dirty="0"/>
              <a:t>New rule request</a:t>
            </a:r>
          </a:p>
        </p:txBody>
      </p:sp>
      <p:sp>
        <p:nvSpPr>
          <p:cNvPr id="5" name="Oval 4"/>
          <p:cNvSpPr/>
          <p:nvPr/>
        </p:nvSpPr>
        <p:spPr>
          <a:xfrm>
            <a:off x="1639764" y="2623658"/>
            <a:ext cx="1042586" cy="10425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2" name="Oval 11"/>
          <p:cNvSpPr/>
          <p:nvPr/>
        </p:nvSpPr>
        <p:spPr>
          <a:xfrm>
            <a:off x="3960426" y="2801798"/>
            <a:ext cx="686306" cy="686306"/>
          </a:xfrm>
          <a:prstGeom prst="ellipse">
            <a:avLst/>
          </a:prstGeom>
          <a:solidFill>
            <a:srgbClr val="2E72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3" name="Oval 12"/>
          <p:cNvSpPr/>
          <p:nvPr/>
        </p:nvSpPr>
        <p:spPr>
          <a:xfrm>
            <a:off x="5094433" y="2801798"/>
            <a:ext cx="686306" cy="686306"/>
          </a:xfrm>
          <a:prstGeom prst="ellipse">
            <a:avLst/>
          </a:prstGeom>
          <a:solidFill>
            <a:srgbClr val="2E72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4" name="Oval 13"/>
          <p:cNvSpPr/>
          <p:nvPr/>
        </p:nvSpPr>
        <p:spPr>
          <a:xfrm>
            <a:off x="6228440" y="2801798"/>
            <a:ext cx="686306" cy="686306"/>
          </a:xfrm>
          <a:prstGeom prst="ellipse">
            <a:avLst/>
          </a:prstGeom>
          <a:solidFill>
            <a:srgbClr val="2E72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8" name="TextBox 17"/>
          <p:cNvSpPr txBox="1"/>
          <p:nvPr/>
        </p:nvSpPr>
        <p:spPr>
          <a:xfrm>
            <a:off x="4922457" y="3663403"/>
            <a:ext cx="992579" cy="338554"/>
          </a:xfrm>
          <a:prstGeom prst="rect">
            <a:avLst/>
          </a:prstGeom>
          <a:noFill/>
        </p:spPr>
        <p:txBody>
          <a:bodyPr wrap="none" rtlCol="0">
            <a:spAutoFit/>
          </a:bodyPr>
          <a:lstStyle/>
          <a:p>
            <a:r>
              <a:rPr lang="en-US" sz="1600" dirty="0"/>
              <a:t>Approval</a:t>
            </a:r>
          </a:p>
        </p:txBody>
      </p:sp>
      <p:sp>
        <p:nvSpPr>
          <p:cNvPr id="19" name="TextBox 18"/>
          <p:cNvSpPr txBox="1"/>
          <p:nvPr/>
        </p:nvSpPr>
        <p:spPr>
          <a:xfrm>
            <a:off x="5667865" y="3663402"/>
            <a:ext cx="1826881" cy="584775"/>
          </a:xfrm>
          <a:prstGeom prst="rect">
            <a:avLst/>
          </a:prstGeom>
          <a:noFill/>
        </p:spPr>
        <p:txBody>
          <a:bodyPr wrap="square" rtlCol="0">
            <a:spAutoFit/>
          </a:bodyPr>
          <a:lstStyle/>
          <a:p>
            <a:pPr algn="ctr"/>
            <a:r>
              <a:rPr lang="en-US" sz="1600" dirty="0"/>
              <a:t>Application configuration</a:t>
            </a:r>
          </a:p>
        </p:txBody>
      </p:sp>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65520" y="2905570"/>
            <a:ext cx="384056" cy="48007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29843" y="3011570"/>
            <a:ext cx="266761" cy="266761"/>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189253" y="3011570"/>
            <a:ext cx="228652" cy="279464"/>
          </a:xfrm>
          <a:prstGeom prst="rect">
            <a:avLst/>
          </a:prstGeom>
        </p:spPr>
      </p:pic>
      <p:grpSp>
        <p:nvGrpSpPr>
          <p:cNvPr id="45" name="Group 44"/>
          <p:cNvGrpSpPr/>
          <p:nvPr/>
        </p:nvGrpSpPr>
        <p:grpSpPr>
          <a:xfrm>
            <a:off x="9177336" y="2948300"/>
            <a:ext cx="506940" cy="612553"/>
            <a:chOff x="9177336" y="2948300"/>
            <a:chExt cx="506940" cy="612553"/>
          </a:xfrm>
        </p:grpSpPr>
        <p:sp>
          <p:nvSpPr>
            <p:cNvPr id="33" name="Rectangle 32"/>
            <p:cNvSpPr/>
            <p:nvPr/>
          </p:nvSpPr>
          <p:spPr>
            <a:xfrm>
              <a:off x="9232135" y="2974555"/>
              <a:ext cx="392936" cy="411086"/>
            </a:xfrm>
            <a:prstGeom prst="rect">
              <a:avLst/>
            </a:prstGeom>
            <a:solidFill>
              <a:srgbClr val="2151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24" name="Picture 2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177336" y="2948300"/>
              <a:ext cx="506940" cy="612553"/>
            </a:xfrm>
            <a:prstGeom prst="rect">
              <a:avLst/>
            </a:prstGeom>
          </p:spPr>
        </p:pic>
      </p:grpSp>
      <p:cxnSp>
        <p:nvCxnSpPr>
          <p:cNvPr id="42" name="Straight Arrow Connector 41"/>
          <p:cNvCxnSpPr/>
          <p:nvPr/>
        </p:nvCxnSpPr>
        <p:spPr>
          <a:xfrm>
            <a:off x="2768838" y="3163006"/>
            <a:ext cx="1089170"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691569" y="3163006"/>
            <a:ext cx="341904"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832015" y="3163006"/>
            <a:ext cx="341904"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994243" y="3163006"/>
            <a:ext cx="1021712"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426279" y="2990263"/>
            <a:ext cx="311791" cy="311791"/>
          </a:xfrm>
          <a:prstGeom prst="rect">
            <a:avLst/>
          </a:prstGeom>
        </p:spPr>
      </p:pic>
    </p:spTree>
    <p:extLst>
      <p:ext uri="{BB962C8B-B14F-4D97-AF65-F5344CB8AC3E}">
        <p14:creationId xmlns:p14="http://schemas.microsoft.com/office/powerpoint/2010/main" val="75311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255EE6-09D7-6C4D-83E7-96A6D731989B}"/>
              </a:ext>
            </a:extLst>
          </p:cNvPr>
          <p:cNvSpPr>
            <a:spLocks noGrp="1"/>
          </p:cNvSpPr>
          <p:nvPr>
            <p:ph idx="1"/>
          </p:nvPr>
        </p:nvSpPr>
        <p:spPr/>
        <p:txBody>
          <a:bodyPr/>
          <a:lstStyle/>
          <a:p>
            <a:r>
              <a:rPr lang="en-US" dirty="0"/>
              <a:t>Join a Secretless Design Partner forum </a:t>
            </a:r>
          </a:p>
          <a:p>
            <a:r>
              <a:rPr lang="en-US" dirty="0"/>
              <a:t>Monthly meetings of the forum that include:</a:t>
            </a:r>
          </a:p>
          <a:p>
            <a:pPr lvl="1"/>
            <a:r>
              <a:rPr lang="en-US" dirty="0"/>
              <a:t>Presentation of the progress, new features and use cases</a:t>
            </a:r>
          </a:p>
          <a:p>
            <a:pPr lvl="1"/>
            <a:r>
              <a:rPr lang="en-US" dirty="0"/>
              <a:t>Participate in feedback and validation discussions with other design partner customers</a:t>
            </a:r>
          </a:p>
          <a:p>
            <a:pPr lvl="1"/>
            <a:r>
              <a:rPr lang="en-US" dirty="0"/>
              <a:t>Live and direct Q&amp;A session</a:t>
            </a:r>
          </a:p>
          <a:p>
            <a:r>
              <a:rPr lang="en-US" dirty="0"/>
              <a:t>Getting early version for trial </a:t>
            </a:r>
          </a:p>
          <a:p>
            <a:r>
              <a:rPr lang="en-US" dirty="0"/>
              <a:t>Open Communication channel with R&amp;D and PMs</a:t>
            </a:r>
          </a:p>
          <a:p>
            <a:r>
              <a:rPr lang="en-US" dirty="0"/>
              <a:t>Influence and become part of the future security vision from CyberArk</a:t>
            </a:r>
          </a:p>
          <a:p>
            <a:r>
              <a:rPr lang="en-US" dirty="0"/>
              <a:t>Option to speak on the solutions in events and become a Secretless pioneer</a:t>
            </a:r>
          </a:p>
          <a:p>
            <a:endParaRPr lang="en-US" dirty="0"/>
          </a:p>
        </p:txBody>
      </p:sp>
      <p:sp>
        <p:nvSpPr>
          <p:cNvPr id="3" name="Title 2">
            <a:extLst>
              <a:ext uri="{FF2B5EF4-FFF2-40B4-BE49-F238E27FC236}">
                <a16:creationId xmlns:a16="http://schemas.microsoft.com/office/drawing/2014/main" id="{5090FCAF-66EF-0A4B-9E0C-5803F9DBBA68}"/>
              </a:ext>
            </a:extLst>
          </p:cNvPr>
          <p:cNvSpPr>
            <a:spLocks noGrp="1"/>
          </p:cNvSpPr>
          <p:nvPr>
            <p:ph type="title"/>
          </p:nvPr>
        </p:nvSpPr>
        <p:spPr/>
        <p:txBody>
          <a:bodyPr/>
          <a:lstStyle/>
          <a:p>
            <a:r>
              <a:rPr lang="en-US" dirty="0"/>
              <a:t>design partners Program</a:t>
            </a:r>
          </a:p>
        </p:txBody>
      </p:sp>
    </p:spTree>
    <p:extLst>
      <p:ext uri="{BB962C8B-B14F-4D97-AF65-F5344CB8AC3E}">
        <p14:creationId xmlns:p14="http://schemas.microsoft.com/office/powerpoint/2010/main" val="228839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C8AB8-74A3-9145-ADA5-38AC9CEA2746}"/>
              </a:ext>
            </a:extLst>
          </p:cNvPr>
          <p:cNvPicPr>
            <a:picLocks noChangeAspect="1"/>
          </p:cNvPicPr>
          <p:nvPr/>
        </p:nvPicPr>
        <p:blipFill>
          <a:blip r:embed="rId2"/>
          <a:stretch>
            <a:fillRect/>
          </a:stretch>
        </p:blipFill>
        <p:spPr>
          <a:xfrm>
            <a:off x="790354" y="0"/>
            <a:ext cx="10448260" cy="6896487"/>
          </a:xfrm>
          <a:prstGeom prst="rect">
            <a:avLst/>
          </a:prstGeom>
        </p:spPr>
      </p:pic>
      <p:sp>
        <p:nvSpPr>
          <p:cNvPr id="6" name="Title 5">
            <a:extLst>
              <a:ext uri="{FF2B5EF4-FFF2-40B4-BE49-F238E27FC236}">
                <a16:creationId xmlns:a16="http://schemas.microsoft.com/office/drawing/2014/main" id="{1F437634-5FC3-7C42-901E-DDABFE1B6857}"/>
              </a:ext>
            </a:extLst>
          </p:cNvPr>
          <p:cNvSpPr>
            <a:spLocks noGrp="1"/>
          </p:cNvSpPr>
          <p:nvPr>
            <p:ph type="title" idx="4294967295"/>
          </p:nvPr>
        </p:nvSpPr>
        <p:spPr>
          <a:xfrm>
            <a:off x="953386" y="0"/>
            <a:ext cx="10019414" cy="996950"/>
          </a:xfrm>
          <a:prstGeom prst="rect">
            <a:avLst/>
          </a:prstGeom>
        </p:spPr>
        <p:txBody>
          <a:bodyPr/>
          <a:lstStyle/>
          <a:p>
            <a:br>
              <a:rPr lang="en-US" dirty="0">
                <a:latin typeface="Algerian" panose="020F0502020204030204" pitchFamily="34" charset="0"/>
                <a:cs typeface="Algerian" panose="020F0502020204030204" pitchFamily="34" charset="0"/>
              </a:rPr>
            </a:br>
            <a:endParaRPr lang="en-US" dirty="0">
              <a:latin typeface="Algerian" panose="020F0502020204030204" pitchFamily="34" charset="0"/>
              <a:cs typeface="Algerian" panose="020F0502020204030204" pitchFamily="34" charset="0"/>
            </a:endParaRPr>
          </a:p>
        </p:txBody>
      </p:sp>
      <p:sp>
        <p:nvSpPr>
          <p:cNvPr id="8" name="Rectangle 7">
            <a:extLst>
              <a:ext uri="{FF2B5EF4-FFF2-40B4-BE49-F238E27FC236}">
                <a16:creationId xmlns:a16="http://schemas.microsoft.com/office/drawing/2014/main" id="{2F4D7AA2-E21E-EF4F-BF40-A4F27E0D690C}"/>
              </a:ext>
            </a:extLst>
          </p:cNvPr>
          <p:cNvSpPr/>
          <p:nvPr/>
        </p:nvSpPr>
        <p:spPr>
          <a:xfrm>
            <a:off x="953386" y="129143"/>
            <a:ext cx="3961341" cy="369332"/>
          </a:xfrm>
          <a:prstGeom prst="rect">
            <a:avLst/>
          </a:prstGeom>
        </p:spPr>
        <p:txBody>
          <a:bodyPr wrap="none">
            <a:spAutoFit/>
          </a:bodyPr>
          <a:lstStyle/>
          <a:p>
            <a:r>
              <a:rPr lang="en-US" dirty="0">
                <a:latin typeface="Algerian" panose="020F0502020204030204" pitchFamily="34" charset="0"/>
                <a:cs typeface="Algerian" panose="020F0502020204030204" pitchFamily="34" charset="0"/>
              </a:rPr>
              <a:t>Stolen secrets? Inconceivable!</a:t>
            </a:r>
            <a:endParaRPr lang="en-US" dirty="0"/>
          </a:p>
        </p:txBody>
      </p:sp>
    </p:spTree>
    <p:extLst>
      <p:ext uri="{BB962C8B-B14F-4D97-AF65-F5344CB8AC3E}">
        <p14:creationId xmlns:p14="http://schemas.microsoft.com/office/powerpoint/2010/main" val="33569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THE VISION WE’RE DELIVERING ON</a:t>
            </a:r>
          </a:p>
        </p:txBody>
      </p:sp>
      <p:sp>
        <p:nvSpPr>
          <p:cNvPr id="331" name="object 137"/>
          <p:cNvSpPr/>
          <p:nvPr/>
        </p:nvSpPr>
        <p:spPr>
          <a:xfrm>
            <a:off x="609600" y="2036172"/>
            <a:ext cx="10966508" cy="617491"/>
          </a:xfrm>
          <a:custGeom>
            <a:avLst/>
            <a:gdLst/>
            <a:ahLst/>
            <a:cxnLst/>
            <a:rect l="l" t="t" r="r" b="b"/>
            <a:pathLst>
              <a:path w="15078710" h="544829">
                <a:moveTo>
                  <a:pt x="418058" y="0"/>
                </a:moveTo>
                <a:lnTo>
                  <a:pt x="0" y="272244"/>
                </a:lnTo>
                <a:lnTo>
                  <a:pt x="418058" y="544487"/>
                </a:lnTo>
                <a:lnTo>
                  <a:pt x="418058" y="442774"/>
                </a:lnTo>
                <a:lnTo>
                  <a:pt x="14816215" y="442774"/>
                </a:lnTo>
                <a:lnTo>
                  <a:pt x="15078079" y="272244"/>
                </a:lnTo>
                <a:lnTo>
                  <a:pt x="14816277" y="101752"/>
                </a:lnTo>
                <a:lnTo>
                  <a:pt x="418058" y="101752"/>
                </a:lnTo>
                <a:lnTo>
                  <a:pt x="418058" y="0"/>
                </a:lnTo>
                <a:close/>
              </a:path>
              <a:path w="15078710" h="544829">
                <a:moveTo>
                  <a:pt x="14816215" y="442774"/>
                </a:moveTo>
                <a:lnTo>
                  <a:pt x="14660029" y="442774"/>
                </a:lnTo>
                <a:lnTo>
                  <a:pt x="14660029" y="544487"/>
                </a:lnTo>
                <a:lnTo>
                  <a:pt x="14816215" y="442774"/>
                </a:lnTo>
                <a:close/>
              </a:path>
              <a:path w="15078710" h="544829">
                <a:moveTo>
                  <a:pt x="14660029" y="0"/>
                </a:moveTo>
                <a:lnTo>
                  <a:pt x="14660029" y="101752"/>
                </a:lnTo>
                <a:lnTo>
                  <a:pt x="14816277" y="101752"/>
                </a:lnTo>
                <a:lnTo>
                  <a:pt x="14660029" y="0"/>
                </a:lnTo>
                <a:close/>
              </a:path>
            </a:pathLst>
          </a:custGeom>
          <a:solidFill>
            <a:schemeClr val="tx1">
              <a:lumMod val="75000"/>
              <a:lumOff val="2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2" name="TextBox 331"/>
          <p:cNvSpPr txBox="1"/>
          <p:nvPr/>
        </p:nvSpPr>
        <p:spPr>
          <a:xfrm>
            <a:off x="609600" y="2149959"/>
            <a:ext cx="11259507"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Enterprise-Spanning Service delivered by IT Security</a:t>
            </a:r>
          </a:p>
        </p:txBody>
      </p:sp>
      <p:pic>
        <p:nvPicPr>
          <p:cNvPr id="185" name="Picture 184">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8099640" y="4850607"/>
            <a:ext cx="845529" cy="554205"/>
          </a:xfrm>
          <a:prstGeom prst="rect">
            <a:avLst/>
          </a:prstGeom>
        </p:spPr>
      </p:pic>
      <p:cxnSp>
        <p:nvCxnSpPr>
          <p:cNvPr id="186" name="Elbow Connector 19">
            <a:extLst>
              <a:ext uri="{FF2B5EF4-FFF2-40B4-BE49-F238E27FC236}">
                <a16:creationId xmlns:a16="http://schemas.microsoft.com/office/drawing/2014/main" id="{DC1E0CCA-5BFD-43DE-8DB9-950FDB0021B1}"/>
              </a:ext>
            </a:extLst>
          </p:cNvPr>
          <p:cNvCxnSpPr/>
          <p:nvPr/>
        </p:nvCxnSpPr>
        <p:spPr>
          <a:xfrm rot="16200000" flipH="1">
            <a:off x="9450237" y="464004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61D740B3-3E10-439F-9127-649D783CEE83}"/>
              </a:ext>
            </a:extLst>
          </p:cNvPr>
          <p:cNvGrpSpPr/>
          <p:nvPr/>
        </p:nvGrpSpPr>
        <p:grpSpPr>
          <a:xfrm>
            <a:off x="4765306" y="4122627"/>
            <a:ext cx="399196" cy="283246"/>
            <a:chOff x="7580917" y="4670013"/>
            <a:chExt cx="617855" cy="481965"/>
          </a:xfrm>
        </p:grpSpPr>
        <p:sp>
          <p:nvSpPr>
            <p:cNvPr id="188" name="object 14">
              <a:extLst>
                <a:ext uri="{FF2B5EF4-FFF2-40B4-BE49-F238E27FC236}">
                  <a16:creationId xmlns:a16="http://schemas.microsoft.com/office/drawing/2014/main" id="{F30A7A95-C117-4DDB-A301-7D5479D94D52}"/>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0" name="object 15">
              <a:extLst>
                <a:ext uri="{FF2B5EF4-FFF2-40B4-BE49-F238E27FC236}">
                  <a16:creationId xmlns:a16="http://schemas.microsoft.com/office/drawing/2014/main" id="{B2D5CF18-A059-4DC8-88B1-51FD41A53C64}"/>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3" name="object 16">
              <a:extLst>
                <a:ext uri="{FF2B5EF4-FFF2-40B4-BE49-F238E27FC236}">
                  <a16:creationId xmlns:a16="http://schemas.microsoft.com/office/drawing/2014/main" id="{1A0AC5C6-D6F3-455D-BCEB-87F067644D4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16" name="object 17">
              <a:extLst>
                <a:ext uri="{FF2B5EF4-FFF2-40B4-BE49-F238E27FC236}">
                  <a16:creationId xmlns:a16="http://schemas.microsoft.com/office/drawing/2014/main" id="{CD50FFAE-49CB-4743-A5A4-364F165241D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3" name="object 18">
              <a:extLst>
                <a:ext uri="{FF2B5EF4-FFF2-40B4-BE49-F238E27FC236}">
                  <a16:creationId xmlns:a16="http://schemas.microsoft.com/office/drawing/2014/main" id="{24C03D63-44E0-46E9-8030-0244C3165D57}"/>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4" name="object 19">
              <a:extLst>
                <a:ext uri="{FF2B5EF4-FFF2-40B4-BE49-F238E27FC236}">
                  <a16:creationId xmlns:a16="http://schemas.microsoft.com/office/drawing/2014/main" id="{68F63AE2-D852-40FF-B351-120F06F171F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55" name="Group 254">
            <a:extLst>
              <a:ext uri="{FF2B5EF4-FFF2-40B4-BE49-F238E27FC236}">
                <a16:creationId xmlns:a16="http://schemas.microsoft.com/office/drawing/2014/main" id="{677802B7-55CD-4866-BCBE-5EB0E7DD69E4}"/>
              </a:ext>
            </a:extLst>
          </p:cNvPr>
          <p:cNvGrpSpPr/>
          <p:nvPr/>
        </p:nvGrpSpPr>
        <p:grpSpPr>
          <a:xfrm>
            <a:off x="5905670" y="4112384"/>
            <a:ext cx="399196" cy="283246"/>
            <a:chOff x="9591327" y="4670013"/>
            <a:chExt cx="617855" cy="481965"/>
          </a:xfrm>
        </p:grpSpPr>
        <p:sp>
          <p:nvSpPr>
            <p:cNvPr id="256" name="object 20">
              <a:extLst>
                <a:ext uri="{FF2B5EF4-FFF2-40B4-BE49-F238E27FC236}">
                  <a16:creationId xmlns:a16="http://schemas.microsoft.com/office/drawing/2014/main" id="{8CD2667F-EC56-403B-A997-9FD8FB982552}"/>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7" name="object 21">
              <a:extLst>
                <a:ext uri="{FF2B5EF4-FFF2-40B4-BE49-F238E27FC236}">
                  <a16:creationId xmlns:a16="http://schemas.microsoft.com/office/drawing/2014/main" id="{73F70E3F-AD69-41B2-A6D3-C1D9FBA7D03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2" name="object 22">
              <a:extLst>
                <a:ext uri="{FF2B5EF4-FFF2-40B4-BE49-F238E27FC236}">
                  <a16:creationId xmlns:a16="http://schemas.microsoft.com/office/drawing/2014/main" id="{A3A9CAF3-AB9B-4B4B-A902-A375E733FDA4}"/>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3" name="object 23">
              <a:extLst>
                <a:ext uri="{FF2B5EF4-FFF2-40B4-BE49-F238E27FC236}">
                  <a16:creationId xmlns:a16="http://schemas.microsoft.com/office/drawing/2014/main" id="{5703E5A9-8286-4DD4-A211-2CF831AA295F}"/>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4" name="object 24">
              <a:extLst>
                <a:ext uri="{FF2B5EF4-FFF2-40B4-BE49-F238E27FC236}">
                  <a16:creationId xmlns:a16="http://schemas.microsoft.com/office/drawing/2014/main" id="{06EE870F-DC39-48CD-907E-C37D1CFAEB1C}"/>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5" name="object 25">
              <a:extLst>
                <a:ext uri="{FF2B5EF4-FFF2-40B4-BE49-F238E27FC236}">
                  <a16:creationId xmlns:a16="http://schemas.microsoft.com/office/drawing/2014/main" id="{74F84E35-1DE7-478A-9F6F-E3AB523268C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66" name="object 80">
            <a:extLst>
              <a:ext uri="{FF2B5EF4-FFF2-40B4-BE49-F238E27FC236}">
                <a16:creationId xmlns:a16="http://schemas.microsoft.com/office/drawing/2014/main" id="{8C249E2E-9655-4533-9B10-DA27F2661F76}"/>
              </a:ext>
            </a:extLst>
          </p:cNvPr>
          <p:cNvSpPr txBox="1"/>
          <p:nvPr/>
        </p:nvSpPr>
        <p:spPr>
          <a:xfrm>
            <a:off x="4669306" y="3658053"/>
            <a:ext cx="1612558" cy="286331"/>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IaaS</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7" name="Straight Arrow Connector 266">
            <a:extLst>
              <a:ext uri="{FF2B5EF4-FFF2-40B4-BE49-F238E27FC236}">
                <a16:creationId xmlns:a16="http://schemas.microsoft.com/office/drawing/2014/main" id="{48961DE8-1928-43CC-82FE-15AD39C2AADF}"/>
              </a:ext>
            </a:extLst>
          </p:cNvPr>
          <p:cNvCxnSpPr/>
          <p:nvPr/>
        </p:nvCxnSpPr>
        <p:spPr>
          <a:xfrm>
            <a:off x="4954586" y="44497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8" name="object 74">
            <a:extLst>
              <a:ext uri="{FF2B5EF4-FFF2-40B4-BE49-F238E27FC236}">
                <a16:creationId xmlns:a16="http://schemas.microsoft.com/office/drawing/2014/main" id="{9C68134A-4A70-4245-BFFA-97D3E38F74DD}"/>
              </a:ext>
            </a:extLst>
          </p:cNvPr>
          <p:cNvSpPr/>
          <p:nvPr/>
        </p:nvSpPr>
        <p:spPr>
          <a:xfrm>
            <a:off x="4604875" y="3631402"/>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9" name="Straight Arrow Connector 268">
            <a:extLst>
              <a:ext uri="{FF2B5EF4-FFF2-40B4-BE49-F238E27FC236}">
                <a16:creationId xmlns:a16="http://schemas.microsoft.com/office/drawing/2014/main" id="{20998784-69CD-4681-A85F-F0E8D744585A}"/>
              </a:ext>
            </a:extLst>
          </p:cNvPr>
          <p:cNvCxnSpPr/>
          <p:nvPr/>
        </p:nvCxnSpPr>
        <p:spPr>
          <a:xfrm>
            <a:off x="6115191" y="4478004"/>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6CF277F-0D00-4E73-8327-CB9503D83F22}"/>
              </a:ext>
            </a:extLst>
          </p:cNvPr>
          <p:cNvGrpSpPr/>
          <p:nvPr/>
        </p:nvGrpSpPr>
        <p:grpSpPr>
          <a:xfrm>
            <a:off x="787023" y="4123374"/>
            <a:ext cx="399196" cy="283246"/>
            <a:chOff x="7580917" y="4670013"/>
            <a:chExt cx="617855" cy="481965"/>
          </a:xfrm>
        </p:grpSpPr>
        <p:sp>
          <p:nvSpPr>
            <p:cNvPr id="271" name="object 14">
              <a:extLst>
                <a:ext uri="{FF2B5EF4-FFF2-40B4-BE49-F238E27FC236}">
                  <a16:creationId xmlns:a16="http://schemas.microsoft.com/office/drawing/2014/main" id="{C5B36FE5-77B1-40BB-B261-4D5CB428DCA1}"/>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2" name="object 15">
              <a:extLst>
                <a:ext uri="{FF2B5EF4-FFF2-40B4-BE49-F238E27FC236}">
                  <a16:creationId xmlns:a16="http://schemas.microsoft.com/office/drawing/2014/main" id="{65427BD8-8286-4706-A2A2-48409E1561F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3" name="object 16">
              <a:extLst>
                <a:ext uri="{FF2B5EF4-FFF2-40B4-BE49-F238E27FC236}">
                  <a16:creationId xmlns:a16="http://schemas.microsoft.com/office/drawing/2014/main" id="{D94D591A-2692-4A58-885C-7CABC9620F9F}"/>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4" name="object 17">
              <a:extLst>
                <a:ext uri="{FF2B5EF4-FFF2-40B4-BE49-F238E27FC236}">
                  <a16:creationId xmlns:a16="http://schemas.microsoft.com/office/drawing/2014/main" id="{F666BF35-1B6B-44D1-9468-293325DF926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5" name="object 18">
              <a:extLst>
                <a:ext uri="{FF2B5EF4-FFF2-40B4-BE49-F238E27FC236}">
                  <a16:creationId xmlns:a16="http://schemas.microsoft.com/office/drawing/2014/main" id="{FE7231B2-A087-4B72-B20E-4F5E4A76A3A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6" name="object 19">
              <a:extLst>
                <a:ext uri="{FF2B5EF4-FFF2-40B4-BE49-F238E27FC236}">
                  <a16:creationId xmlns:a16="http://schemas.microsoft.com/office/drawing/2014/main" id="{66E3C780-C601-42B7-9637-6882570CFC80}"/>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77" name="Group 276">
            <a:extLst>
              <a:ext uri="{FF2B5EF4-FFF2-40B4-BE49-F238E27FC236}">
                <a16:creationId xmlns:a16="http://schemas.microsoft.com/office/drawing/2014/main" id="{D29B2A44-E900-4350-A7BE-A47C74AA2DA1}"/>
              </a:ext>
            </a:extLst>
          </p:cNvPr>
          <p:cNvGrpSpPr/>
          <p:nvPr/>
        </p:nvGrpSpPr>
        <p:grpSpPr>
          <a:xfrm>
            <a:off x="1613083" y="4123374"/>
            <a:ext cx="399196" cy="283246"/>
            <a:chOff x="9591327" y="4670013"/>
            <a:chExt cx="617855" cy="481965"/>
          </a:xfrm>
        </p:grpSpPr>
        <p:sp>
          <p:nvSpPr>
            <p:cNvPr id="278" name="object 20">
              <a:extLst>
                <a:ext uri="{FF2B5EF4-FFF2-40B4-BE49-F238E27FC236}">
                  <a16:creationId xmlns:a16="http://schemas.microsoft.com/office/drawing/2014/main" id="{D9910399-62ED-49B0-A825-22D4D4EDDF6A}"/>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9" name="object 21">
              <a:extLst>
                <a:ext uri="{FF2B5EF4-FFF2-40B4-BE49-F238E27FC236}">
                  <a16:creationId xmlns:a16="http://schemas.microsoft.com/office/drawing/2014/main" id="{26C4318E-E28F-4146-9E14-6D0B9A53023D}"/>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0" name="object 22">
              <a:extLst>
                <a:ext uri="{FF2B5EF4-FFF2-40B4-BE49-F238E27FC236}">
                  <a16:creationId xmlns:a16="http://schemas.microsoft.com/office/drawing/2014/main" id="{E35D85D9-5A13-41E0-ACDB-23FA868D39E1}"/>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1" name="object 23">
              <a:extLst>
                <a:ext uri="{FF2B5EF4-FFF2-40B4-BE49-F238E27FC236}">
                  <a16:creationId xmlns:a16="http://schemas.microsoft.com/office/drawing/2014/main" id="{22BAB4F7-A79C-4069-8DA0-2197BBE255E3}"/>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2" name="object 24">
              <a:extLst>
                <a:ext uri="{FF2B5EF4-FFF2-40B4-BE49-F238E27FC236}">
                  <a16:creationId xmlns:a16="http://schemas.microsoft.com/office/drawing/2014/main" id="{0E1E81CA-25D0-496D-A11E-91C274A68449}"/>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3" name="object 25">
              <a:extLst>
                <a:ext uri="{FF2B5EF4-FFF2-40B4-BE49-F238E27FC236}">
                  <a16:creationId xmlns:a16="http://schemas.microsoft.com/office/drawing/2014/main" id="{70881D2B-F849-49F5-9651-915E9FA38C5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84" name="Group 283">
            <a:extLst>
              <a:ext uri="{FF2B5EF4-FFF2-40B4-BE49-F238E27FC236}">
                <a16:creationId xmlns:a16="http://schemas.microsoft.com/office/drawing/2014/main" id="{9DC329A2-430E-4F01-90D0-FC1850C16F59}"/>
              </a:ext>
            </a:extLst>
          </p:cNvPr>
          <p:cNvGrpSpPr/>
          <p:nvPr/>
        </p:nvGrpSpPr>
        <p:grpSpPr>
          <a:xfrm>
            <a:off x="2498134" y="4138122"/>
            <a:ext cx="406170" cy="283246"/>
            <a:chOff x="11601740" y="4670013"/>
            <a:chExt cx="628650" cy="481965"/>
          </a:xfrm>
        </p:grpSpPr>
        <p:sp>
          <p:nvSpPr>
            <p:cNvPr id="28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91" name="object 80">
            <a:extLst>
              <a:ext uri="{FF2B5EF4-FFF2-40B4-BE49-F238E27FC236}">
                <a16:creationId xmlns:a16="http://schemas.microsoft.com/office/drawing/2014/main" id="{55A12792-7D57-46CF-8A7A-B72E7ADE8AEB}"/>
              </a:ext>
            </a:extLst>
          </p:cNvPr>
          <p:cNvSpPr txBox="1"/>
          <p:nvPr/>
        </p:nvSpPr>
        <p:spPr>
          <a:xfrm>
            <a:off x="623942" y="3619108"/>
            <a:ext cx="3644524" cy="470997"/>
          </a:xfrm>
          <a:prstGeom prst="rect">
            <a:avLst/>
          </a:prstGeom>
        </p:spPr>
        <p:txBody>
          <a:bodyPr vert="horz" wrap="square" lIns="0" tIns="9242" rIns="0" bIns="0" rtlCol="0">
            <a:spAutoFit/>
          </a:bodyPr>
          <a:lstStyle/>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On-</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Prem</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Infrastructure and Apps</a:t>
            </a:r>
          </a:p>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(*NIX, Windows, </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zOS</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t>
            </a:r>
          </a:p>
        </p:txBody>
      </p:sp>
      <p:sp>
        <p:nvSpPr>
          <p:cNvPr id="292" name="object 74">
            <a:extLst>
              <a:ext uri="{FF2B5EF4-FFF2-40B4-BE49-F238E27FC236}">
                <a16:creationId xmlns:a16="http://schemas.microsoft.com/office/drawing/2014/main" id="{50280A78-E90D-4D3B-AA5C-31063964C415}"/>
              </a:ext>
            </a:extLst>
          </p:cNvPr>
          <p:cNvSpPr/>
          <p:nvPr/>
        </p:nvSpPr>
        <p:spPr>
          <a:xfrm>
            <a:off x="574216" y="3622784"/>
            <a:ext cx="3602447"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nvGrpSpPr>
          <p:cNvPr id="293" name="Group 292">
            <a:extLst>
              <a:ext uri="{FF2B5EF4-FFF2-40B4-BE49-F238E27FC236}">
                <a16:creationId xmlns:a16="http://schemas.microsoft.com/office/drawing/2014/main" id="{098CABAB-8537-4EC8-9674-984E68CF6F74}"/>
              </a:ext>
            </a:extLst>
          </p:cNvPr>
          <p:cNvGrpSpPr/>
          <p:nvPr/>
        </p:nvGrpSpPr>
        <p:grpSpPr>
          <a:xfrm>
            <a:off x="9441665" y="4074730"/>
            <a:ext cx="399196" cy="283246"/>
            <a:chOff x="7580917" y="4670013"/>
            <a:chExt cx="617855" cy="481965"/>
          </a:xfrm>
        </p:grpSpPr>
        <p:sp>
          <p:nvSpPr>
            <p:cNvPr id="294" name="object 14">
              <a:extLst>
                <a:ext uri="{FF2B5EF4-FFF2-40B4-BE49-F238E27FC236}">
                  <a16:creationId xmlns:a16="http://schemas.microsoft.com/office/drawing/2014/main" id="{B9E4BDB8-4005-4B2D-B1AC-741A0E619B0C}"/>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5" name="object 15">
              <a:extLst>
                <a:ext uri="{FF2B5EF4-FFF2-40B4-BE49-F238E27FC236}">
                  <a16:creationId xmlns:a16="http://schemas.microsoft.com/office/drawing/2014/main" id="{E5BFC002-88C7-4A1B-9896-C8DE138718FC}"/>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6" name="object 16">
              <a:extLst>
                <a:ext uri="{FF2B5EF4-FFF2-40B4-BE49-F238E27FC236}">
                  <a16:creationId xmlns:a16="http://schemas.microsoft.com/office/drawing/2014/main" id="{9E902A2F-C89C-4F96-8068-697EDB6F30A3}"/>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7" name="object 17">
              <a:extLst>
                <a:ext uri="{FF2B5EF4-FFF2-40B4-BE49-F238E27FC236}">
                  <a16:creationId xmlns:a16="http://schemas.microsoft.com/office/drawing/2014/main" id="{8018CA4C-F91E-4501-8D16-168D7FACBA9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8" name="object 18">
              <a:extLst>
                <a:ext uri="{FF2B5EF4-FFF2-40B4-BE49-F238E27FC236}">
                  <a16:creationId xmlns:a16="http://schemas.microsoft.com/office/drawing/2014/main" id="{D443D943-796E-438F-89DB-5DB1A97DFCF8}"/>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9" name="object 19">
              <a:extLst>
                <a:ext uri="{FF2B5EF4-FFF2-40B4-BE49-F238E27FC236}">
                  <a16:creationId xmlns:a16="http://schemas.microsoft.com/office/drawing/2014/main" id="{5E8418B6-FAB7-495C-AFE2-625B743CA2B1}"/>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0" name="Group 299">
            <a:extLst>
              <a:ext uri="{FF2B5EF4-FFF2-40B4-BE49-F238E27FC236}">
                <a16:creationId xmlns:a16="http://schemas.microsoft.com/office/drawing/2014/main" id="{F8D75225-486D-4B18-8D43-684C47E87536}"/>
              </a:ext>
            </a:extLst>
          </p:cNvPr>
          <p:cNvGrpSpPr/>
          <p:nvPr/>
        </p:nvGrpSpPr>
        <p:grpSpPr>
          <a:xfrm>
            <a:off x="10311969" y="4074730"/>
            <a:ext cx="399196" cy="283246"/>
            <a:chOff x="9591327" y="4670013"/>
            <a:chExt cx="617855" cy="481965"/>
          </a:xfrm>
        </p:grpSpPr>
        <p:sp>
          <p:nvSpPr>
            <p:cNvPr id="301" name="object 20">
              <a:extLst>
                <a:ext uri="{FF2B5EF4-FFF2-40B4-BE49-F238E27FC236}">
                  <a16:creationId xmlns:a16="http://schemas.microsoft.com/office/drawing/2014/main" id="{0107857F-9E73-4C16-B7E7-41A039E32ECC}"/>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2" name="object 21">
              <a:extLst>
                <a:ext uri="{FF2B5EF4-FFF2-40B4-BE49-F238E27FC236}">
                  <a16:creationId xmlns:a16="http://schemas.microsoft.com/office/drawing/2014/main" id="{E530FC43-6045-432F-8C7F-9C6CE41F6613}"/>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3" name="object 22">
              <a:extLst>
                <a:ext uri="{FF2B5EF4-FFF2-40B4-BE49-F238E27FC236}">
                  <a16:creationId xmlns:a16="http://schemas.microsoft.com/office/drawing/2014/main" id="{75318B3D-EB30-49A7-8337-96F817BE9D6A}"/>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4" name="object 23">
              <a:extLst>
                <a:ext uri="{FF2B5EF4-FFF2-40B4-BE49-F238E27FC236}">
                  <a16:creationId xmlns:a16="http://schemas.microsoft.com/office/drawing/2014/main" id="{35B1A26A-6446-4853-8A23-BDD31F28918B}"/>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5" name="object 24">
              <a:extLst>
                <a:ext uri="{FF2B5EF4-FFF2-40B4-BE49-F238E27FC236}">
                  <a16:creationId xmlns:a16="http://schemas.microsoft.com/office/drawing/2014/main" id="{C4FA5CEC-CF75-4F6E-B895-B8D0F9FE6EF1}"/>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6" name="object 25">
              <a:extLst>
                <a:ext uri="{FF2B5EF4-FFF2-40B4-BE49-F238E27FC236}">
                  <a16:creationId xmlns:a16="http://schemas.microsoft.com/office/drawing/2014/main" id="{33A6BD31-4AD4-43C5-AAA1-6C8D7AA0BAAF}"/>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7" name="Group 306">
            <a:extLst>
              <a:ext uri="{FF2B5EF4-FFF2-40B4-BE49-F238E27FC236}">
                <a16:creationId xmlns:a16="http://schemas.microsoft.com/office/drawing/2014/main" id="{82E0B511-AE80-41FD-A384-C2B8436B2D9E}"/>
              </a:ext>
            </a:extLst>
          </p:cNvPr>
          <p:cNvGrpSpPr/>
          <p:nvPr/>
        </p:nvGrpSpPr>
        <p:grpSpPr>
          <a:xfrm>
            <a:off x="11182273" y="4074730"/>
            <a:ext cx="406170" cy="283246"/>
            <a:chOff x="11601740" y="4670013"/>
            <a:chExt cx="628650" cy="481965"/>
          </a:xfrm>
        </p:grpSpPr>
        <p:sp>
          <p:nvSpPr>
            <p:cNvPr id="308" name="object 26">
              <a:extLst>
                <a:ext uri="{FF2B5EF4-FFF2-40B4-BE49-F238E27FC236}">
                  <a16:creationId xmlns:a16="http://schemas.microsoft.com/office/drawing/2014/main" id="{F8757E08-2ECB-4D70-B7BC-2BB745D0CEC5}"/>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9" name="object 27">
              <a:extLst>
                <a:ext uri="{FF2B5EF4-FFF2-40B4-BE49-F238E27FC236}">
                  <a16:creationId xmlns:a16="http://schemas.microsoft.com/office/drawing/2014/main" id="{A7171FDA-D795-4EBF-8218-B00A705FA4D9}"/>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0" name="object 28">
              <a:extLst>
                <a:ext uri="{FF2B5EF4-FFF2-40B4-BE49-F238E27FC236}">
                  <a16:creationId xmlns:a16="http://schemas.microsoft.com/office/drawing/2014/main" id="{EE3C6C80-F9DA-4588-9F54-0E7F92989201}"/>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1" name="object 29">
              <a:extLst>
                <a:ext uri="{FF2B5EF4-FFF2-40B4-BE49-F238E27FC236}">
                  <a16:creationId xmlns:a16="http://schemas.microsoft.com/office/drawing/2014/main" id="{246FC4A2-2CE7-44CF-896F-A2AD6415D308}"/>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2" name="object 30">
              <a:extLst>
                <a:ext uri="{FF2B5EF4-FFF2-40B4-BE49-F238E27FC236}">
                  <a16:creationId xmlns:a16="http://schemas.microsoft.com/office/drawing/2014/main" id="{24B0168B-5779-4056-95D4-898453E77D93}"/>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3" name="object 31">
              <a:extLst>
                <a:ext uri="{FF2B5EF4-FFF2-40B4-BE49-F238E27FC236}">
                  <a16:creationId xmlns:a16="http://schemas.microsoft.com/office/drawing/2014/main" id="{5DA0EC8A-1C47-44EF-9C87-F50300046763}"/>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14" name="object 75">
            <a:extLst>
              <a:ext uri="{FF2B5EF4-FFF2-40B4-BE49-F238E27FC236}">
                <a16:creationId xmlns:a16="http://schemas.microsoft.com/office/drawing/2014/main" id="{D2B24910-61E5-41B2-B82B-80FF4D1E27EA}"/>
              </a:ext>
            </a:extLst>
          </p:cNvPr>
          <p:cNvSpPr/>
          <p:nvPr/>
        </p:nvSpPr>
        <p:spPr>
          <a:xfrm>
            <a:off x="9806168" y="3916389"/>
            <a:ext cx="711030" cy="107505"/>
          </a:xfrm>
          <a:custGeom>
            <a:avLst/>
            <a:gdLst/>
            <a:ahLst/>
            <a:cxnLst/>
            <a:rect l="l" t="t" r="r" b="b"/>
            <a:pathLst>
              <a:path w="1682115" h="266064">
                <a:moveTo>
                  <a:pt x="0" y="265755"/>
                </a:moveTo>
                <a:lnTo>
                  <a:pt x="1681936" y="265755"/>
                </a:lnTo>
                <a:lnTo>
                  <a:pt x="1681936" y="0"/>
                </a:lnTo>
                <a:lnTo>
                  <a:pt x="0" y="0"/>
                </a:lnTo>
                <a:lnTo>
                  <a:pt x="0" y="26575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5" name="object 80">
            <a:extLst>
              <a:ext uri="{FF2B5EF4-FFF2-40B4-BE49-F238E27FC236}">
                <a16:creationId xmlns:a16="http://schemas.microsoft.com/office/drawing/2014/main" id="{B0566484-41BB-41B7-AEDE-1074941C9292}"/>
              </a:ext>
            </a:extLst>
          </p:cNvPr>
          <p:cNvSpPr txBox="1"/>
          <p:nvPr/>
        </p:nvSpPr>
        <p:spPr>
          <a:xfrm>
            <a:off x="9367184" y="3629822"/>
            <a:ext cx="2205048" cy="269828"/>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DevOps Tools</a:t>
            </a:r>
            <a:endParaRPr kumimoji="0"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6" name="object 74">
            <a:extLst>
              <a:ext uri="{FF2B5EF4-FFF2-40B4-BE49-F238E27FC236}">
                <a16:creationId xmlns:a16="http://schemas.microsoft.com/office/drawing/2014/main" id="{AF497318-C4AE-4BEC-A010-F8DDBCE35F15}"/>
              </a:ext>
            </a:extLst>
          </p:cNvPr>
          <p:cNvSpPr/>
          <p:nvPr/>
        </p:nvSpPr>
        <p:spPr>
          <a:xfrm>
            <a:off x="9273104" y="3603171"/>
            <a:ext cx="2456194"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17" name="Straight Arrow Connector 316">
            <a:extLst>
              <a:ext uri="{FF2B5EF4-FFF2-40B4-BE49-F238E27FC236}">
                <a16:creationId xmlns:a16="http://schemas.microsoft.com/office/drawing/2014/main" id="{883B4A63-F884-4D41-8EBB-DB16936EC2AF}"/>
              </a:ext>
            </a:extLst>
          </p:cNvPr>
          <p:cNvCxnSpPr/>
          <p:nvPr/>
        </p:nvCxnSpPr>
        <p:spPr>
          <a:xfrm>
            <a:off x="10504077" y="44098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8" name="Group 317">
            <a:extLst>
              <a:ext uri="{FF2B5EF4-FFF2-40B4-BE49-F238E27FC236}">
                <a16:creationId xmlns:a16="http://schemas.microsoft.com/office/drawing/2014/main" id="{327E5DFA-5C2D-4093-AAF8-784995813565}"/>
              </a:ext>
            </a:extLst>
          </p:cNvPr>
          <p:cNvGrpSpPr/>
          <p:nvPr/>
        </p:nvGrpSpPr>
        <p:grpSpPr>
          <a:xfrm>
            <a:off x="10118060" y="4896023"/>
            <a:ext cx="784708" cy="380223"/>
            <a:chOff x="15221170" y="6268665"/>
            <a:chExt cx="1096010" cy="551815"/>
          </a:xfrm>
        </p:grpSpPr>
        <p:sp>
          <p:nvSpPr>
            <p:cNvPr id="319" name="object 134">
              <a:extLst>
                <a:ext uri="{FF2B5EF4-FFF2-40B4-BE49-F238E27FC236}">
                  <a16:creationId xmlns:a16="http://schemas.microsoft.com/office/drawing/2014/main" id="{ADDA9D63-1498-4240-B300-7AB3F2E0F490}"/>
                </a:ext>
              </a:extLst>
            </p:cNvPr>
            <p:cNvSpPr/>
            <p:nvPr/>
          </p:nvSpPr>
          <p:spPr>
            <a:xfrm>
              <a:off x="15851792" y="6406485"/>
              <a:ext cx="328930" cy="276225"/>
            </a:xfrm>
            <a:custGeom>
              <a:avLst/>
              <a:gdLst/>
              <a:ahLst/>
              <a:cxnLst/>
              <a:rect l="l" t="t" r="r" b="b"/>
              <a:pathLst>
                <a:path w="328930" h="276225">
                  <a:moveTo>
                    <a:pt x="190912" y="275629"/>
                  </a:moveTo>
                  <a:lnTo>
                    <a:pt x="144669" y="269487"/>
                  </a:lnTo>
                  <a:lnTo>
                    <a:pt x="104678" y="251853"/>
                  </a:lnTo>
                  <a:lnTo>
                    <a:pt x="68717" y="223509"/>
                  </a:lnTo>
                  <a:lnTo>
                    <a:pt x="34565" y="185240"/>
                  </a:lnTo>
                  <a:lnTo>
                    <a:pt x="0" y="137830"/>
                  </a:lnTo>
                  <a:lnTo>
                    <a:pt x="34667" y="90383"/>
                  </a:lnTo>
                  <a:lnTo>
                    <a:pt x="68896" y="52061"/>
                  </a:lnTo>
                  <a:lnTo>
                    <a:pt x="104926" y="23681"/>
                  </a:lnTo>
                  <a:lnTo>
                    <a:pt x="144996" y="6056"/>
                  </a:lnTo>
                  <a:lnTo>
                    <a:pt x="191346" y="0"/>
                  </a:lnTo>
                  <a:lnTo>
                    <a:pt x="214345" y="1737"/>
                  </a:lnTo>
                  <a:lnTo>
                    <a:pt x="249411" y="10725"/>
                  </a:lnTo>
                  <a:lnTo>
                    <a:pt x="286677" y="32628"/>
                  </a:lnTo>
                  <a:lnTo>
                    <a:pt x="316274" y="73108"/>
                  </a:lnTo>
                  <a:lnTo>
                    <a:pt x="328332" y="137830"/>
                  </a:lnTo>
                  <a:lnTo>
                    <a:pt x="317176" y="200376"/>
                  </a:lnTo>
                  <a:lnTo>
                    <a:pt x="289366" y="240498"/>
                  </a:lnTo>
                  <a:lnTo>
                    <a:pt x="253392" y="263127"/>
                  </a:lnTo>
                  <a:lnTo>
                    <a:pt x="217745" y="273194"/>
                  </a:lnTo>
                  <a:lnTo>
                    <a:pt x="190912"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0" name="object 135">
              <a:extLst>
                <a:ext uri="{FF2B5EF4-FFF2-40B4-BE49-F238E27FC236}">
                  <a16:creationId xmlns:a16="http://schemas.microsoft.com/office/drawing/2014/main" id="{3CBBC9A3-0F8D-4222-B626-EB510653C298}"/>
                </a:ext>
              </a:extLst>
            </p:cNvPr>
            <p:cNvSpPr/>
            <p:nvPr/>
          </p:nvSpPr>
          <p:spPr>
            <a:xfrm>
              <a:off x="15358166" y="6406485"/>
              <a:ext cx="328930" cy="276225"/>
            </a:xfrm>
            <a:custGeom>
              <a:avLst/>
              <a:gdLst/>
              <a:ahLst/>
              <a:cxnLst/>
              <a:rect l="l" t="t" r="r" b="b"/>
              <a:pathLst>
                <a:path w="328930" h="276225">
                  <a:moveTo>
                    <a:pt x="136996" y="275629"/>
                  </a:moveTo>
                  <a:lnTo>
                    <a:pt x="78927" y="264905"/>
                  </a:lnTo>
                  <a:lnTo>
                    <a:pt x="41658" y="243007"/>
                  </a:lnTo>
                  <a:lnTo>
                    <a:pt x="12059" y="202536"/>
                  </a:lnTo>
                  <a:lnTo>
                    <a:pt x="0" y="137830"/>
                  </a:lnTo>
                  <a:lnTo>
                    <a:pt x="11195" y="75183"/>
                  </a:lnTo>
                  <a:lnTo>
                    <a:pt x="39067" y="35040"/>
                  </a:lnTo>
                  <a:lnTo>
                    <a:pt x="75040" y="12438"/>
                  </a:lnTo>
                  <a:lnTo>
                    <a:pt x="110541" y="2413"/>
                  </a:lnTo>
                  <a:lnTo>
                    <a:pt x="136996" y="0"/>
                  </a:lnTo>
                  <a:lnTo>
                    <a:pt x="183345" y="6056"/>
                  </a:lnTo>
                  <a:lnTo>
                    <a:pt x="223414" y="23681"/>
                  </a:lnTo>
                  <a:lnTo>
                    <a:pt x="259444" y="52061"/>
                  </a:lnTo>
                  <a:lnTo>
                    <a:pt x="293676" y="90383"/>
                  </a:lnTo>
                  <a:lnTo>
                    <a:pt x="328353" y="137830"/>
                  </a:lnTo>
                  <a:lnTo>
                    <a:pt x="293676" y="185262"/>
                  </a:lnTo>
                  <a:lnTo>
                    <a:pt x="259444" y="223574"/>
                  </a:lnTo>
                  <a:lnTo>
                    <a:pt x="223414" y="251949"/>
                  </a:lnTo>
                  <a:lnTo>
                    <a:pt x="183345" y="269573"/>
                  </a:lnTo>
                  <a:lnTo>
                    <a:pt x="136996"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1" name="object 136">
              <a:extLst>
                <a:ext uri="{FF2B5EF4-FFF2-40B4-BE49-F238E27FC236}">
                  <a16:creationId xmlns:a16="http://schemas.microsoft.com/office/drawing/2014/main" id="{027BE55A-90EA-4E3F-A67F-81BD0C51702E}"/>
                </a:ext>
              </a:extLst>
            </p:cNvPr>
            <p:cNvSpPr/>
            <p:nvPr/>
          </p:nvSpPr>
          <p:spPr>
            <a:xfrm>
              <a:off x="15221170" y="6268665"/>
              <a:ext cx="1096010" cy="551815"/>
            </a:xfrm>
            <a:custGeom>
              <a:avLst/>
              <a:gdLst/>
              <a:ahLst/>
              <a:cxnLst/>
              <a:rect l="l" t="t" r="r" b="b"/>
              <a:pathLst>
                <a:path w="1096009" h="551815">
                  <a:moveTo>
                    <a:pt x="821969" y="0"/>
                  </a:moveTo>
                  <a:lnTo>
                    <a:pt x="769063" y="4329"/>
                  </a:lnTo>
                  <a:lnTo>
                    <a:pt x="721601" y="16547"/>
                  </a:lnTo>
                  <a:lnTo>
                    <a:pt x="679071" y="35495"/>
                  </a:lnTo>
                  <a:lnTo>
                    <a:pt x="640957" y="60017"/>
                  </a:lnTo>
                  <a:lnTo>
                    <a:pt x="606746" y="88956"/>
                  </a:lnTo>
                  <a:lnTo>
                    <a:pt x="575924" y="121155"/>
                  </a:lnTo>
                  <a:lnTo>
                    <a:pt x="547976" y="155456"/>
                  </a:lnTo>
                  <a:lnTo>
                    <a:pt x="520032" y="121155"/>
                  </a:lnTo>
                  <a:lnTo>
                    <a:pt x="489212" y="88956"/>
                  </a:lnTo>
                  <a:lnTo>
                    <a:pt x="455003" y="60017"/>
                  </a:lnTo>
                  <a:lnTo>
                    <a:pt x="416890" y="35495"/>
                  </a:lnTo>
                  <a:lnTo>
                    <a:pt x="374360" y="16547"/>
                  </a:lnTo>
                  <a:lnTo>
                    <a:pt x="326899" y="4329"/>
                  </a:lnTo>
                  <a:lnTo>
                    <a:pt x="273993" y="0"/>
                  </a:lnTo>
                  <a:lnTo>
                    <a:pt x="239583" y="2258"/>
                  </a:lnTo>
                  <a:lnTo>
                    <a:pt x="166286" y="21320"/>
                  </a:lnTo>
                  <a:lnTo>
                    <a:pt x="130013" y="38789"/>
                  </a:lnTo>
                  <a:lnTo>
                    <a:pt x="95734" y="61992"/>
                  </a:lnTo>
                  <a:lnTo>
                    <a:pt x="64756" y="91262"/>
                  </a:lnTo>
                  <a:lnTo>
                    <a:pt x="38386" y="126931"/>
                  </a:lnTo>
                  <a:lnTo>
                    <a:pt x="17932" y="169330"/>
                  </a:lnTo>
                  <a:lnTo>
                    <a:pt x="4700" y="218792"/>
                  </a:lnTo>
                  <a:lnTo>
                    <a:pt x="0" y="275650"/>
                  </a:lnTo>
                  <a:lnTo>
                    <a:pt x="4700" y="332499"/>
                  </a:lnTo>
                  <a:lnTo>
                    <a:pt x="17932" y="381954"/>
                  </a:lnTo>
                  <a:lnTo>
                    <a:pt x="38386" y="424348"/>
                  </a:lnTo>
                  <a:lnTo>
                    <a:pt x="64756" y="460013"/>
                  </a:lnTo>
                  <a:lnTo>
                    <a:pt x="95734" y="489280"/>
                  </a:lnTo>
                  <a:lnTo>
                    <a:pt x="130013" y="512481"/>
                  </a:lnTo>
                  <a:lnTo>
                    <a:pt x="166286" y="529948"/>
                  </a:lnTo>
                  <a:lnTo>
                    <a:pt x="203245" y="542014"/>
                  </a:lnTo>
                  <a:lnTo>
                    <a:pt x="273993" y="551268"/>
                  </a:lnTo>
                  <a:lnTo>
                    <a:pt x="326899" y="546927"/>
                  </a:lnTo>
                  <a:lnTo>
                    <a:pt x="374360" y="534682"/>
                  </a:lnTo>
                  <a:lnTo>
                    <a:pt x="416890" y="515702"/>
                  </a:lnTo>
                  <a:lnTo>
                    <a:pt x="455003" y="491157"/>
                  </a:lnTo>
                  <a:lnTo>
                    <a:pt x="489212" y="462214"/>
                  </a:lnTo>
                  <a:lnTo>
                    <a:pt x="520032" y="430043"/>
                  </a:lnTo>
                  <a:lnTo>
                    <a:pt x="547976" y="395812"/>
                  </a:lnTo>
                  <a:lnTo>
                    <a:pt x="575924" y="430113"/>
                  </a:lnTo>
                  <a:lnTo>
                    <a:pt x="606746" y="462312"/>
                  </a:lnTo>
                  <a:lnTo>
                    <a:pt x="640957" y="491251"/>
                  </a:lnTo>
                  <a:lnTo>
                    <a:pt x="679071" y="515773"/>
                  </a:lnTo>
                  <a:lnTo>
                    <a:pt x="721601" y="534721"/>
                  </a:lnTo>
                  <a:lnTo>
                    <a:pt x="769063" y="546939"/>
                  </a:lnTo>
                  <a:lnTo>
                    <a:pt x="821969" y="551268"/>
                  </a:lnTo>
                  <a:lnTo>
                    <a:pt x="856384" y="549010"/>
                  </a:lnTo>
                  <a:lnTo>
                    <a:pt x="929686" y="529948"/>
                  </a:lnTo>
                  <a:lnTo>
                    <a:pt x="965958" y="512481"/>
                  </a:lnTo>
                  <a:lnTo>
                    <a:pt x="1000236" y="489280"/>
                  </a:lnTo>
                  <a:lnTo>
                    <a:pt x="1031213" y="460013"/>
                  </a:lnTo>
                  <a:lnTo>
                    <a:pt x="1057580" y="424348"/>
                  </a:lnTo>
                  <a:lnTo>
                    <a:pt x="1078033" y="381954"/>
                  </a:lnTo>
                  <a:lnTo>
                    <a:pt x="1091262" y="332499"/>
                  </a:lnTo>
                  <a:lnTo>
                    <a:pt x="1095963" y="275650"/>
                  </a:lnTo>
                  <a:lnTo>
                    <a:pt x="1091262" y="218792"/>
                  </a:lnTo>
                  <a:lnTo>
                    <a:pt x="1078033" y="169330"/>
                  </a:lnTo>
                  <a:lnTo>
                    <a:pt x="1057580" y="126931"/>
                  </a:lnTo>
                  <a:lnTo>
                    <a:pt x="1031213" y="91262"/>
                  </a:lnTo>
                  <a:lnTo>
                    <a:pt x="1000236" y="61992"/>
                  </a:lnTo>
                  <a:lnTo>
                    <a:pt x="965958" y="38789"/>
                  </a:lnTo>
                  <a:lnTo>
                    <a:pt x="929686" y="21320"/>
                  </a:lnTo>
                  <a:lnTo>
                    <a:pt x="892725" y="9254"/>
                  </a:lnTo>
                  <a:lnTo>
                    <a:pt x="856384" y="2258"/>
                  </a:lnTo>
                  <a:lnTo>
                    <a:pt x="821969" y="0"/>
                  </a:lnTo>
                  <a:close/>
                </a:path>
              </a:pathLst>
            </a:custGeom>
            <a:ln w="35059">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cxnSp>
        <p:nvCxnSpPr>
          <p:cNvPr id="322" name="Elbow Connector 110">
            <a:extLst>
              <a:ext uri="{FF2B5EF4-FFF2-40B4-BE49-F238E27FC236}">
                <a16:creationId xmlns:a16="http://schemas.microsoft.com/office/drawing/2014/main" id="{86D82F4C-72EC-465B-8351-CB078F1CB00E}"/>
              </a:ext>
            </a:extLst>
          </p:cNvPr>
          <p:cNvCxnSpPr/>
          <p:nvPr/>
        </p:nvCxnSpPr>
        <p:spPr>
          <a:xfrm rot="5400000">
            <a:off x="10924735" y="462691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4" name="Picture 323">
            <a:extLst>
              <a:ext uri="{FF2B5EF4-FFF2-40B4-BE49-F238E27FC236}">
                <a16:creationId xmlns:a16="http://schemas.microsoft.com/office/drawing/2014/main" id="{D367921A-52A4-47EF-B90A-903D527FC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254" y="4838507"/>
            <a:ext cx="847373" cy="554205"/>
          </a:xfrm>
          <a:prstGeom prst="rect">
            <a:avLst/>
          </a:prstGeom>
        </p:spPr>
      </p:pic>
      <p:grpSp>
        <p:nvGrpSpPr>
          <p:cNvPr id="325" name="Group 324">
            <a:extLst>
              <a:ext uri="{FF2B5EF4-FFF2-40B4-BE49-F238E27FC236}">
                <a16:creationId xmlns:a16="http://schemas.microsoft.com/office/drawing/2014/main" id="{4F4CF155-B5A1-42DB-99D3-834C4E1B7711}"/>
              </a:ext>
            </a:extLst>
          </p:cNvPr>
          <p:cNvGrpSpPr/>
          <p:nvPr/>
        </p:nvGrpSpPr>
        <p:grpSpPr>
          <a:xfrm>
            <a:off x="7132686" y="4125047"/>
            <a:ext cx="399196" cy="283246"/>
            <a:chOff x="7580917" y="4670013"/>
            <a:chExt cx="617855" cy="481965"/>
          </a:xfrm>
        </p:grpSpPr>
        <p:sp>
          <p:nvSpPr>
            <p:cNvPr id="326" name="object 14">
              <a:extLst>
                <a:ext uri="{FF2B5EF4-FFF2-40B4-BE49-F238E27FC236}">
                  <a16:creationId xmlns:a16="http://schemas.microsoft.com/office/drawing/2014/main" id="{EAF30B69-8F55-445D-9641-627B9BD5A42D}"/>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7" name="object 15">
              <a:extLst>
                <a:ext uri="{FF2B5EF4-FFF2-40B4-BE49-F238E27FC236}">
                  <a16:creationId xmlns:a16="http://schemas.microsoft.com/office/drawing/2014/main" id="{BA3BAD72-6817-4CEC-985B-AC98D4A87468}"/>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8" name="object 16">
              <a:extLst>
                <a:ext uri="{FF2B5EF4-FFF2-40B4-BE49-F238E27FC236}">
                  <a16:creationId xmlns:a16="http://schemas.microsoft.com/office/drawing/2014/main" id="{968BA8C4-0612-43AD-AA7C-8418CA7794D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9" name="object 17">
              <a:extLst>
                <a:ext uri="{FF2B5EF4-FFF2-40B4-BE49-F238E27FC236}">
                  <a16:creationId xmlns:a16="http://schemas.microsoft.com/office/drawing/2014/main" id="{8A61432F-4529-4872-9E55-5F4E7CF5020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0" name="object 18">
              <a:extLst>
                <a:ext uri="{FF2B5EF4-FFF2-40B4-BE49-F238E27FC236}">
                  <a16:creationId xmlns:a16="http://schemas.microsoft.com/office/drawing/2014/main" id="{BFE4FC83-1EE8-4773-A921-1FCCB90DF94B}"/>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3" name="object 19">
              <a:extLst>
                <a:ext uri="{FF2B5EF4-FFF2-40B4-BE49-F238E27FC236}">
                  <a16:creationId xmlns:a16="http://schemas.microsoft.com/office/drawing/2014/main" id="{C251F456-C190-49EB-A271-B439E1E7D51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34" name="Group 333">
            <a:extLst>
              <a:ext uri="{FF2B5EF4-FFF2-40B4-BE49-F238E27FC236}">
                <a16:creationId xmlns:a16="http://schemas.microsoft.com/office/drawing/2014/main" id="{DCE0A527-ED44-46C9-8498-77EC12F3CC54}"/>
              </a:ext>
            </a:extLst>
          </p:cNvPr>
          <p:cNvGrpSpPr/>
          <p:nvPr/>
        </p:nvGrpSpPr>
        <p:grpSpPr>
          <a:xfrm>
            <a:off x="8112261" y="4125047"/>
            <a:ext cx="399196" cy="283246"/>
            <a:chOff x="9591327" y="4670013"/>
            <a:chExt cx="617855" cy="481965"/>
          </a:xfrm>
        </p:grpSpPr>
        <p:sp>
          <p:nvSpPr>
            <p:cNvPr id="335" name="object 20">
              <a:extLst>
                <a:ext uri="{FF2B5EF4-FFF2-40B4-BE49-F238E27FC236}">
                  <a16:creationId xmlns:a16="http://schemas.microsoft.com/office/drawing/2014/main" id="{6F6B767E-2ADD-4C38-946D-4CACCDA57574}"/>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6" name="object 21">
              <a:extLst>
                <a:ext uri="{FF2B5EF4-FFF2-40B4-BE49-F238E27FC236}">
                  <a16:creationId xmlns:a16="http://schemas.microsoft.com/office/drawing/2014/main" id="{676A5599-2508-4516-B195-0B7DCADA4B4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7" name="object 22">
              <a:extLst>
                <a:ext uri="{FF2B5EF4-FFF2-40B4-BE49-F238E27FC236}">
                  <a16:creationId xmlns:a16="http://schemas.microsoft.com/office/drawing/2014/main" id="{67AC61CD-C86D-4367-BFE3-216B642C4E8E}"/>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8" name="object 23">
              <a:extLst>
                <a:ext uri="{FF2B5EF4-FFF2-40B4-BE49-F238E27FC236}">
                  <a16:creationId xmlns:a16="http://schemas.microsoft.com/office/drawing/2014/main" id="{41B0695D-15EB-409F-BA17-A18CA3D81F7A}"/>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9" name="object 24">
              <a:extLst>
                <a:ext uri="{FF2B5EF4-FFF2-40B4-BE49-F238E27FC236}">
                  <a16:creationId xmlns:a16="http://schemas.microsoft.com/office/drawing/2014/main" id="{87325C7E-886A-4141-A7F4-B0EE9FC16804}"/>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40" name="object 25">
              <a:extLst>
                <a:ext uri="{FF2B5EF4-FFF2-40B4-BE49-F238E27FC236}">
                  <a16:creationId xmlns:a16="http://schemas.microsoft.com/office/drawing/2014/main" id="{A6CAE082-6FD2-4F90-8A9B-E7B0D872B44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41" name="object 80">
            <a:extLst>
              <a:ext uri="{FF2B5EF4-FFF2-40B4-BE49-F238E27FC236}">
                <a16:creationId xmlns:a16="http://schemas.microsoft.com/office/drawing/2014/main" id="{A242D923-7FD9-4527-B51B-8C3D7AEDC835}"/>
              </a:ext>
            </a:extLst>
          </p:cNvPr>
          <p:cNvSpPr txBox="1"/>
          <p:nvPr/>
        </p:nvSpPr>
        <p:spPr>
          <a:xfrm>
            <a:off x="7036686" y="3660474"/>
            <a:ext cx="1612558" cy="255554"/>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6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PaaS</a:t>
            </a:r>
            <a:endParaRPr kumimoji="0" lang="en-US" sz="14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2" name="Straight Arrow Connector 341">
            <a:extLst>
              <a:ext uri="{FF2B5EF4-FFF2-40B4-BE49-F238E27FC236}">
                <a16:creationId xmlns:a16="http://schemas.microsoft.com/office/drawing/2014/main" id="{110B79FC-BCE6-472C-A8D7-2EA0B113A5DD}"/>
              </a:ext>
            </a:extLst>
          </p:cNvPr>
          <p:cNvCxnSpPr/>
          <p:nvPr/>
        </p:nvCxnSpPr>
        <p:spPr>
          <a:xfrm>
            <a:off x="7222765" y="4467477"/>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3" name="object 74">
            <a:extLst>
              <a:ext uri="{FF2B5EF4-FFF2-40B4-BE49-F238E27FC236}">
                <a16:creationId xmlns:a16="http://schemas.microsoft.com/office/drawing/2014/main" id="{BE4D1D11-E7A7-4334-BBEA-2F45EA1D586D}"/>
              </a:ext>
            </a:extLst>
          </p:cNvPr>
          <p:cNvSpPr/>
          <p:nvPr/>
        </p:nvSpPr>
        <p:spPr>
          <a:xfrm>
            <a:off x="6972255" y="3633823"/>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4" name="Straight Arrow Connector 343">
            <a:extLst>
              <a:ext uri="{FF2B5EF4-FFF2-40B4-BE49-F238E27FC236}">
                <a16:creationId xmlns:a16="http://schemas.microsoft.com/office/drawing/2014/main" id="{E15A5430-100B-4FC4-AD71-2F7EB5A8F197}"/>
              </a:ext>
            </a:extLst>
          </p:cNvPr>
          <p:cNvCxnSpPr/>
          <p:nvPr/>
        </p:nvCxnSpPr>
        <p:spPr>
          <a:xfrm>
            <a:off x="8512864" y="4488049"/>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5" name="Picture 344">
            <a:extLst>
              <a:ext uri="{FF2B5EF4-FFF2-40B4-BE49-F238E27FC236}">
                <a16:creationId xmlns:a16="http://schemas.microsoft.com/office/drawing/2014/main" id="{7CFEB04F-8BE6-430A-A5F6-A8C6684C6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001" y="4824757"/>
            <a:ext cx="847373" cy="552822"/>
          </a:xfrm>
          <a:prstGeom prst="rect">
            <a:avLst/>
          </a:prstGeom>
        </p:spPr>
      </p:pic>
      <p:sp>
        <p:nvSpPr>
          <p:cNvPr id="346" name="Rectangle 345">
            <a:extLst>
              <a:ext uri="{FF2B5EF4-FFF2-40B4-BE49-F238E27FC236}">
                <a16:creationId xmlns:a16="http://schemas.microsoft.com/office/drawing/2014/main" id="{888B4C4F-F790-4767-929F-78E9770C2183}"/>
              </a:ext>
            </a:extLst>
          </p:cNvPr>
          <p:cNvSpPr/>
          <p:nvPr/>
        </p:nvSpPr>
        <p:spPr>
          <a:xfrm>
            <a:off x="6934570" y="5092089"/>
            <a:ext cx="591055" cy="206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pic>
        <p:nvPicPr>
          <p:cNvPr id="347" name="Picture 346">
            <a:extLst>
              <a:ext uri="{FF2B5EF4-FFF2-40B4-BE49-F238E27FC236}">
                <a16:creationId xmlns:a16="http://schemas.microsoft.com/office/drawing/2014/main" id="{A77A2B54-26BB-46B3-B57F-1BB431761E5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50698" y="4980347"/>
            <a:ext cx="328483" cy="335698"/>
          </a:xfrm>
          <a:prstGeom prst="rect">
            <a:avLst/>
          </a:prstGeom>
        </p:spPr>
      </p:pic>
      <p:grpSp>
        <p:nvGrpSpPr>
          <p:cNvPr id="348" name="Group 347">
            <a:extLst>
              <a:ext uri="{FF2B5EF4-FFF2-40B4-BE49-F238E27FC236}">
                <a16:creationId xmlns:a16="http://schemas.microsoft.com/office/drawing/2014/main" id="{05E64624-7491-4C36-BF03-47C2C2915778}"/>
              </a:ext>
            </a:extLst>
          </p:cNvPr>
          <p:cNvGrpSpPr/>
          <p:nvPr/>
        </p:nvGrpSpPr>
        <p:grpSpPr>
          <a:xfrm>
            <a:off x="5336402" y="4130273"/>
            <a:ext cx="399196" cy="283246"/>
            <a:chOff x="7580917" y="4670013"/>
            <a:chExt cx="617855" cy="481965"/>
          </a:xfrm>
        </p:grpSpPr>
        <p:sp>
          <p:nvSpPr>
            <p:cNvPr id="349" name="object 14">
              <a:extLst>
                <a:ext uri="{FF2B5EF4-FFF2-40B4-BE49-F238E27FC236}">
                  <a16:creationId xmlns:a16="http://schemas.microsoft.com/office/drawing/2014/main" id="{DF8D5BFB-3FCD-4574-A91A-C269411D6D0F}"/>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0" name="object 15">
              <a:extLst>
                <a:ext uri="{FF2B5EF4-FFF2-40B4-BE49-F238E27FC236}">
                  <a16:creationId xmlns:a16="http://schemas.microsoft.com/office/drawing/2014/main" id="{244D0F06-5B12-4CE1-89FC-F2A6A6FBF67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1" name="object 16">
              <a:extLst>
                <a:ext uri="{FF2B5EF4-FFF2-40B4-BE49-F238E27FC236}">
                  <a16:creationId xmlns:a16="http://schemas.microsoft.com/office/drawing/2014/main" id="{9823FEA3-8B2E-4A37-8AC5-1178026D83C6}"/>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2" name="object 17">
              <a:extLst>
                <a:ext uri="{FF2B5EF4-FFF2-40B4-BE49-F238E27FC236}">
                  <a16:creationId xmlns:a16="http://schemas.microsoft.com/office/drawing/2014/main" id="{0B154C64-EBD0-43A4-BE4E-A064A75D7BCB}"/>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3" name="object 18">
              <a:extLst>
                <a:ext uri="{FF2B5EF4-FFF2-40B4-BE49-F238E27FC236}">
                  <a16:creationId xmlns:a16="http://schemas.microsoft.com/office/drawing/2014/main" id="{AA72BD06-74B5-4684-84D3-06EB9CE5920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4" name="object 19">
              <a:extLst>
                <a:ext uri="{FF2B5EF4-FFF2-40B4-BE49-F238E27FC236}">
                  <a16:creationId xmlns:a16="http://schemas.microsoft.com/office/drawing/2014/main" id="{32894065-C18E-4392-94F9-955855FB1BCE}"/>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pic>
        <p:nvPicPr>
          <p:cNvPr id="355" name="Picture 354">
            <a:extLst>
              <a:ext uri="{FF2B5EF4-FFF2-40B4-BE49-F238E27FC236}">
                <a16:creationId xmlns:a16="http://schemas.microsoft.com/office/drawing/2014/main" id="{5EA89EE9-A5EF-470A-98A3-03B5EA1FEC4C}"/>
              </a:ext>
            </a:extLst>
          </p:cNvPr>
          <p:cNvPicPr>
            <a:picLocks noChangeAspect="1"/>
          </p:cNvPicPr>
          <p:nvPr/>
        </p:nvPicPr>
        <p:blipFill rotWithShape="1">
          <a:blip r:embed="rId8"/>
          <a:srcRect l="18170" t="10230" r="16309" b="25085"/>
          <a:stretch/>
        </p:blipFill>
        <p:spPr>
          <a:xfrm>
            <a:off x="10451647" y="5416351"/>
            <a:ext cx="369871" cy="349052"/>
          </a:xfrm>
          <a:prstGeom prst="rect">
            <a:avLst/>
          </a:prstGeom>
        </p:spPr>
      </p:pic>
      <p:pic>
        <p:nvPicPr>
          <p:cNvPr id="356" name="Picture 355">
            <a:extLst>
              <a:ext uri="{FF2B5EF4-FFF2-40B4-BE49-F238E27FC236}">
                <a16:creationId xmlns:a16="http://schemas.microsoft.com/office/drawing/2014/main" id="{20FEEC7C-3EFF-4C77-9847-C380D960806D}"/>
              </a:ext>
            </a:extLst>
          </p:cNvPr>
          <p:cNvPicPr>
            <a:picLocks noChangeAspect="1"/>
          </p:cNvPicPr>
          <p:nvPr/>
        </p:nvPicPr>
        <p:blipFill rotWithShape="1">
          <a:blip r:embed="rId9"/>
          <a:srcRect r="80218" b="15105"/>
          <a:stretch/>
        </p:blipFill>
        <p:spPr>
          <a:xfrm>
            <a:off x="10107490" y="5424477"/>
            <a:ext cx="177672" cy="257148"/>
          </a:xfrm>
          <a:prstGeom prst="rect">
            <a:avLst/>
          </a:prstGeom>
        </p:spPr>
      </p:pic>
      <p:pic>
        <p:nvPicPr>
          <p:cNvPr id="357" name="Picture 356">
            <a:extLst>
              <a:ext uri="{FF2B5EF4-FFF2-40B4-BE49-F238E27FC236}">
                <a16:creationId xmlns:a16="http://schemas.microsoft.com/office/drawing/2014/main" id="{AD36958C-C039-4DEE-AAC5-33D4AF5E261B}"/>
              </a:ext>
            </a:extLst>
          </p:cNvPr>
          <p:cNvPicPr>
            <a:picLocks noChangeAspect="1"/>
          </p:cNvPicPr>
          <p:nvPr/>
        </p:nvPicPr>
        <p:blipFill rotWithShape="1">
          <a:blip r:embed="rId10"/>
          <a:srcRect r="74982"/>
          <a:stretch/>
        </p:blipFill>
        <p:spPr>
          <a:xfrm>
            <a:off x="9692355" y="5392711"/>
            <a:ext cx="275854" cy="338975"/>
          </a:xfrm>
          <a:prstGeom prst="rect">
            <a:avLst/>
          </a:prstGeom>
        </p:spPr>
      </p:pic>
      <p:sp>
        <p:nvSpPr>
          <p:cNvPr id="358" name="Rectangle 357">
            <a:extLst>
              <a:ext uri="{FF2B5EF4-FFF2-40B4-BE49-F238E27FC236}">
                <a16:creationId xmlns:a16="http://schemas.microsoft.com/office/drawing/2014/main" id="{C8244418-262C-474D-AAA3-E5E12FB39E0F}"/>
              </a:ext>
            </a:extLst>
          </p:cNvPr>
          <p:cNvSpPr/>
          <p:nvPr/>
        </p:nvSpPr>
        <p:spPr>
          <a:xfrm>
            <a:off x="1515650" y="4491721"/>
            <a:ext cx="9343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Solutions</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34C29BBC-1691-4BC3-A20C-6A2FAE51D8F1}"/>
              </a:ext>
            </a:extLst>
          </p:cNvPr>
          <p:cNvSpPr/>
          <p:nvPr/>
        </p:nvSpPr>
        <p:spPr>
          <a:xfrm>
            <a:off x="2361462" y="4462225"/>
            <a:ext cx="8116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IT </a:t>
            </a:r>
            <a:r>
              <a:rPr kumimoji="0" lang="en-US" sz="11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Mgt</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Software</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35" name="Picture 434">
            <a:extLst>
              <a:ext uri="{FF2B5EF4-FFF2-40B4-BE49-F238E27FC236}">
                <a16:creationId xmlns:a16="http://schemas.microsoft.com/office/drawing/2014/main" id="{C6470EBE-FCD5-41CF-AA28-9B29613908D1}"/>
              </a:ext>
            </a:extLst>
          </p:cNvPr>
          <p:cNvPicPr>
            <a:picLocks noChangeAspect="1"/>
          </p:cNvPicPr>
          <p:nvPr/>
        </p:nvPicPr>
        <p:blipFill>
          <a:blip r:embed="rId11"/>
          <a:stretch>
            <a:fillRect/>
          </a:stretch>
        </p:blipFill>
        <p:spPr>
          <a:xfrm>
            <a:off x="423276" y="5514168"/>
            <a:ext cx="591055" cy="489965"/>
          </a:xfrm>
          <a:prstGeom prst="rect">
            <a:avLst/>
          </a:prstGeom>
        </p:spPr>
      </p:pic>
      <p:pic>
        <p:nvPicPr>
          <p:cNvPr id="436" name="Picture 435">
            <a:extLst>
              <a:ext uri="{FF2B5EF4-FFF2-40B4-BE49-F238E27FC236}">
                <a16:creationId xmlns:a16="http://schemas.microsoft.com/office/drawing/2014/main" id="{D07D2E26-4775-4686-8F2E-A655CBE29F18}"/>
              </a:ext>
            </a:extLst>
          </p:cNvPr>
          <p:cNvPicPr>
            <a:picLocks noChangeAspect="1"/>
          </p:cNvPicPr>
          <p:nvPr/>
        </p:nvPicPr>
        <p:blipFill>
          <a:blip r:embed="rId12"/>
          <a:stretch>
            <a:fillRect/>
          </a:stretch>
        </p:blipFill>
        <p:spPr>
          <a:xfrm>
            <a:off x="410000" y="5883125"/>
            <a:ext cx="669885" cy="320168"/>
          </a:xfrm>
          <a:prstGeom prst="rect">
            <a:avLst/>
          </a:prstGeom>
        </p:spPr>
      </p:pic>
      <p:pic>
        <p:nvPicPr>
          <p:cNvPr id="437" name="Picture 436">
            <a:extLst>
              <a:ext uri="{FF2B5EF4-FFF2-40B4-BE49-F238E27FC236}">
                <a16:creationId xmlns:a16="http://schemas.microsoft.com/office/drawing/2014/main" id="{83AE0BF9-9154-4D53-94EC-1B2E019F2CEC}"/>
              </a:ext>
            </a:extLst>
          </p:cNvPr>
          <p:cNvPicPr>
            <a:picLocks noChangeAspect="1"/>
          </p:cNvPicPr>
          <p:nvPr/>
        </p:nvPicPr>
        <p:blipFill>
          <a:blip r:embed="rId13"/>
          <a:stretch>
            <a:fillRect/>
          </a:stretch>
        </p:blipFill>
        <p:spPr>
          <a:xfrm>
            <a:off x="458844" y="5247841"/>
            <a:ext cx="630180" cy="273153"/>
          </a:xfrm>
          <a:prstGeom prst="rect">
            <a:avLst/>
          </a:prstGeom>
        </p:spPr>
      </p:pic>
      <p:pic>
        <p:nvPicPr>
          <p:cNvPr id="438" name="Picture 437">
            <a:extLst>
              <a:ext uri="{FF2B5EF4-FFF2-40B4-BE49-F238E27FC236}">
                <a16:creationId xmlns:a16="http://schemas.microsoft.com/office/drawing/2014/main" id="{3DA6EA23-62CE-442B-B1A0-068A87A776F3}"/>
              </a:ext>
            </a:extLst>
          </p:cNvPr>
          <p:cNvPicPr>
            <a:picLocks noChangeAspect="1"/>
          </p:cNvPicPr>
          <p:nvPr/>
        </p:nvPicPr>
        <p:blipFill>
          <a:blip r:embed="rId14"/>
          <a:stretch>
            <a:fillRect/>
          </a:stretch>
        </p:blipFill>
        <p:spPr>
          <a:xfrm>
            <a:off x="425629" y="4823338"/>
            <a:ext cx="818375" cy="391139"/>
          </a:xfrm>
          <a:prstGeom prst="rect">
            <a:avLst/>
          </a:prstGeom>
        </p:spPr>
      </p:pic>
      <p:sp>
        <p:nvSpPr>
          <p:cNvPr id="439" name="Rectangle 438">
            <a:extLst>
              <a:ext uri="{FF2B5EF4-FFF2-40B4-BE49-F238E27FC236}">
                <a16:creationId xmlns:a16="http://schemas.microsoft.com/office/drawing/2014/main" id="{24519D7D-B90D-445A-A9A5-F62503A17792}"/>
              </a:ext>
            </a:extLst>
          </p:cNvPr>
          <p:cNvSpPr/>
          <p:nvPr/>
        </p:nvSpPr>
        <p:spPr>
          <a:xfrm>
            <a:off x="325553" y="4479731"/>
            <a:ext cx="12885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App Servers and Custom Apps</a:t>
            </a:r>
          </a:p>
        </p:txBody>
      </p:sp>
      <p:pic>
        <p:nvPicPr>
          <p:cNvPr id="440" name="Picture 439">
            <a:extLst>
              <a:ext uri="{FF2B5EF4-FFF2-40B4-BE49-F238E27FC236}">
                <a16:creationId xmlns:a16="http://schemas.microsoft.com/office/drawing/2014/main" id="{CDFB8E69-4866-470B-B47C-F6961F3BDBF3}"/>
              </a:ext>
            </a:extLst>
          </p:cNvPr>
          <p:cNvPicPr>
            <a:picLocks noChangeAspect="1"/>
          </p:cNvPicPr>
          <p:nvPr/>
        </p:nvPicPr>
        <p:blipFill>
          <a:blip r:embed="rId15"/>
          <a:stretch>
            <a:fillRect/>
          </a:stretch>
        </p:blipFill>
        <p:spPr>
          <a:xfrm>
            <a:off x="8373510" y="4990987"/>
            <a:ext cx="332047" cy="342380"/>
          </a:xfrm>
          <a:prstGeom prst="rect">
            <a:avLst/>
          </a:prstGeom>
        </p:spPr>
      </p:pic>
      <p:grpSp>
        <p:nvGrpSpPr>
          <p:cNvPr id="441" name="Group 440"/>
          <p:cNvGrpSpPr/>
          <p:nvPr/>
        </p:nvGrpSpPr>
        <p:grpSpPr>
          <a:xfrm>
            <a:off x="7473338" y="4512236"/>
            <a:ext cx="845529" cy="554205"/>
            <a:chOff x="7437519" y="4357614"/>
            <a:chExt cx="857666" cy="588101"/>
          </a:xfrm>
        </p:grpSpPr>
        <p:pic>
          <p:nvPicPr>
            <p:cNvPr id="442" name="Picture 441">
              <a:extLst>
                <a:ext uri="{FF2B5EF4-FFF2-40B4-BE49-F238E27FC236}">
                  <a16:creationId xmlns:a16="http://schemas.microsoft.com/office/drawing/2014/main" id="{67AE0E03-3F80-4F0C-BE9C-EC6F50EA855B}"/>
                </a:ext>
              </a:extLst>
            </p:cNvPr>
            <p:cNvPicPr>
              <a:picLocks noChangeAspect="1"/>
            </p:cNvPicPr>
            <p:nvPr/>
          </p:nvPicPr>
          <p:blipFill>
            <a:blip r:embed="rId16"/>
            <a:stretch>
              <a:fillRect/>
            </a:stretch>
          </p:blipFill>
          <p:spPr>
            <a:xfrm>
              <a:off x="7577849" y="4511011"/>
              <a:ext cx="591208" cy="305078"/>
            </a:xfrm>
            <a:prstGeom prst="rect">
              <a:avLst/>
            </a:prstGeom>
          </p:spPr>
        </p:pic>
        <p:pic>
          <p:nvPicPr>
            <p:cNvPr id="443" name="Picture 442">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7437519" y="4357614"/>
              <a:ext cx="857666" cy="588101"/>
            </a:xfrm>
            <a:prstGeom prst="rect">
              <a:avLst/>
            </a:prstGeom>
          </p:spPr>
        </p:pic>
      </p:grpSp>
      <p:grpSp>
        <p:nvGrpSpPr>
          <p:cNvPr id="444" name="Group 443">
            <a:extLst>
              <a:ext uri="{FF2B5EF4-FFF2-40B4-BE49-F238E27FC236}">
                <a16:creationId xmlns:a16="http://schemas.microsoft.com/office/drawing/2014/main" id="{9DC329A2-430E-4F01-90D0-FC1850C16F59}"/>
              </a:ext>
            </a:extLst>
          </p:cNvPr>
          <p:cNvGrpSpPr/>
          <p:nvPr/>
        </p:nvGrpSpPr>
        <p:grpSpPr>
          <a:xfrm>
            <a:off x="3467771" y="4138122"/>
            <a:ext cx="406170" cy="283246"/>
            <a:chOff x="11601740" y="4670013"/>
            <a:chExt cx="628650" cy="481965"/>
          </a:xfrm>
        </p:grpSpPr>
        <p:sp>
          <p:nvSpPr>
            <p:cNvPr id="44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5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451" name="Group 450"/>
          <p:cNvGrpSpPr/>
          <p:nvPr/>
        </p:nvGrpSpPr>
        <p:grpSpPr>
          <a:xfrm>
            <a:off x="5095379" y="4550667"/>
            <a:ext cx="847373" cy="554205"/>
            <a:chOff x="5025427" y="4398396"/>
            <a:chExt cx="859536" cy="588101"/>
          </a:xfrm>
        </p:grpSpPr>
        <p:pic>
          <p:nvPicPr>
            <p:cNvPr id="452" name="Picture 451">
              <a:extLst>
                <a:ext uri="{FF2B5EF4-FFF2-40B4-BE49-F238E27FC236}">
                  <a16:creationId xmlns:a16="http://schemas.microsoft.com/office/drawing/2014/main" id="{91B62E46-11F9-48EC-B1F2-DB32DADAB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427" y="4398396"/>
              <a:ext cx="859536" cy="588101"/>
            </a:xfrm>
            <a:prstGeom prst="rect">
              <a:avLst/>
            </a:prstGeom>
          </p:spPr>
        </p:pic>
        <p:sp>
          <p:nvSpPr>
            <p:cNvPr id="453" name="Freeform 452"/>
            <p:cNvSpPr/>
            <p:nvPr/>
          </p:nvSpPr>
          <p:spPr>
            <a:xfrm>
              <a:off x="5081217" y="4697935"/>
              <a:ext cx="772039" cy="224494"/>
            </a:xfrm>
            <a:custGeom>
              <a:avLst/>
              <a:gdLst>
                <a:gd name="connsiteX0" fmla="*/ 120460 w 772039"/>
                <a:gd name="connsiteY0" fmla="*/ 10951 h 224494"/>
                <a:gd name="connsiteX1" fmla="*/ 120460 w 772039"/>
                <a:gd name="connsiteY1" fmla="*/ 10951 h 224494"/>
                <a:gd name="connsiteX2" fmla="*/ 372331 w 772039"/>
                <a:gd name="connsiteY2" fmla="*/ 21902 h 224494"/>
                <a:gd name="connsiteX3" fmla="*/ 416134 w 772039"/>
                <a:gd name="connsiteY3" fmla="*/ 27378 h 224494"/>
                <a:gd name="connsiteX4" fmla="*/ 465413 w 772039"/>
                <a:gd name="connsiteY4" fmla="*/ 32853 h 224494"/>
                <a:gd name="connsiteX5" fmla="*/ 520168 w 772039"/>
                <a:gd name="connsiteY5" fmla="*/ 27378 h 224494"/>
                <a:gd name="connsiteX6" fmla="*/ 695382 w 772039"/>
                <a:gd name="connsiteY6" fmla="*/ 38328 h 224494"/>
                <a:gd name="connsiteX7" fmla="*/ 744661 w 772039"/>
                <a:gd name="connsiteY7" fmla="*/ 49279 h 224494"/>
                <a:gd name="connsiteX8" fmla="*/ 761088 w 772039"/>
                <a:gd name="connsiteY8" fmla="*/ 60230 h 224494"/>
                <a:gd name="connsiteX9" fmla="*/ 772039 w 772039"/>
                <a:gd name="connsiteY9" fmla="*/ 93083 h 224494"/>
                <a:gd name="connsiteX10" fmla="*/ 761088 w 772039"/>
                <a:gd name="connsiteY10" fmla="*/ 131411 h 224494"/>
                <a:gd name="connsiteX11" fmla="*/ 744661 w 772039"/>
                <a:gd name="connsiteY11" fmla="*/ 142362 h 224494"/>
                <a:gd name="connsiteX12" fmla="*/ 722759 w 772039"/>
                <a:gd name="connsiteY12" fmla="*/ 169739 h 224494"/>
                <a:gd name="connsiteX13" fmla="*/ 695382 w 772039"/>
                <a:gd name="connsiteY13" fmla="*/ 191641 h 224494"/>
                <a:gd name="connsiteX14" fmla="*/ 678956 w 772039"/>
                <a:gd name="connsiteY14" fmla="*/ 202592 h 224494"/>
                <a:gd name="connsiteX15" fmla="*/ 646103 w 772039"/>
                <a:gd name="connsiteY15" fmla="*/ 213543 h 224494"/>
                <a:gd name="connsiteX16" fmla="*/ 596824 w 772039"/>
                <a:gd name="connsiteY16" fmla="*/ 224494 h 224494"/>
                <a:gd name="connsiteX17" fmla="*/ 290199 w 772039"/>
                <a:gd name="connsiteY17" fmla="*/ 219018 h 224494"/>
                <a:gd name="connsiteX18" fmla="*/ 93083 w 772039"/>
                <a:gd name="connsiteY18" fmla="*/ 202592 h 224494"/>
                <a:gd name="connsiteX19" fmla="*/ 76657 w 772039"/>
                <a:gd name="connsiteY19" fmla="*/ 197116 h 224494"/>
                <a:gd name="connsiteX20" fmla="*/ 38328 w 772039"/>
                <a:gd name="connsiteY20" fmla="*/ 186166 h 224494"/>
                <a:gd name="connsiteX21" fmla="*/ 10951 w 772039"/>
                <a:gd name="connsiteY21" fmla="*/ 158788 h 224494"/>
                <a:gd name="connsiteX22" fmla="*/ 0 w 772039"/>
                <a:gd name="connsiteY22" fmla="*/ 125936 h 224494"/>
                <a:gd name="connsiteX23" fmla="*/ 5476 w 772039"/>
                <a:gd name="connsiteY23" fmla="*/ 71181 h 224494"/>
                <a:gd name="connsiteX24" fmla="*/ 16427 w 772039"/>
                <a:gd name="connsiteY24" fmla="*/ 38328 h 224494"/>
                <a:gd name="connsiteX25" fmla="*/ 49279 w 772039"/>
                <a:gd name="connsiteY25" fmla="*/ 16427 h 224494"/>
                <a:gd name="connsiteX26" fmla="*/ 109509 w 772039"/>
                <a:gd name="connsiteY26" fmla="*/ 0 h 224494"/>
                <a:gd name="connsiteX27" fmla="*/ 120460 w 772039"/>
                <a:gd name="connsiteY27" fmla="*/ 10951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2039" h="224494">
                  <a:moveTo>
                    <a:pt x="120460" y="10951"/>
                  </a:moveTo>
                  <a:lnTo>
                    <a:pt x="120460" y="10951"/>
                  </a:lnTo>
                  <a:lnTo>
                    <a:pt x="372331" y="21902"/>
                  </a:lnTo>
                  <a:cubicBezTo>
                    <a:pt x="387023" y="22718"/>
                    <a:pt x="401520" y="25659"/>
                    <a:pt x="416134" y="27378"/>
                  </a:cubicBezTo>
                  <a:lnTo>
                    <a:pt x="465413" y="32853"/>
                  </a:lnTo>
                  <a:cubicBezTo>
                    <a:pt x="483665" y="31028"/>
                    <a:pt x="501825" y="27378"/>
                    <a:pt x="520168" y="27378"/>
                  </a:cubicBezTo>
                  <a:cubicBezTo>
                    <a:pt x="685392" y="27378"/>
                    <a:pt x="618124" y="24281"/>
                    <a:pt x="695382" y="38328"/>
                  </a:cubicBezTo>
                  <a:cubicBezTo>
                    <a:pt x="737780" y="46037"/>
                    <a:pt x="715700" y="39626"/>
                    <a:pt x="744661" y="49279"/>
                  </a:cubicBezTo>
                  <a:cubicBezTo>
                    <a:pt x="750137" y="52929"/>
                    <a:pt x="757600" y="54649"/>
                    <a:pt x="761088" y="60230"/>
                  </a:cubicBezTo>
                  <a:cubicBezTo>
                    <a:pt x="767206" y="70019"/>
                    <a:pt x="772039" y="93083"/>
                    <a:pt x="772039" y="93083"/>
                  </a:cubicBezTo>
                  <a:cubicBezTo>
                    <a:pt x="771682" y="94511"/>
                    <a:pt x="763943" y="127842"/>
                    <a:pt x="761088" y="131411"/>
                  </a:cubicBezTo>
                  <a:cubicBezTo>
                    <a:pt x="756977" y="136550"/>
                    <a:pt x="750137" y="138712"/>
                    <a:pt x="744661" y="142362"/>
                  </a:cubicBezTo>
                  <a:cubicBezTo>
                    <a:pt x="734002" y="174342"/>
                    <a:pt x="747527" y="144970"/>
                    <a:pt x="722759" y="169739"/>
                  </a:cubicBezTo>
                  <a:cubicBezTo>
                    <a:pt x="697992" y="194507"/>
                    <a:pt x="727363" y="180982"/>
                    <a:pt x="695382" y="191641"/>
                  </a:cubicBezTo>
                  <a:cubicBezTo>
                    <a:pt x="689907" y="195291"/>
                    <a:pt x="684969" y="199919"/>
                    <a:pt x="678956" y="202592"/>
                  </a:cubicBezTo>
                  <a:cubicBezTo>
                    <a:pt x="668408" y="207280"/>
                    <a:pt x="657302" y="210744"/>
                    <a:pt x="646103" y="213543"/>
                  </a:cubicBezTo>
                  <a:cubicBezTo>
                    <a:pt x="615172" y="221275"/>
                    <a:pt x="631580" y="217542"/>
                    <a:pt x="596824" y="224494"/>
                  </a:cubicBezTo>
                  <a:lnTo>
                    <a:pt x="290199" y="219018"/>
                  </a:lnTo>
                  <a:cubicBezTo>
                    <a:pt x="189411" y="215418"/>
                    <a:pt x="168425" y="212009"/>
                    <a:pt x="93083" y="202592"/>
                  </a:cubicBezTo>
                  <a:cubicBezTo>
                    <a:pt x="87608" y="200767"/>
                    <a:pt x="82207" y="198702"/>
                    <a:pt x="76657" y="197116"/>
                  </a:cubicBezTo>
                  <a:cubicBezTo>
                    <a:pt x="28495" y="183355"/>
                    <a:pt x="77741" y="199302"/>
                    <a:pt x="38328" y="186166"/>
                  </a:cubicBezTo>
                  <a:cubicBezTo>
                    <a:pt x="23342" y="176175"/>
                    <a:pt x="18636" y="176080"/>
                    <a:pt x="10951" y="158788"/>
                  </a:cubicBezTo>
                  <a:cubicBezTo>
                    <a:pt x="6263" y="148240"/>
                    <a:pt x="0" y="125936"/>
                    <a:pt x="0" y="125936"/>
                  </a:cubicBezTo>
                  <a:cubicBezTo>
                    <a:pt x="1825" y="107684"/>
                    <a:pt x="2096" y="89210"/>
                    <a:pt x="5476" y="71181"/>
                  </a:cubicBezTo>
                  <a:cubicBezTo>
                    <a:pt x="7603" y="59835"/>
                    <a:pt x="6822" y="44731"/>
                    <a:pt x="16427" y="38328"/>
                  </a:cubicBezTo>
                  <a:cubicBezTo>
                    <a:pt x="27378" y="31028"/>
                    <a:pt x="36793" y="20589"/>
                    <a:pt x="49279" y="16427"/>
                  </a:cubicBezTo>
                  <a:cubicBezTo>
                    <a:pt x="90961" y="2533"/>
                    <a:pt x="70813" y="7740"/>
                    <a:pt x="109509" y="0"/>
                  </a:cubicBezTo>
                  <a:cubicBezTo>
                    <a:pt x="136723" y="6804"/>
                    <a:pt x="123886" y="5476"/>
                    <a:pt x="120460" y="1095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4" name="Picture 4" descr="mage result for Google Cloud Platform Logo 20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3241" y="4482038"/>
              <a:ext cx="740568" cy="457554"/>
            </a:xfrm>
            <a:prstGeom prst="rect">
              <a:avLst/>
            </a:prstGeom>
            <a:noFill/>
            <a:extLst>
              <a:ext uri="{909E8E84-426E-40DD-AFC4-6F175D3DCCD1}">
                <a14:hiddenFill xmlns:a14="http://schemas.microsoft.com/office/drawing/2010/main">
                  <a:solidFill>
                    <a:srgbClr val="FFFFFF"/>
                  </a:solidFill>
                </a14:hiddenFill>
              </a:ext>
            </a:extLst>
          </p:spPr>
        </p:pic>
      </p:grpSp>
      <p:pic>
        <p:nvPicPr>
          <p:cNvPr id="455" name="Picture 2" descr="Image result for uipa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357" y="5325174"/>
            <a:ext cx="485590" cy="21550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26818" y="4966259"/>
            <a:ext cx="685703" cy="156732"/>
          </a:xfrm>
          <a:prstGeom prst="rect">
            <a:avLst/>
          </a:prstGeom>
        </p:spPr>
      </p:pic>
      <p:pic>
        <p:nvPicPr>
          <p:cNvPr id="457" name="Picture 456"/>
          <p:cNvPicPr>
            <a:picLocks noChangeAspect="1"/>
          </p:cNvPicPr>
          <p:nvPr/>
        </p:nvPicPr>
        <p:blipFill>
          <a:blip r:embed="rId21"/>
          <a:stretch>
            <a:fillRect/>
          </a:stretch>
        </p:blipFill>
        <p:spPr>
          <a:xfrm>
            <a:off x="10958024" y="5400721"/>
            <a:ext cx="396638" cy="390215"/>
          </a:xfrm>
          <a:prstGeom prst="rect">
            <a:avLst/>
          </a:prstGeom>
        </p:spPr>
      </p:pic>
      <p:pic>
        <p:nvPicPr>
          <p:cNvPr id="458" name="Picture 457"/>
          <p:cNvPicPr>
            <a:picLocks noChangeAspect="1"/>
          </p:cNvPicPr>
          <p:nvPr/>
        </p:nvPicPr>
        <p:blipFill>
          <a:blip r:embed="rId22"/>
          <a:stretch>
            <a:fillRect/>
          </a:stretch>
        </p:blipFill>
        <p:spPr>
          <a:xfrm>
            <a:off x="9734616" y="5901253"/>
            <a:ext cx="642835" cy="216908"/>
          </a:xfrm>
          <a:prstGeom prst="rect">
            <a:avLst/>
          </a:prstGeom>
        </p:spPr>
      </p:pic>
      <p:pic>
        <p:nvPicPr>
          <p:cNvPr id="459" name="Picture 458"/>
          <p:cNvPicPr>
            <a:picLocks noChangeAspect="1"/>
          </p:cNvPicPr>
          <p:nvPr/>
        </p:nvPicPr>
        <p:blipFill>
          <a:blip r:embed="rId23"/>
          <a:stretch>
            <a:fillRect/>
          </a:stretch>
        </p:blipFill>
        <p:spPr>
          <a:xfrm>
            <a:off x="10591156" y="5886952"/>
            <a:ext cx="868068" cy="218480"/>
          </a:xfrm>
          <a:prstGeom prst="rect">
            <a:avLst/>
          </a:prstGeom>
        </p:spPr>
      </p:pic>
      <p:pic>
        <p:nvPicPr>
          <p:cNvPr id="461" name="Picture 460"/>
          <p:cNvPicPr>
            <a:picLocks noChangeAspect="1"/>
          </p:cNvPicPr>
          <p:nvPr/>
        </p:nvPicPr>
        <p:blipFill rotWithShape="1">
          <a:blip r:embed="rId24"/>
          <a:srcRect t="30212" b="33935"/>
          <a:stretch/>
        </p:blipFill>
        <p:spPr>
          <a:xfrm>
            <a:off x="2362026" y="4910702"/>
            <a:ext cx="835069" cy="198281"/>
          </a:xfrm>
          <a:prstGeom prst="rect">
            <a:avLst/>
          </a:prstGeom>
        </p:spPr>
      </p:pic>
      <p:pic>
        <p:nvPicPr>
          <p:cNvPr id="462" name="Picture 461"/>
          <p:cNvPicPr>
            <a:picLocks noChangeAspect="1"/>
          </p:cNvPicPr>
          <p:nvPr/>
        </p:nvPicPr>
        <p:blipFill>
          <a:blip r:embed="rId25"/>
          <a:stretch>
            <a:fillRect/>
          </a:stretch>
        </p:blipFill>
        <p:spPr>
          <a:xfrm>
            <a:off x="1394671" y="5681602"/>
            <a:ext cx="772830" cy="199328"/>
          </a:xfrm>
          <a:prstGeom prst="rect">
            <a:avLst/>
          </a:prstGeom>
        </p:spPr>
      </p:pic>
      <p:pic>
        <p:nvPicPr>
          <p:cNvPr id="463" name="Picture 4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24403" y="4896782"/>
            <a:ext cx="624268" cy="384483"/>
          </a:xfrm>
          <a:prstGeom prst="rect">
            <a:avLst/>
          </a:prstGeom>
        </p:spPr>
      </p:pic>
      <p:pic>
        <p:nvPicPr>
          <p:cNvPr id="464" name="Picture 463"/>
          <p:cNvPicPr>
            <a:picLocks noChangeAspect="1"/>
          </p:cNvPicPr>
          <p:nvPr/>
        </p:nvPicPr>
        <p:blipFill>
          <a:blip r:embed="rId27"/>
          <a:stretch>
            <a:fillRect/>
          </a:stretch>
        </p:blipFill>
        <p:spPr>
          <a:xfrm>
            <a:off x="1491032" y="5355605"/>
            <a:ext cx="568557" cy="179096"/>
          </a:xfrm>
          <a:prstGeom prst="rect">
            <a:avLst/>
          </a:prstGeom>
        </p:spPr>
      </p:pic>
      <p:sp>
        <p:nvSpPr>
          <p:cNvPr id="465" name="Rectangle 464">
            <a:extLst>
              <a:ext uri="{FF2B5EF4-FFF2-40B4-BE49-F238E27FC236}">
                <a16:creationId xmlns:a16="http://schemas.microsoft.com/office/drawing/2014/main" id="{2FAA4E76-92D8-41EC-A586-EC56F6E0B164}"/>
              </a:ext>
            </a:extLst>
          </p:cNvPr>
          <p:cNvSpPr/>
          <p:nvPr/>
        </p:nvSpPr>
        <p:spPr>
          <a:xfrm>
            <a:off x="2835789" y="4488814"/>
            <a:ext cx="17441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RPA</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66" name="Picture 4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682025" y="2757626"/>
            <a:ext cx="326205" cy="353239"/>
          </a:xfrm>
          <a:prstGeom prst="rect">
            <a:avLst/>
          </a:prstGeom>
        </p:spPr>
      </p:pic>
      <p:pic>
        <p:nvPicPr>
          <p:cNvPr id="467" name="Picture 4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34425" y="2910026"/>
            <a:ext cx="326205" cy="353239"/>
          </a:xfrm>
          <a:prstGeom prst="rect">
            <a:avLst/>
          </a:prstGeom>
        </p:spPr>
      </p:pic>
      <p:cxnSp>
        <p:nvCxnSpPr>
          <p:cNvPr id="468" name="Straight Arrow Connector 467">
            <a:extLst>
              <a:ext uri="{FF2B5EF4-FFF2-40B4-BE49-F238E27FC236}">
                <a16:creationId xmlns:a16="http://schemas.microsoft.com/office/drawing/2014/main" id="{A0BCFA68-A8C3-4D51-BD2C-790D702D66F5}"/>
              </a:ext>
            </a:extLst>
          </p:cNvPr>
          <p:cNvCxnSpPr>
            <a:cxnSpLocks/>
          </p:cNvCxnSpPr>
          <p:nvPr/>
        </p:nvCxnSpPr>
        <p:spPr>
          <a:xfrm flipV="1">
            <a:off x="1970555" y="2707633"/>
            <a:ext cx="3813256" cy="3504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9" name="Picture 8" descr="11">
            <a:extLst>
              <a:ext uri="{FF2B5EF4-FFF2-40B4-BE49-F238E27FC236}">
                <a16:creationId xmlns:a16="http://schemas.microsoft.com/office/drawing/2014/main" id="{1FE17D81-1076-4EB1-B3D3-5E661D31B873}"/>
              </a:ext>
            </a:extLst>
          </p:cNvPr>
          <p:cNvPicPr>
            <a:picLocks noChangeAspect="1" noChangeArrowheads="1"/>
          </p:cNvPicPr>
          <p:nvPr/>
        </p:nvPicPr>
        <p:blipFill>
          <a:blip r:embed="rId29"/>
          <a:stretch>
            <a:fillRect/>
          </a:stretch>
        </p:blipFill>
        <p:spPr bwMode="auto">
          <a:xfrm>
            <a:off x="5613351" y="2595548"/>
            <a:ext cx="781961" cy="502164"/>
          </a:xfrm>
          <a:prstGeom prst="rect">
            <a:avLst/>
          </a:prstGeom>
          <a:noFill/>
          <a:ln w="9525">
            <a:noFill/>
            <a:miter lim="800000"/>
            <a:headEnd/>
            <a:tailEnd/>
          </a:ln>
        </p:spPr>
      </p:pic>
      <p:sp>
        <p:nvSpPr>
          <p:cNvPr id="470" name="TextBox 469">
            <a:extLst>
              <a:ext uri="{FF2B5EF4-FFF2-40B4-BE49-F238E27FC236}">
                <a16:creationId xmlns:a16="http://schemas.microsoft.com/office/drawing/2014/main" id="{0A1A3329-2F65-4CC5-91F7-AF4B1588FE93}"/>
              </a:ext>
            </a:extLst>
          </p:cNvPr>
          <p:cNvSpPr txBox="1"/>
          <p:nvPr/>
        </p:nvSpPr>
        <p:spPr>
          <a:xfrm>
            <a:off x="6078616" y="2603345"/>
            <a:ext cx="7819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Arial"/>
                <a:ea typeface="+mn-ea"/>
                <a:cs typeface="Arial" pitchFamily="34" charset="0"/>
              </a:rPr>
              <a:t>PAS</a:t>
            </a:r>
          </a:p>
        </p:txBody>
      </p:sp>
      <p:pic>
        <p:nvPicPr>
          <p:cNvPr id="471" name="Picture 47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9331" y="2655963"/>
            <a:ext cx="326205" cy="353239"/>
          </a:xfrm>
          <a:prstGeom prst="rect">
            <a:avLst/>
          </a:prstGeom>
        </p:spPr>
      </p:pic>
      <p:cxnSp>
        <p:nvCxnSpPr>
          <p:cNvPr id="472" name="Straight Arrow Connector 471">
            <a:extLst>
              <a:ext uri="{FF2B5EF4-FFF2-40B4-BE49-F238E27FC236}">
                <a16:creationId xmlns:a16="http://schemas.microsoft.com/office/drawing/2014/main" id="{B6177FCB-D80A-4E08-910B-5D42738536F1}"/>
              </a:ext>
            </a:extLst>
          </p:cNvPr>
          <p:cNvCxnSpPr>
            <a:cxnSpLocks/>
          </p:cNvCxnSpPr>
          <p:nvPr/>
        </p:nvCxnSpPr>
        <p:spPr>
          <a:xfrm flipH="1" flipV="1">
            <a:off x="6401740" y="2917819"/>
            <a:ext cx="3013953" cy="22440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A0BCFA68-A8C3-4D51-BD2C-790D702D66F5}"/>
              </a:ext>
            </a:extLst>
          </p:cNvPr>
          <p:cNvCxnSpPr>
            <a:cxnSpLocks/>
          </p:cNvCxnSpPr>
          <p:nvPr/>
        </p:nvCxnSpPr>
        <p:spPr>
          <a:xfrm flipV="1">
            <a:off x="3065622" y="2777331"/>
            <a:ext cx="2682485" cy="345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4" name="Picture 47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31731" y="2808363"/>
            <a:ext cx="326205" cy="353239"/>
          </a:xfrm>
          <a:prstGeom prst="rect">
            <a:avLst/>
          </a:prstGeom>
        </p:spPr>
      </p:pic>
      <p:pic>
        <p:nvPicPr>
          <p:cNvPr id="475" name="Picture 4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684131" y="2960763"/>
            <a:ext cx="326205" cy="353239"/>
          </a:xfrm>
          <a:prstGeom prst="rect">
            <a:avLst/>
          </a:prstGeom>
        </p:spPr>
      </p:pic>
      <p:cxnSp>
        <p:nvCxnSpPr>
          <p:cNvPr id="476" name="Straight Arrow Connector 475">
            <a:extLst>
              <a:ext uri="{FF2B5EF4-FFF2-40B4-BE49-F238E27FC236}">
                <a16:creationId xmlns:a16="http://schemas.microsoft.com/office/drawing/2014/main" id="{B6177FCB-D80A-4E08-910B-5D42738536F1}"/>
              </a:ext>
            </a:extLst>
          </p:cNvPr>
          <p:cNvCxnSpPr>
            <a:cxnSpLocks/>
          </p:cNvCxnSpPr>
          <p:nvPr/>
        </p:nvCxnSpPr>
        <p:spPr>
          <a:xfrm flipV="1">
            <a:off x="5472100" y="3063579"/>
            <a:ext cx="370087" cy="56749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6177FCB-D80A-4E08-910B-5D42738536F1}"/>
              </a:ext>
            </a:extLst>
          </p:cNvPr>
          <p:cNvCxnSpPr>
            <a:cxnSpLocks/>
          </p:cNvCxnSpPr>
          <p:nvPr/>
        </p:nvCxnSpPr>
        <p:spPr>
          <a:xfrm flipH="1" flipV="1">
            <a:off x="6278133" y="2994849"/>
            <a:ext cx="4179330" cy="6363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B6177FCB-D80A-4E08-910B-5D42738536F1}"/>
              </a:ext>
            </a:extLst>
          </p:cNvPr>
          <p:cNvCxnSpPr>
            <a:cxnSpLocks/>
          </p:cNvCxnSpPr>
          <p:nvPr/>
        </p:nvCxnSpPr>
        <p:spPr>
          <a:xfrm flipH="1" flipV="1">
            <a:off x="6249714" y="3010597"/>
            <a:ext cx="1581006" cy="6228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9" name="Picture 4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48438" y="2664859"/>
            <a:ext cx="326205" cy="353239"/>
          </a:xfrm>
          <a:prstGeom prst="rect">
            <a:avLst/>
          </a:prstGeom>
        </p:spPr>
      </p:pic>
      <p:pic>
        <p:nvPicPr>
          <p:cNvPr id="480" name="Picture 47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0838" y="2817259"/>
            <a:ext cx="326205" cy="353239"/>
          </a:xfrm>
          <a:prstGeom prst="rect">
            <a:avLst/>
          </a:prstGeom>
        </p:spPr>
      </p:pic>
      <p:pic>
        <p:nvPicPr>
          <p:cNvPr id="481" name="Picture 48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94343" y="2661834"/>
            <a:ext cx="326205" cy="353239"/>
          </a:xfrm>
          <a:prstGeom prst="rect">
            <a:avLst/>
          </a:prstGeom>
        </p:spPr>
      </p:pic>
      <p:pic>
        <p:nvPicPr>
          <p:cNvPr id="482" name="Picture 4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46743" y="2814234"/>
            <a:ext cx="326205" cy="353239"/>
          </a:xfrm>
          <a:prstGeom prst="rect">
            <a:avLst/>
          </a:prstGeom>
        </p:spPr>
      </p:pic>
      <p:pic>
        <p:nvPicPr>
          <p:cNvPr id="483" name="Picture 4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99143" y="2966634"/>
            <a:ext cx="326205" cy="353239"/>
          </a:xfrm>
          <a:prstGeom prst="rect">
            <a:avLst/>
          </a:prstGeom>
        </p:spPr>
      </p:pic>
      <p:cxnSp>
        <p:nvCxnSpPr>
          <p:cNvPr id="484" name="Straight Arrow Connector 483">
            <a:extLst>
              <a:ext uri="{FF2B5EF4-FFF2-40B4-BE49-F238E27FC236}">
                <a16:creationId xmlns:a16="http://schemas.microsoft.com/office/drawing/2014/main" id="{A0BCFA68-A8C3-4D51-BD2C-790D702D66F5}"/>
              </a:ext>
            </a:extLst>
          </p:cNvPr>
          <p:cNvCxnSpPr>
            <a:cxnSpLocks/>
          </p:cNvCxnSpPr>
          <p:nvPr/>
        </p:nvCxnSpPr>
        <p:spPr>
          <a:xfrm flipV="1">
            <a:off x="2413255" y="2977729"/>
            <a:ext cx="3310098" cy="6494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5" name="Picture 484"/>
          <p:cNvPicPr>
            <a:picLocks noChangeAspect="1"/>
          </p:cNvPicPr>
          <p:nvPr/>
        </p:nvPicPr>
        <p:blipFill rotWithShape="1">
          <a:blip r:embed="rId30">
            <a:clrChange>
              <a:clrFrom>
                <a:srgbClr val="FFFFFF"/>
              </a:clrFrom>
              <a:clrTo>
                <a:srgbClr val="FFFFFF">
                  <a:alpha val="0"/>
                </a:srgbClr>
              </a:clrTo>
            </a:clrChange>
          </a:blip>
          <a:srcRect l="17820" r="16553"/>
          <a:stretch/>
        </p:blipFill>
        <p:spPr>
          <a:xfrm>
            <a:off x="4532764" y="4931891"/>
            <a:ext cx="601980" cy="482311"/>
          </a:xfrm>
          <a:prstGeom prst="rect">
            <a:avLst/>
          </a:prstGeom>
        </p:spPr>
      </p:pic>
      <p:pic>
        <p:nvPicPr>
          <p:cNvPr id="486" name="Picture 485">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4360867" y="4797563"/>
            <a:ext cx="845529" cy="554205"/>
          </a:xfrm>
          <a:prstGeom prst="rect">
            <a:avLst/>
          </a:prstGeom>
        </p:spPr>
      </p:pic>
      <p:sp>
        <p:nvSpPr>
          <p:cNvPr id="4" name="Rectangle 3">
            <a:extLst>
              <a:ext uri="{FF2B5EF4-FFF2-40B4-BE49-F238E27FC236}">
                <a16:creationId xmlns:a16="http://schemas.microsoft.com/office/drawing/2014/main" id="{F5F9F26D-7C67-DA41-B320-86AAD0075057}"/>
              </a:ext>
            </a:extLst>
          </p:cNvPr>
          <p:cNvSpPr/>
          <p:nvPr/>
        </p:nvSpPr>
        <p:spPr>
          <a:xfrm>
            <a:off x="562284" y="1276178"/>
            <a:ext cx="11079957" cy="369332"/>
          </a:xfrm>
          <a:prstGeom prst="rect">
            <a:avLst/>
          </a:prstGeom>
        </p:spPr>
        <p:txBody>
          <a:bodyPr wrap="square">
            <a:spAutoFit/>
          </a:bodyPr>
          <a:lstStyle/>
          <a:p>
            <a:pPr algn="ctr"/>
            <a:r>
              <a:rPr lang="en-US" dirty="0"/>
              <a:t>Consistently enforce privilege security policies for both </a:t>
            </a:r>
            <a:r>
              <a:rPr lang="en-US" b="1" dirty="0"/>
              <a:t>human</a:t>
            </a:r>
            <a:r>
              <a:rPr lang="en-US" dirty="0"/>
              <a:t> users and </a:t>
            </a:r>
            <a:r>
              <a:rPr lang="en-US" b="1" dirty="0"/>
              <a:t>non-human</a:t>
            </a:r>
            <a:r>
              <a:rPr lang="en-US" dirty="0"/>
              <a:t> identities</a:t>
            </a:r>
          </a:p>
        </p:txBody>
      </p:sp>
    </p:spTree>
    <p:extLst>
      <p:ext uri="{BB962C8B-B14F-4D97-AF65-F5344CB8AC3E}">
        <p14:creationId xmlns:p14="http://schemas.microsoft.com/office/powerpoint/2010/main" val="190191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84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09F2B3E-3661-534A-AF70-9A6872BA172E}"/>
              </a:ext>
            </a:extLst>
          </p:cNvPr>
          <p:cNvSpPr/>
          <p:nvPr/>
        </p:nvSpPr>
        <p:spPr>
          <a:xfrm>
            <a:off x="6220047" y="1119684"/>
            <a:ext cx="5654627" cy="5093079"/>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dirty="0">
                <a:solidFill>
                  <a:schemeClr val="tx1"/>
                </a:solidFill>
              </a:rPr>
              <a:t>Agentless</a:t>
            </a:r>
          </a:p>
        </p:txBody>
      </p:sp>
      <p:sp>
        <p:nvSpPr>
          <p:cNvPr id="8" name="Rounded Rectangle 7">
            <a:extLst>
              <a:ext uri="{FF2B5EF4-FFF2-40B4-BE49-F238E27FC236}">
                <a16:creationId xmlns:a16="http://schemas.microsoft.com/office/drawing/2014/main" id="{4795C914-B08A-C348-88DC-4376DEE3535A}"/>
              </a:ext>
            </a:extLst>
          </p:cNvPr>
          <p:cNvSpPr/>
          <p:nvPr/>
        </p:nvSpPr>
        <p:spPr>
          <a:xfrm>
            <a:off x="329852" y="1119684"/>
            <a:ext cx="5642102" cy="5093079"/>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i="0" dirty="0">
                <a:solidFill>
                  <a:schemeClr val="tx1"/>
                </a:solidFill>
                <a:ea typeface="Proxima Nova" charset="0"/>
                <a:cs typeface="Proxima Nova" charset="0"/>
              </a:rPr>
              <a:t>Agent-Based</a:t>
            </a:r>
          </a:p>
        </p:txBody>
      </p:sp>
      <p:sp>
        <p:nvSpPr>
          <p:cNvPr id="2" name="Slide Number Placeholder 1">
            <a:extLst>
              <a:ext uri="{FF2B5EF4-FFF2-40B4-BE49-F238E27FC236}">
                <a16:creationId xmlns:a16="http://schemas.microsoft.com/office/drawing/2014/main" id="{2B67F083-D54C-E34D-9C72-D7E0C92CC4D0}"/>
              </a:ext>
            </a:extLst>
          </p:cNvPr>
          <p:cNvSpPr>
            <a:spLocks noGrp="1"/>
          </p:cNvSpPr>
          <p:nvPr>
            <p:ph type="sldNum" sz="quarter" idx="12"/>
          </p:nvPr>
        </p:nvSpPr>
        <p:spPr/>
        <p:txBody>
          <a:bodyPr/>
          <a:lstStyle/>
          <a:p>
            <a:fld id="{3DB5E446-421A-E746-A83E-D1D14D8D9CBB}" type="slidenum">
              <a:rPr lang="en-US" smtClean="0"/>
              <a:pPr/>
              <a:t>61</a:t>
            </a:fld>
            <a:endParaRPr lang="en-US"/>
          </a:p>
        </p:txBody>
      </p:sp>
      <p:sp>
        <p:nvSpPr>
          <p:cNvPr id="3" name="Title 2">
            <a:extLst>
              <a:ext uri="{FF2B5EF4-FFF2-40B4-BE49-F238E27FC236}">
                <a16:creationId xmlns:a16="http://schemas.microsoft.com/office/drawing/2014/main" id="{3A05E4DD-BD30-2E43-B940-EDFA26BA670F}"/>
              </a:ext>
            </a:extLst>
          </p:cNvPr>
          <p:cNvSpPr>
            <a:spLocks noGrp="1"/>
          </p:cNvSpPr>
          <p:nvPr>
            <p:ph type="title"/>
          </p:nvPr>
        </p:nvSpPr>
        <p:spPr/>
        <p:txBody>
          <a:bodyPr/>
          <a:lstStyle/>
          <a:p>
            <a:r>
              <a:rPr lang="en-US" dirty="0"/>
              <a:t>Application access management – 4 solutions</a:t>
            </a:r>
          </a:p>
        </p:txBody>
      </p:sp>
      <p:sp>
        <p:nvSpPr>
          <p:cNvPr id="4" name="TextBox 3">
            <a:extLst>
              <a:ext uri="{FF2B5EF4-FFF2-40B4-BE49-F238E27FC236}">
                <a16:creationId xmlns:a16="http://schemas.microsoft.com/office/drawing/2014/main" id="{E7B8BAE5-43E8-894D-951B-54558E93E37C}"/>
              </a:ext>
            </a:extLst>
          </p:cNvPr>
          <p:cNvSpPr txBox="1"/>
          <p:nvPr/>
        </p:nvSpPr>
        <p:spPr>
          <a:xfrm>
            <a:off x="508469" y="1846183"/>
            <a:ext cx="5847909" cy="1679944"/>
          </a:xfrm>
          <a:prstGeom prst="rect">
            <a:avLst/>
          </a:prstGeom>
          <a:noFill/>
        </p:spPr>
        <p:txBody>
          <a:bodyPr wrap="square" rtlCol="0">
            <a:noAutofit/>
          </a:bodyPr>
          <a:lstStyle/>
          <a:p>
            <a:pPr>
              <a:spcAft>
                <a:spcPts val="600"/>
              </a:spcAft>
            </a:pPr>
            <a:r>
              <a:rPr lang="en-US" sz="1400" b="1" dirty="0"/>
              <a:t>Credential Provider (CP)</a:t>
            </a:r>
          </a:p>
          <a:p>
            <a:pPr marL="285750" indent="-285750">
              <a:spcAft>
                <a:spcPts val="600"/>
              </a:spcAft>
              <a:buFont typeface="Arial" panose="020B0604020202020204" pitchFamily="34" charset="0"/>
              <a:buChar char="•"/>
            </a:pPr>
            <a:r>
              <a:rPr lang="en-US" sz="1400" u="sng" dirty="0"/>
              <a:t>Architecture</a:t>
            </a:r>
            <a:r>
              <a:rPr lang="en-US" sz="1400" dirty="0"/>
              <a:t>: Local agent on host w/ app</a:t>
            </a:r>
          </a:p>
          <a:p>
            <a:pPr marL="285750" indent="-285750">
              <a:spcAft>
                <a:spcPts val="600"/>
              </a:spcAft>
              <a:buFont typeface="Arial" panose="020B0604020202020204" pitchFamily="34" charset="0"/>
              <a:buChar char="•"/>
            </a:pPr>
            <a:r>
              <a:rPr lang="en-US" sz="1400" u="sng" dirty="0"/>
              <a:t>Best use</a:t>
            </a:r>
            <a:r>
              <a:rPr lang="en-US" sz="1400" dirty="0"/>
              <a:t>: Long-running, monolithic apps</a:t>
            </a:r>
          </a:p>
          <a:p>
            <a:pPr marL="285750" indent="-285750">
              <a:spcAft>
                <a:spcPts val="600"/>
              </a:spcAft>
              <a:buFont typeface="Arial" panose="020B0604020202020204" pitchFamily="34" charset="0"/>
              <a:buChar char="•"/>
            </a:pPr>
            <a:r>
              <a:rPr lang="en-US" sz="1400" u="sng" dirty="0"/>
              <a:t>Pros</a:t>
            </a:r>
            <a:r>
              <a:rPr lang="en-US" sz="1400" dirty="0"/>
              <a:t>: Strong authn, no secret-zero, cred caching</a:t>
            </a:r>
          </a:p>
          <a:p>
            <a:pPr marL="285750" indent="-285750">
              <a:spcAft>
                <a:spcPts val="600"/>
              </a:spcAft>
              <a:buFont typeface="Arial" panose="020B0604020202020204" pitchFamily="34" charset="0"/>
              <a:buChar char="•"/>
            </a:pPr>
            <a:r>
              <a:rPr lang="en-US" sz="1400" u="sng" dirty="0"/>
              <a:t>Cons</a:t>
            </a:r>
            <a:r>
              <a:rPr lang="en-US" sz="1400" dirty="0"/>
              <a:t>: Install/config not easily automated</a:t>
            </a:r>
          </a:p>
          <a:p>
            <a:pPr marL="285750" indent="-285750">
              <a:spcAft>
                <a:spcPts val="600"/>
              </a:spcAft>
              <a:buFont typeface="Arial" panose="020B0604020202020204" pitchFamily="34" charset="0"/>
              <a:buChar char="•"/>
            </a:pPr>
            <a:r>
              <a:rPr lang="en-US" sz="1400" u="sng" dirty="0"/>
              <a:t>Licensed</a:t>
            </a:r>
            <a:r>
              <a:rPr lang="en-US" sz="1400" dirty="0"/>
              <a:t>: Per agent/IP-address</a:t>
            </a:r>
          </a:p>
        </p:txBody>
      </p:sp>
      <p:sp>
        <p:nvSpPr>
          <p:cNvPr id="5" name="TextBox 4">
            <a:extLst>
              <a:ext uri="{FF2B5EF4-FFF2-40B4-BE49-F238E27FC236}">
                <a16:creationId xmlns:a16="http://schemas.microsoft.com/office/drawing/2014/main" id="{7B1098CE-7E4C-B046-9B0B-AD700B247B70}"/>
              </a:ext>
            </a:extLst>
          </p:cNvPr>
          <p:cNvSpPr txBox="1"/>
          <p:nvPr/>
        </p:nvSpPr>
        <p:spPr>
          <a:xfrm>
            <a:off x="496184" y="4068809"/>
            <a:ext cx="5847907" cy="1942213"/>
          </a:xfrm>
          <a:prstGeom prst="rect">
            <a:avLst/>
          </a:prstGeom>
          <a:noFill/>
        </p:spPr>
        <p:txBody>
          <a:bodyPr wrap="square" rtlCol="0">
            <a:noAutofit/>
          </a:bodyPr>
          <a:lstStyle/>
          <a:p>
            <a:pPr>
              <a:spcAft>
                <a:spcPts val="600"/>
              </a:spcAft>
            </a:pPr>
            <a:r>
              <a:rPr lang="en-US" sz="1400" b="1" dirty="0"/>
              <a:t>Application Server Credential Provider (ASCP)</a:t>
            </a:r>
          </a:p>
          <a:p>
            <a:pPr marL="285750" indent="-285750">
              <a:spcAft>
                <a:spcPts val="600"/>
              </a:spcAft>
              <a:buFont typeface="Arial" panose="020B0604020202020204" pitchFamily="34" charset="0"/>
              <a:buChar char="•"/>
            </a:pPr>
            <a:r>
              <a:rPr lang="en-US" sz="1400" u="sng" dirty="0"/>
              <a:t>Architecture</a:t>
            </a:r>
            <a:r>
              <a:rPr lang="en-US" sz="1400" dirty="0"/>
              <a:t>: Local agent in app server</a:t>
            </a:r>
          </a:p>
          <a:p>
            <a:pPr marL="285750" indent="-285750">
              <a:spcAft>
                <a:spcPts val="600"/>
              </a:spcAft>
              <a:buFont typeface="Arial" panose="020B0604020202020204" pitchFamily="34" charset="0"/>
              <a:buChar char="•"/>
            </a:pPr>
            <a:r>
              <a:rPr lang="en-US" sz="1400" u="sng" dirty="0"/>
              <a:t>Best use</a:t>
            </a:r>
            <a:r>
              <a:rPr lang="en-US" sz="1400" dirty="0"/>
              <a:t>: WebSphere, WebLogic, </a:t>
            </a:r>
            <a:r>
              <a:rPr lang="en-US" sz="1400" dirty="0" err="1"/>
              <a:t>Jboss</a:t>
            </a:r>
            <a:r>
              <a:rPr lang="en-US" sz="1400" dirty="0"/>
              <a:t>, or Tomcat Java apps</a:t>
            </a:r>
          </a:p>
          <a:p>
            <a:pPr marL="285750" indent="-285750">
              <a:spcAft>
                <a:spcPts val="600"/>
              </a:spcAft>
              <a:buFont typeface="Arial" panose="020B0604020202020204" pitchFamily="34" charset="0"/>
              <a:buChar char="•"/>
            </a:pPr>
            <a:r>
              <a:rPr lang="en-US" sz="1400" u="sng" dirty="0"/>
              <a:t>Pros</a:t>
            </a:r>
            <a:r>
              <a:rPr lang="en-US" sz="1400" dirty="0"/>
              <a:t>: Strong authn, no secret-zero, cred caching,</a:t>
            </a:r>
            <a:br>
              <a:rPr lang="en-US" sz="1400" dirty="0"/>
            </a:br>
            <a:r>
              <a:rPr lang="en-US" sz="1400" dirty="0"/>
              <a:t>automatic DB connection pool management</a:t>
            </a:r>
          </a:p>
          <a:p>
            <a:pPr marL="285750" indent="-285750">
              <a:spcAft>
                <a:spcPts val="600"/>
              </a:spcAft>
              <a:buFont typeface="Arial" panose="020B0604020202020204" pitchFamily="34" charset="0"/>
              <a:buChar char="•"/>
            </a:pPr>
            <a:r>
              <a:rPr lang="en-US" sz="1400" u="sng" dirty="0"/>
              <a:t>Cons</a:t>
            </a:r>
            <a:r>
              <a:rPr lang="en-US" sz="1400" dirty="0"/>
              <a:t>: Install/config not easily automated</a:t>
            </a:r>
          </a:p>
          <a:p>
            <a:pPr marL="285750" indent="-285750">
              <a:spcAft>
                <a:spcPts val="600"/>
              </a:spcAft>
              <a:buFont typeface="Arial" panose="020B0604020202020204" pitchFamily="34" charset="0"/>
              <a:buChar char="•"/>
            </a:pPr>
            <a:r>
              <a:rPr lang="en-US" sz="1400" u="sng" dirty="0"/>
              <a:t>Licensed</a:t>
            </a:r>
            <a:r>
              <a:rPr lang="en-US" sz="1400" dirty="0"/>
              <a:t>: Per agent/</a:t>
            </a:r>
            <a:r>
              <a:rPr lang="en-US" sz="1400" dirty="0" err="1"/>
              <a:t>appserver</a:t>
            </a:r>
            <a:endParaRPr lang="en-US" sz="1400" dirty="0"/>
          </a:p>
        </p:txBody>
      </p:sp>
      <p:sp>
        <p:nvSpPr>
          <p:cNvPr id="6" name="TextBox 5">
            <a:extLst>
              <a:ext uri="{FF2B5EF4-FFF2-40B4-BE49-F238E27FC236}">
                <a16:creationId xmlns:a16="http://schemas.microsoft.com/office/drawing/2014/main" id="{7CB301CD-0216-BA4E-BB8A-5FD81F2CDF6D}"/>
              </a:ext>
            </a:extLst>
          </p:cNvPr>
          <p:cNvSpPr txBox="1"/>
          <p:nvPr/>
        </p:nvSpPr>
        <p:spPr>
          <a:xfrm>
            <a:off x="6344091" y="1846183"/>
            <a:ext cx="5847909" cy="1679944"/>
          </a:xfrm>
          <a:prstGeom prst="rect">
            <a:avLst/>
          </a:prstGeom>
          <a:noFill/>
        </p:spPr>
        <p:txBody>
          <a:bodyPr wrap="square" rtlCol="0">
            <a:noAutofit/>
          </a:bodyPr>
          <a:lstStyle>
            <a:defPPr>
              <a:defRPr lang="en-US"/>
            </a:defPPr>
            <a:lvl1pPr>
              <a:defRPr sz="1600" b="1"/>
            </a:lvl1pPr>
          </a:lstStyle>
          <a:p>
            <a:pPr>
              <a:spcAft>
                <a:spcPts val="600"/>
              </a:spcAft>
            </a:pPr>
            <a:r>
              <a:rPr lang="en-US" sz="1400" dirty="0"/>
              <a:t>Central Credential Provider (CCP)</a:t>
            </a:r>
          </a:p>
          <a:p>
            <a:pPr marL="285750" indent="-285750">
              <a:spcAft>
                <a:spcPts val="600"/>
              </a:spcAft>
              <a:buFont typeface="Arial" panose="020B0604020202020204" pitchFamily="34" charset="0"/>
              <a:buChar char="•"/>
            </a:pPr>
            <a:r>
              <a:rPr lang="en-US" sz="1400" b="0" u="sng" dirty="0"/>
              <a:t>Architecture</a:t>
            </a:r>
            <a:r>
              <a:rPr lang="en-US" sz="1400" b="0" dirty="0"/>
              <a:t>: Central server (CP + IIS)</a:t>
            </a:r>
          </a:p>
          <a:p>
            <a:pPr marL="285750" indent="-285750">
              <a:spcAft>
                <a:spcPts val="600"/>
              </a:spcAft>
              <a:buFont typeface="Arial" panose="020B0604020202020204" pitchFamily="34" charset="0"/>
              <a:buChar char="•"/>
            </a:pPr>
            <a:r>
              <a:rPr lang="en-US" sz="1400" b="0" u="sng" dirty="0"/>
              <a:t>Best use</a:t>
            </a:r>
            <a:r>
              <a:rPr lang="en-US" sz="1400" b="0" dirty="0"/>
              <a:t>: Multiple, distributed apps</a:t>
            </a:r>
          </a:p>
          <a:p>
            <a:pPr marL="285750" indent="-285750">
              <a:spcAft>
                <a:spcPts val="600"/>
              </a:spcAft>
              <a:buFont typeface="Arial" panose="020B0604020202020204" pitchFamily="34" charset="0"/>
              <a:buChar char="•"/>
            </a:pPr>
            <a:r>
              <a:rPr lang="en-US" sz="1400" b="0" u="sng" dirty="0"/>
              <a:t>Pros</a:t>
            </a:r>
            <a:r>
              <a:rPr lang="en-US" sz="1400" b="0" dirty="0"/>
              <a:t>: No agent, client cert authn, remote access via REST calls,</a:t>
            </a:r>
            <a:br>
              <a:rPr lang="en-US" sz="1400" b="0" dirty="0"/>
            </a:br>
            <a:r>
              <a:rPr lang="en-US" sz="1400" b="0" dirty="0"/>
              <a:t>cred caching at server</a:t>
            </a:r>
          </a:p>
          <a:p>
            <a:pPr marL="285750" indent="-285750">
              <a:spcAft>
                <a:spcPts val="600"/>
              </a:spcAft>
              <a:buFont typeface="Arial" panose="020B0604020202020204" pitchFamily="34" charset="0"/>
              <a:buChar char="•"/>
            </a:pPr>
            <a:r>
              <a:rPr lang="en-US" sz="1400" b="0" u="sng" dirty="0"/>
              <a:t>Cons</a:t>
            </a:r>
            <a:r>
              <a:rPr lang="en-US" sz="1400" b="0" dirty="0"/>
              <a:t>: Secret zero (</a:t>
            </a:r>
            <a:r>
              <a:rPr lang="en-US" sz="1400" b="0" dirty="0" err="1"/>
              <a:t>AppID</a:t>
            </a:r>
            <a:r>
              <a:rPr lang="en-US" sz="1400" b="0" dirty="0"/>
              <a:t>, cert)</a:t>
            </a:r>
          </a:p>
          <a:p>
            <a:pPr marL="285750" indent="-285750">
              <a:spcAft>
                <a:spcPts val="600"/>
              </a:spcAft>
              <a:buFont typeface="Arial" panose="020B0604020202020204" pitchFamily="34" charset="0"/>
              <a:buChar char="•"/>
            </a:pPr>
            <a:r>
              <a:rPr lang="en-US" sz="1400" b="0" u="sng" dirty="0"/>
              <a:t>License</a:t>
            </a:r>
            <a:r>
              <a:rPr lang="en-US" sz="1400" b="0" dirty="0"/>
              <a:t>: Per server pair per location (DC, cloud region)</a:t>
            </a:r>
          </a:p>
        </p:txBody>
      </p:sp>
      <p:sp>
        <p:nvSpPr>
          <p:cNvPr id="7" name="TextBox 6">
            <a:extLst>
              <a:ext uri="{FF2B5EF4-FFF2-40B4-BE49-F238E27FC236}">
                <a16:creationId xmlns:a16="http://schemas.microsoft.com/office/drawing/2014/main" id="{8B4AB9CA-7674-FF46-93F8-26060A129926}"/>
              </a:ext>
            </a:extLst>
          </p:cNvPr>
          <p:cNvSpPr txBox="1"/>
          <p:nvPr/>
        </p:nvSpPr>
        <p:spPr>
          <a:xfrm>
            <a:off x="6344090" y="4068809"/>
            <a:ext cx="5847909" cy="1679944"/>
          </a:xfrm>
          <a:prstGeom prst="rect">
            <a:avLst/>
          </a:prstGeom>
          <a:noFill/>
        </p:spPr>
        <p:txBody>
          <a:bodyPr wrap="square" rtlCol="0">
            <a:normAutofit fontScale="92500"/>
          </a:bodyPr>
          <a:lstStyle/>
          <a:p>
            <a:pPr>
              <a:spcAft>
                <a:spcPts val="600"/>
              </a:spcAft>
            </a:pPr>
            <a:r>
              <a:rPr lang="en-US" sz="1400" b="1" dirty="0"/>
              <a:t>Dynamic Access Provider (DAP) (AKA </a:t>
            </a:r>
            <a:r>
              <a:rPr lang="en-US" sz="1400" b="1" dirty="0" err="1"/>
              <a:t>Conjur</a:t>
            </a:r>
            <a:r>
              <a:rPr lang="en-US" sz="1400" b="1" dirty="0"/>
              <a:t>)</a:t>
            </a:r>
          </a:p>
          <a:p>
            <a:pPr marL="285750" indent="-285750">
              <a:spcAft>
                <a:spcPts val="600"/>
              </a:spcAft>
              <a:buFont typeface="Arial" panose="020B0604020202020204" pitchFamily="34" charset="0"/>
              <a:buChar char="•"/>
            </a:pPr>
            <a:r>
              <a:rPr lang="en-US" sz="1400" u="sng" dirty="0"/>
              <a:t>Architecture</a:t>
            </a:r>
            <a:r>
              <a:rPr lang="en-US" sz="1400" dirty="0"/>
              <a:t>: Multi-node cluster (Docker containers)</a:t>
            </a:r>
          </a:p>
          <a:p>
            <a:pPr marL="285750" indent="-285750">
              <a:spcAft>
                <a:spcPts val="600"/>
              </a:spcAft>
              <a:buFont typeface="Arial" panose="020B0604020202020204" pitchFamily="34" charset="0"/>
              <a:buChar char="•"/>
            </a:pPr>
            <a:r>
              <a:rPr lang="en-US" sz="1400" u="sng" dirty="0"/>
              <a:t>Best use</a:t>
            </a:r>
            <a:r>
              <a:rPr lang="en-US" sz="1400" dirty="0"/>
              <a:t>: CI/CD tools, micro-service/cloud/K8s apps</a:t>
            </a:r>
          </a:p>
          <a:p>
            <a:pPr marL="285750" indent="-285750">
              <a:spcAft>
                <a:spcPts val="600"/>
              </a:spcAft>
              <a:buFont typeface="Arial" panose="020B0604020202020204" pitchFamily="34" charset="0"/>
              <a:buChar char="•"/>
            </a:pPr>
            <a:r>
              <a:rPr lang="en-US" sz="1400" u="sng" dirty="0"/>
              <a:t>Pros</a:t>
            </a:r>
            <a:r>
              <a:rPr lang="en-US" sz="1400" dirty="0"/>
              <a:t>: Strong authn, REST access, scalable, no secret zero</a:t>
            </a:r>
          </a:p>
          <a:p>
            <a:pPr marL="285750" indent="-285750">
              <a:spcAft>
                <a:spcPts val="600"/>
              </a:spcAft>
              <a:buFont typeface="Arial" panose="020B0604020202020204" pitchFamily="34" charset="0"/>
              <a:buChar char="•"/>
            </a:pPr>
            <a:r>
              <a:rPr lang="en-US" sz="1400" u="sng" dirty="0"/>
              <a:t>Cons</a:t>
            </a:r>
            <a:r>
              <a:rPr lang="en-US" sz="1400" dirty="0"/>
              <a:t>: More complex</a:t>
            </a:r>
          </a:p>
          <a:p>
            <a:pPr marL="285750" indent="-285750">
              <a:spcAft>
                <a:spcPts val="600"/>
              </a:spcAft>
              <a:buFont typeface="Arial" panose="020B0604020202020204" pitchFamily="34" charset="0"/>
              <a:buChar char="•"/>
            </a:pPr>
            <a:r>
              <a:rPr lang="en-US" sz="1400" u="sng" dirty="0"/>
              <a:t>License</a:t>
            </a:r>
            <a:r>
              <a:rPr lang="en-US" sz="1400" dirty="0"/>
              <a:t>: Per Follower-pair per location (DC, cloud region, k8s cluster)</a:t>
            </a:r>
          </a:p>
        </p:txBody>
      </p:sp>
    </p:spTree>
    <p:extLst>
      <p:ext uri="{BB962C8B-B14F-4D97-AF65-F5344CB8AC3E}">
        <p14:creationId xmlns:p14="http://schemas.microsoft.com/office/powerpoint/2010/main" val="386013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Solutions</a:t>
            </a:r>
          </a:p>
        </p:txBody>
      </p:sp>
      <p:pic>
        <p:nvPicPr>
          <p:cNvPr id="31" name="Picture 30" descr="quoteBkgnd.png">
            <a:extLst>
              <a:ext uri="{FF2B5EF4-FFF2-40B4-BE49-F238E27FC236}">
                <a16:creationId xmlns:a16="http://schemas.microsoft.com/office/drawing/2014/main" id="{FEAA236A-928D-AA4E-8644-6B0AA82D4CB6}"/>
              </a:ext>
            </a:extLst>
          </p:cNvPr>
          <p:cNvPicPr>
            <a:picLocks noChangeAspect="1"/>
          </p:cNvPicPr>
          <p:nvPr/>
        </p:nvPicPr>
        <p:blipFill rotWithShape="1">
          <a:blip r:embed="rId3"/>
          <a:stretch/>
        </p:blipFill>
        <p:spPr>
          <a:xfrm>
            <a:off x="1524000" y="2846269"/>
            <a:ext cx="9144000" cy="2971800"/>
          </a:xfrm>
          <a:prstGeom prst="rect">
            <a:avLst/>
          </a:prstGeom>
          <a:noFill/>
          <a:ln>
            <a:noFill/>
          </a:ln>
        </p:spPr>
      </p:pic>
      <p:sp>
        <p:nvSpPr>
          <p:cNvPr id="32" name="Rectangle 31">
            <a:extLst>
              <a:ext uri="{FF2B5EF4-FFF2-40B4-BE49-F238E27FC236}">
                <a16:creationId xmlns:a16="http://schemas.microsoft.com/office/drawing/2014/main" id="{DB77C497-953C-5644-B255-AB15B24A16E8}"/>
              </a:ext>
            </a:extLst>
          </p:cNvPr>
          <p:cNvSpPr/>
          <p:nvPr/>
        </p:nvSpPr>
        <p:spPr>
          <a:xfrm>
            <a:off x="1524000" y="1083452"/>
            <a:ext cx="9144000" cy="2536640"/>
          </a:xfrm>
          <a:prstGeom prst="rect">
            <a:avLst/>
          </a:prstGeom>
          <a:gradFill flip="none" rotWithShape="1">
            <a:gsLst>
              <a:gs pos="0">
                <a:srgbClr val="0758A2"/>
              </a:gs>
              <a:gs pos="72000">
                <a:srgbClr val="055AA5"/>
              </a:gs>
              <a:gs pos="100000">
                <a:srgbClr val="224982">
                  <a:alpha val="0"/>
                </a:srgbClr>
              </a:gs>
            </a:gsLst>
            <a:lin ang="5400000" scaled="1"/>
            <a:tileRect/>
          </a:gra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3" name="Parallelogram 32">
            <a:extLst>
              <a:ext uri="{FF2B5EF4-FFF2-40B4-BE49-F238E27FC236}">
                <a16:creationId xmlns:a16="http://schemas.microsoft.com/office/drawing/2014/main" id="{3B53BE23-0DFF-8548-ADFB-A490F3A5F14A}"/>
              </a:ext>
            </a:extLst>
          </p:cNvPr>
          <p:cNvSpPr/>
          <p:nvPr/>
        </p:nvSpPr>
        <p:spPr>
          <a:xfrm>
            <a:off x="1816100" y="1693958"/>
            <a:ext cx="4370963" cy="803607"/>
          </a:xfrm>
          <a:prstGeom prst="parallelogram">
            <a:avLst>
              <a:gd name="adj" fmla="val 56945"/>
            </a:avLst>
          </a:prstGeom>
          <a:solidFill>
            <a:srgbClr val="224982">
              <a:lumMod val="60000"/>
              <a:lumOff val="40000"/>
            </a:srgbClr>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FFFFFF"/>
                </a:solidFill>
                <a:effectLst/>
                <a:uLnTx/>
                <a:uFillTx/>
                <a:latin typeface="Calibri"/>
                <a:ea typeface="+mn-ea"/>
                <a:cs typeface="Arial" pitchFamily="34" charset="0"/>
              </a:rPr>
              <a:t>                   </a:t>
            </a:r>
          </a:p>
        </p:txBody>
      </p:sp>
      <p:sp>
        <p:nvSpPr>
          <p:cNvPr id="34" name="TextBox 33">
            <a:extLst>
              <a:ext uri="{FF2B5EF4-FFF2-40B4-BE49-F238E27FC236}">
                <a16:creationId xmlns:a16="http://schemas.microsoft.com/office/drawing/2014/main" id="{44E4A334-5559-E14D-AA5F-6D883F387BB1}"/>
              </a:ext>
            </a:extLst>
          </p:cNvPr>
          <p:cNvSpPr txBox="1"/>
          <p:nvPr/>
        </p:nvSpPr>
        <p:spPr>
          <a:xfrm>
            <a:off x="1714502" y="2562571"/>
            <a:ext cx="3602476" cy="861774"/>
          </a:xfrm>
          <a:prstGeom prst="rect">
            <a:avLst/>
          </a:prstGeom>
          <a:noFill/>
        </p:spPr>
        <p:txBody>
          <a:bodyPr wrap="square" lIns="0" tIns="0" rIns="0" bIns="0" rtlCol="0">
            <a:spAutoFit/>
          </a:bodyPr>
          <a:lstStyle/>
          <a:p>
            <a:pPr algn="ctr"/>
            <a:r>
              <a:rPr lang="en-US" sz="1400" i="1" dirty="0">
                <a:solidFill>
                  <a:srgbClr val="FFFFFF"/>
                </a:solidFill>
                <a:cs typeface="Arial" pitchFamily="34" charset="0"/>
              </a:rPr>
              <a:t>Windows, *nix, </a:t>
            </a:r>
            <a:r>
              <a:rPr lang="en-US" sz="1400" i="1" dirty="0" err="1">
                <a:solidFill>
                  <a:srgbClr val="FFFFFF"/>
                </a:solidFill>
                <a:cs typeface="Arial" pitchFamily="34" charset="0"/>
              </a:rPr>
              <a:t>zOS</a:t>
            </a:r>
            <a:r>
              <a:rPr lang="en-US" sz="1400" i="1" dirty="0">
                <a:solidFill>
                  <a:srgbClr val="FFFFFF"/>
                </a:solidFill>
                <a:cs typeface="Arial" pitchFamily="34" charset="0"/>
              </a:rPr>
              <a:t>, </a:t>
            </a:r>
            <a:r>
              <a:rPr lang="en-US" sz="1400" i="1" dirty="0" err="1">
                <a:solidFill>
                  <a:srgbClr val="FFFFFF"/>
                </a:solidFill>
                <a:cs typeface="Arial" pitchFamily="34" charset="0"/>
              </a:rPr>
              <a:t>iSeries</a:t>
            </a:r>
            <a:endParaRPr lang="en-US" sz="1400" i="1" dirty="0">
              <a:solidFill>
                <a:srgbClr val="FFFFFF"/>
              </a:solidFill>
              <a:cs typeface="Arial" panose="020B0604020202020204" pitchFamily="34" charset="0"/>
            </a:endParaRPr>
          </a:p>
          <a:p>
            <a:pPr algn="ctr"/>
            <a:r>
              <a:rPr lang="en-US" sz="1400" i="1" dirty="0">
                <a:solidFill>
                  <a:srgbClr val="FFFFFF"/>
                </a:solidFill>
                <a:cs typeface="Arial" panose="020B0604020202020204" pitchFamily="34" charset="0"/>
              </a:rPr>
              <a:t>Java, </a:t>
            </a:r>
            <a:r>
              <a:rPr lang="en-US" sz="1400" i="1" dirty="0" err="1">
                <a:solidFill>
                  <a:srgbClr val="FFFFFF"/>
                </a:solidFill>
                <a:cs typeface="Arial" panose="020B0604020202020204" pitchFamily="34" charset="0"/>
              </a:rPr>
              <a:t>.Net</a:t>
            </a:r>
            <a:r>
              <a:rPr lang="en-US" sz="1400" i="1" dirty="0">
                <a:solidFill>
                  <a:srgbClr val="FFFFFF"/>
                </a:solidFill>
                <a:cs typeface="Arial" panose="020B0604020202020204" pitchFamily="34" charset="0"/>
              </a:rPr>
              <a:t>, CLI, C/C++, COM</a:t>
            </a:r>
          </a:p>
          <a:p>
            <a:pPr algn="ctr"/>
            <a:r>
              <a:rPr lang="en-US" sz="1400" i="1" dirty="0">
                <a:solidFill>
                  <a:srgbClr val="FFFFFF"/>
                </a:solidFill>
                <a:cs typeface="Arial" panose="020B0604020202020204" pitchFamily="34" charset="0"/>
              </a:rPr>
              <a:t>Local caching</a:t>
            </a:r>
          </a:p>
          <a:p>
            <a:pPr algn="ctr"/>
            <a:r>
              <a:rPr lang="en-US" sz="1400" i="1" dirty="0">
                <a:solidFill>
                  <a:srgbClr val="FFFFFF"/>
                </a:solidFill>
                <a:cs typeface="Arial" panose="020B0604020202020204" pitchFamily="34" charset="0"/>
              </a:rPr>
              <a:t>Strong authentication</a:t>
            </a:r>
          </a:p>
        </p:txBody>
      </p:sp>
      <p:sp>
        <p:nvSpPr>
          <p:cNvPr id="35" name="Parallelogram 34">
            <a:extLst>
              <a:ext uri="{FF2B5EF4-FFF2-40B4-BE49-F238E27FC236}">
                <a16:creationId xmlns:a16="http://schemas.microsoft.com/office/drawing/2014/main" id="{49E7D5E2-47F1-F648-BB04-80B01EFB08FA}"/>
              </a:ext>
            </a:extLst>
          </p:cNvPr>
          <p:cNvSpPr/>
          <p:nvPr/>
        </p:nvSpPr>
        <p:spPr>
          <a:xfrm>
            <a:off x="5890640" y="2262705"/>
            <a:ext cx="4701701" cy="799464"/>
          </a:xfrm>
          <a:prstGeom prst="parallelogram">
            <a:avLst>
              <a:gd name="adj" fmla="val 56945"/>
            </a:avLst>
          </a:prstGeom>
          <a:solidFill>
            <a:srgbClr val="54B847"/>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FFFFFF"/>
                </a:solidFill>
                <a:effectLst/>
                <a:uLnTx/>
                <a:uFillTx/>
                <a:latin typeface="Calibri"/>
                <a:ea typeface="+mn-ea"/>
                <a:cs typeface="Arial" pitchFamily="34" charset="0"/>
              </a:rPr>
              <a:t>Application Server Credential Provider</a:t>
            </a:r>
          </a:p>
        </p:txBody>
      </p:sp>
      <p:sp>
        <p:nvSpPr>
          <p:cNvPr id="36" name="TextBox 35">
            <a:extLst>
              <a:ext uri="{FF2B5EF4-FFF2-40B4-BE49-F238E27FC236}">
                <a16:creationId xmlns:a16="http://schemas.microsoft.com/office/drawing/2014/main" id="{D4BD5D93-8D16-F944-8E84-065CA718DE02}"/>
              </a:ext>
            </a:extLst>
          </p:cNvPr>
          <p:cNvSpPr txBox="1"/>
          <p:nvPr/>
        </p:nvSpPr>
        <p:spPr>
          <a:xfrm>
            <a:off x="5966839" y="3131317"/>
            <a:ext cx="3602476" cy="646331"/>
          </a:xfrm>
          <a:prstGeom prst="rect">
            <a:avLst/>
          </a:prstGeom>
          <a:noFill/>
        </p:spPr>
        <p:txBody>
          <a:bodyPr wrap="square" lIns="0" tIns="0" rIns="0" bIns="0" rtlCol="0">
            <a:spAutoFit/>
          </a:bodyPr>
          <a:lstStyle/>
          <a:p>
            <a:pPr algn="ctr"/>
            <a:r>
              <a:rPr lang="en-US" sz="1400" i="1" dirty="0">
                <a:solidFill>
                  <a:srgbClr val="FFFFFF"/>
                </a:solidFill>
                <a:cs typeface="Arial" pitchFamily="34" charset="0"/>
              </a:rPr>
              <a:t>Transparent data-source credentials management for WebSphere, WebLogic, Tomcat, JBoss</a:t>
            </a:r>
          </a:p>
        </p:txBody>
      </p:sp>
      <p:sp>
        <p:nvSpPr>
          <p:cNvPr id="37" name="Parallelogram 36">
            <a:extLst>
              <a:ext uri="{FF2B5EF4-FFF2-40B4-BE49-F238E27FC236}">
                <a16:creationId xmlns:a16="http://schemas.microsoft.com/office/drawing/2014/main" id="{CE65394A-626A-F747-B6F9-AB633859CD47}"/>
              </a:ext>
            </a:extLst>
          </p:cNvPr>
          <p:cNvSpPr/>
          <p:nvPr/>
        </p:nvSpPr>
        <p:spPr>
          <a:xfrm>
            <a:off x="1830957" y="3932184"/>
            <a:ext cx="4315843" cy="765841"/>
          </a:xfrm>
          <a:prstGeom prst="parallelogram">
            <a:avLst>
              <a:gd name="adj" fmla="val 56945"/>
            </a:avLst>
          </a:prstGeom>
          <a:solidFill>
            <a:srgbClr val="57A0EC">
              <a:lumMod val="75000"/>
            </a:srgbClr>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FFFFFF"/>
                </a:solidFill>
                <a:effectLst/>
                <a:uLnTx/>
                <a:uFillTx/>
                <a:latin typeface="Calibri"/>
                <a:ea typeface="+mn-ea"/>
                <a:cs typeface="Arial" pitchFamily="34" charset="0"/>
              </a:rPr>
              <a:t>Central Credential Provider</a:t>
            </a:r>
          </a:p>
        </p:txBody>
      </p:sp>
      <p:sp>
        <p:nvSpPr>
          <p:cNvPr id="38" name="TextBox 37">
            <a:extLst>
              <a:ext uri="{FF2B5EF4-FFF2-40B4-BE49-F238E27FC236}">
                <a16:creationId xmlns:a16="http://schemas.microsoft.com/office/drawing/2014/main" id="{BA889A88-6F20-6E43-859A-5161614E1957}"/>
              </a:ext>
            </a:extLst>
          </p:cNvPr>
          <p:cNvSpPr txBox="1"/>
          <p:nvPr/>
        </p:nvSpPr>
        <p:spPr>
          <a:xfrm>
            <a:off x="2019030" y="4731796"/>
            <a:ext cx="3602476" cy="646331"/>
          </a:xfrm>
          <a:prstGeom prst="rect">
            <a:avLst/>
          </a:prstGeom>
          <a:noFill/>
        </p:spPr>
        <p:txBody>
          <a:bodyPr wrap="square" lIns="0" tIns="0" rIns="0" bIns="0" rtlCol="0">
            <a:spAutoFit/>
          </a:bodyPr>
          <a:lstStyle/>
          <a:p>
            <a:pPr algn="ctr"/>
            <a:r>
              <a:rPr lang="en-US" sz="1400" i="1" dirty="0">
                <a:solidFill>
                  <a:srgbClr val="FFFFFF"/>
                </a:solidFill>
                <a:cs typeface="Arial" panose="020B0604020202020204" pitchFamily="34" charset="0"/>
              </a:rPr>
              <a:t>Light, Agentless, Web service based, </a:t>
            </a:r>
          </a:p>
          <a:p>
            <a:pPr algn="ctr"/>
            <a:r>
              <a:rPr lang="en-US" sz="1400" i="1" dirty="0">
                <a:solidFill>
                  <a:srgbClr val="FFFFFF"/>
                </a:solidFill>
                <a:cs typeface="Arial" panose="020B0604020202020204" pitchFamily="34" charset="0"/>
              </a:rPr>
              <a:t>for Non mission critical applications and scripts</a:t>
            </a:r>
          </a:p>
        </p:txBody>
      </p:sp>
      <p:sp>
        <p:nvSpPr>
          <p:cNvPr id="39" name="Parallelogram 38">
            <a:extLst>
              <a:ext uri="{FF2B5EF4-FFF2-40B4-BE49-F238E27FC236}">
                <a16:creationId xmlns:a16="http://schemas.microsoft.com/office/drawing/2014/main" id="{60619DA6-828C-734C-A857-5696306FE6C4}"/>
              </a:ext>
            </a:extLst>
          </p:cNvPr>
          <p:cNvSpPr/>
          <p:nvPr/>
        </p:nvSpPr>
        <p:spPr>
          <a:xfrm>
            <a:off x="6218137" y="4495359"/>
            <a:ext cx="4130203" cy="788283"/>
          </a:xfrm>
          <a:prstGeom prst="parallelogram">
            <a:avLst>
              <a:gd name="adj" fmla="val 56945"/>
            </a:avLst>
          </a:prstGeom>
          <a:solidFill>
            <a:srgbClr val="224982"/>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FFFFFF"/>
                </a:solidFill>
                <a:effectLst/>
                <a:uLnTx/>
                <a:uFillTx/>
                <a:latin typeface="Calibri"/>
                <a:ea typeface="+mn-ea"/>
                <a:cs typeface="Arial" pitchFamily="34" charset="0"/>
              </a:rPr>
              <a:t>“Push” solutions for changing passwords in target systems</a:t>
            </a:r>
          </a:p>
        </p:txBody>
      </p:sp>
      <p:sp>
        <p:nvSpPr>
          <p:cNvPr id="40" name="TextBox 39">
            <a:extLst>
              <a:ext uri="{FF2B5EF4-FFF2-40B4-BE49-F238E27FC236}">
                <a16:creationId xmlns:a16="http://schemas.microsoft.com/office/drawing/2014/main" id="{398505E8-34F8-D24A-B61F-77C251C7B358}"/>
              </a:ext>
            </a:extLst>
          </p:cNvPr>
          <p:cNvSpPr txBox="1"/>
          <p:nvPr/>
        </p:nvSpPr>
        <p:spPr>
          <a:xfrm>
            <a:off x="6232459" y="5302825"/>
            <a:ext cx="3602476" cy="215444"/>
          </a:xfrm>
          <a:prstGeom prst="rect">
            <a:avLst/>
          </a:prstGeom>
          <a:noFill/>
        </p:spPr>
        <p:txBody>
          <a:bodyPr wrap="square" lIns="0" tIns="0" rIns="0" bIns="0" rtlCol="0">
            <a:spAutoFit/>
          </a:bodyPr>
          <a:lstStyle/>
          <a:p>
            <a:pPr algn="ctr"/>
            <a:r>
              <a:rPr lang="en-US" sz="1400" i="1" dirty="0">
                <a:solidFill>
                  <a:srgbClr val="FFFFFF"/>
                </a:solidFill>
                <a:cs typeface="Arial" panose="020B0604020202020204" pitchFamily="34" charset="0"/>
              </a:rPr>
              <a:t>Available for any EPV customer</a:t>
            </a:r>
          </a:p>
        </p:txBody>
      </p:sp>
      <p:sp>
        <p:nvSpPr>
          <p:cNvPr id="41" name="Rectangle 40">
            <a:extLst>
              <a:ext uri="{FF2B5EF4-FFF2-40B4-BE49-F238E27FC236}">
                <a16:creationId xmlns:a16="http://schemas.microsoft.com/office/drawing/2014/main" id="{004AFF14-9448-BF45-A898-8A657EB3B31A}"/>
              </a:ext>
            </a:extLst>
          </p:cNvPr>
          <p:cNvSpPr/>
          <p:nvPr/>
        </p:nvSpPr>
        <p:spPr>
          <a:xfrm>
            <a:off x="2728159" y="1913413"/>
            <a:ext cx="2549096" cy="400110"/>
          </a:xfrm>
          <a:prstGeom prst="rect">
            <a:avLst/>
          </a:prstGeom>
        </p:spPr>
        <p:txBody>
          <a:bodyPr wrap="none">
            <a:spAutoFit/>
          </a:bodyPr>
          <a:lstStyle/>
          <a:p>
            <a:r>
              <a:rPr lang="en-US" sz="2000" b="1" i="1" dirty="0">
                <a:solidFill>
                  <a:srgbClr val="FFFFFF"/>
                </a:solidFill>
                <a:cs typeface="Arial" pitchFamily="34" charset="0"/>
              </a:rPr>
              <a:t>Credential Provider</a:t>
            </a:r>
            <a:endParaRPr lang="en-US" sz="2000" dirty="0">
              <a:solidFill>
                <a:srgbClr val="FFFFFF"/>
              </a:solidFill>
              <a:latin typeface="Calibri"/>
            </a:endParaRPr>
          </a:p>
        </p:txBody>
      </p:sp>
    </p:spTree>
    <p:extLst>
      <p:ext uri="{BB962C8B-B14F-4D97-AF65-F5344CB8AC3E}">
        <p14:creationId xmlns:p14="http://schemas.microsoft.com/office/powerpoint/2010/main" val="19699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1" name="Shape 71"/>
          <p:cNvGrpSpPr/>
          <p:nvPr/>
        </p:nvGrpSpPr>
        <p:grpSpPr>
          <a:xfrm>
            <a:off x="6085644" y="1255883"/>
            <a:ext cx="2101483" cy="2135767"/>
            <a:chOff x="6663623" y="2319761"/>
            <a:chExt cx="2101482" cy="2135767"/>
          </a:xfrm>
          <a:solidFill>
            <a:srgbClr val="2F73B0"/>
          </a:solidFill>
        </p:grpSpPr>
        <p:grpSp>
          <p:nvGrpSpPr>
            <p:cNvPr id="72" name="Shape 72"/>
            <p:cNvGrpSpPr/>
            <p:nvPr/>
          </p:nvGrpSpPr>
          <p:grpSpPr>
            <a:xfrm>
              <a:off x="7172174" y="3480293"/>
              <a:ext cx="1591211" cy="380293"/>
              <a:chOff x="3908737" y="1412936"/>
              <a:chExt cx="1591211" cy="380293"/>
            </a:xfrm>
            <a:grpFill/>
          </p:grpSpPr>
          <p:sp>
            <p:nvSpPr>
              <p:cNvPr id="73" name="Shape 7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 name="Shape 7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 name="Shape 7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 name="Shape 7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 name="Shape 77"/>
            <p:cNvGrpSpPr/>
            <p:nvPr/>
          </p:nvGrpSpPr>
          <p:grpSpPr>
            <a:xfrm>
              <a:off x="7172174" y="3096557"/>
              <a:ext cx="1591211" cy="380293"/>
              <a:chOff x="3908737" y="1412936"/>
              <a:chExt cx="1591211" cy="380293"/>
            </a:xfrm>
            <a:grpFill/>
          </p:grpSpPr>
          <p:sp>
            <p:nvSpPr>
              <p:cNvPr id="78" name="Shape 7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 name="Shape 7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 name="Shape 8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 name="Shape 8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 name="Shape 82"/>
            <p:cNvGrpSpPr/>
            <p:nvPr/>
          </p:nvGrpSpPr>
          <p:grpSpPr>
            <a:xfrm>
              <a:off x="7172174" y="2708159"/>
              <a:ext cx="1591211" cy="380293"/>
              <a:chOff x="3908737" y="1412936"/>
              <a:chExt cx="1591211" cy="380293"/>
            </a:xfrm>
            <a:grpFill/>
          </p:grpSpPr>
          <p:sp>
            <p:nvSpPr>
              <p:cNvPr id="83" name="Shape 8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 name="Shape 8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5" name="Shape 8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6" name="Shape 8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7" name="Shape 87"/>
            <p:cNvGrpSpPr/>
            <p:nvPr/>
          </p:nvGrpSpPr>
          <p:grpSpPr>
            <a:xfrm>
              <a:off x="7173893" y="2319761"/>
              <a:ext cx="1591211" cy="380293"/>
              <a:chOff x="3908737" y="1412936"/>
              <a:chExt cx="1591211" cy="380293"/>
            </a:xfrm>
            <a:grpFill/>
          </p:grpSpPr>
          <p:sp>
            <p:nvSpPr>
              <p:cNvPr id="88" name="Shape 8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9" name="Shape 8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0" name="Shape 9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1" name="Shape 9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2" name="Shape 92"/>
            <p:cNvGrpSpPr/>
            <p:nvPr/>
          </p:nvGrpSpPr>
          <p:grpSpPr>
            <a:xfrm>
              <a:off x="7008548" y="3670439"/>
              <a:ext cx="1591211" cy="380293"/>
              <a:chOff x="3908737" y="1412936"/>
              <a:chExt cx="1591211" cy="380293"/>
            </a:xfrm>
            <a:grpFill/>
          </p:grpSpPr>
          <p:sp>
            <p:nvSpPr>
              <p:cNvPr id="93" name="Shape 9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4" name="Shape 9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5" name="Shape 9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6" name="Shape 9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7" name="Shape 97"/>
            <p:cNvGrpSpPr/>
            <p:nvPr/>
          </p:nvGrpSpPr>
          <p:grpSpPr>
            <a:xfrm>
              <a:off x="7008548" y="3286704"/>
              <a:ext cx="1591211" cy="380293"/>
              <a:chOff x="3908737" y="1412936"/>
              <a:chExt cx="1591211" cy="380293"/>
            </a:xfrm>
            <a:grpFill/>
          </p:grpSpPr>
          <p:sp>
            <p:nvSpPr>
              <p:cNvPr id="98" name="Shape 9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9" name="Shape 9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0" name="Shape 10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1" name="Shape 10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2" name="Shape 102"/>
            <p:cNvGrpSpPr/>
            <p:nvPr/>
          </p:nvGrpSpPr>
          <p:grpSpPr>
            <a:xfrm>
              <a:off x="7008548" y="2898306"/>
              <a:ext cx="1591211" cy="380293"/>
              <a:chOff x="3908737" y="1412936"/>
              <a:chExt cx="1591211" cy="380293"/>
            </a:xfrm>
            <a:grpFill/>
          </p:grpSpPr>
          <p:sp>
            <p:nvSpPr>
              <p:cNvPr id="103" name="Shape 10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4" name="Shape 10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5" name="Shape 10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6" name="Shape 10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7" name="Shape 107"/>
            <p:cNvGrpSpPr/>
            <p:nvPr/>
          </p:nvGrpSpPr>
          <p:grpSpPr>
            <a:xfrm>
              <a:off x="7010267" y="2509908"/>
              <a:ext cx="1591211" cy="380293"/>
              <a:chOff x="3908737" y="1412936"/>
              <a:chExt cx="1591211" cy="380293"/>
            </a:xfrm>
            <a:grpFill/>
          </p:grpSpPr>
          <p:sp>
            <p:nvSpPr>
              <p:cNvPr id="108" name="Shape 10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9" name="Shape 10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0" name="Shape 11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1" name="Shape 11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2" name="Shape 112"/>
            <p:cNvGrpSpPr/>
            <p:nvPr/>
          </p:nvGrpSpPr>
          <p:grpSpPr>
            <a:xfrm>
              <a:off x="6833278" y="3860587"/>
              <a:ext cx="1591211" cy="380293"/>
              <a:chOff x="3908737" y="1412936"/>
              <a:chExt cx="1591211" cy="380293"/>
            </a:xfrm>
            <a:grpFill/>
          </p:grpSpPr>
          <p:sp>
            <p:nvSpPr>
              <p:cNvPr id="113" name="Shape 11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4" name="Shape 11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5" name="Shape 11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6" name="Shape 11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7" name="Shape 117"/>
            <p:cNvGrpSpPr/>
            <p:nvPr/>
          </p:nvGrpSpPr>
          <p:grpSpPr>
            <a:xfrm>
              <a:off x="6833278" y="3476851"/>
              <a:ext cx="1591211" cy="380293"/>
              <a:chOff x="3908737" y="1412936"/>
              <a:chExt cx="1591211" cy="380293"/>
            </a:xfrm>
            <a:grpFill/>
          </p:grpSpPr>
          <p:sp>
            <p:nvSpPr>
              <p:cNvPr id="118" name="Shape 11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9" name="Shape 11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0" name="Shape 12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1" name="Shape 12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2" name="Shape 122"/>
            <p:cNvGrpSpPr/>
            <p:nvPr/>
          </p:nvGrpSpPr>
          <p:grpSpPr>
            <a:xfrm>
              <a:off x="6833278" y="3088453"/>
              <a:ext cx="1591211" cy="380293"/>
              <a:chOff x="3908737" y="1412936"/>
              <a:chExt cx="1591211" cy="380293"/>
            </a:xfrm>
            <a:grpFill/>
          </p:grpSpPr>
          <p:sp>
            <p:nvSpPr>
              <p:cNvPr id="123" name="Shape 12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4" name="Shape 12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5" name="Shape 12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6" name="Shape 12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7" name="Shape 127"/>
            <p:cNvGrpSpPr/>
            <p:nvPr/>
          </p:nvGrpSpPr>
          <p:grpSpPr>
            <a:xfrm>
              <a:off x="6834997" y="2700055"/>
              <a:ext cx="1591211" cy="380293"/>
              <a:chOff x="3908737" y="1412936"/>
              <a:chExt cx="1591211" cy="380293"/>
            </a:xfrm>
            <a:grpFill/>
          </p:grpSpPr>
          <p:sp>
            <p:nvSpPr>
              <p:cNvPr id="128" name="Shape 12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9" name="Shape 12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0" name="Shape 13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1" name="Shape 13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2" name="Shape 132"/>
            <p:cNvGrpSpPr/>
            <p:nvPr/>
          </p:nvGrpSpPr>
          <p:grpSpPr>
            <a:xfrm>
              <a:off x="6663623" y="4075234"/>
              <a:ext cx="1591211" cy="380293"/>
              <a:chOff x="3908737" y="1412936"/>
              <a:chExt cx="1591211" cy="380293"/>
            </a:xfrm>
            <a:grpFill/>
          </p:grpSpPr>
          <p:sp>
            <p:nvSpPr>
              <p:cNvPr id="133" name="Shape 13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4" name="Shape 13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5" name="Shape 13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6" name="Shape 13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7" name="Shape 137"/>
            <p:cNvGrpSpPr/>
            <p:nvPr/>
          </p:nvGrpSpPr>
          <p:grpSpPr>
            <a:xfrm>
              <a:off x="6663623" y="3691497"/>
              <a:ext cx="1591211" cy="380293"/>
              <a:chOff x="3908737" y="1412936"/>
              <a:chExt cx="1591211" cy="380293"/>
            </a:xfrm>
            <a:grpFill/>
          </p:grpSpPr>
          <p:sp>
            <p:nvSpPr>
              <p:cNvPr id="138" name="Shape 13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9" name="Shape 13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0" name="Shape 14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1" name="Shape 14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2" name="Shape 142"/>
            <p:cNvGrpSpPr/>
            <p:nvPr/>
          </p:nvGrpSpPr>
          <p:grpSpPr>
            <a:xfrm>
              <a:off x="6663623" y="3303100"/>
              <a:ext cx="1591211" cy="380293"/>
              <a:chOff x="3908737" y="1412936"/>
              <a:chExt cx="1591211" cy="380293"/>
            </a:xfrm>
            <a:grpFill/>
          </p:grpSpPr>
          <p:sp>
            <p:nvSpPr>
              <p:cNvPr id="143" name="Shape 14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4" name="Shape 14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5" name="Shape 14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6" name="Shape 14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7" name="Shape 147"/>
            <p:cNvGrpSpPr/>
            <p:nvPr/>
          </p:nvGrpSpPr>
          <p:grpSpPr>
            <a:xfrm>
              <a:off x="6665342" y="2914702"/>
              <a:ext cx="1591211" cy="380293"/>
              <a:chOff x="3908737" y="1412936"/>
              <a:chExt cx="1591211" cy="380293"/>
            </a:xfrm>
            <a:grpFill/>
          </p:grpSpPr>
          <p:sp>
            <p:nvSpPr>
              <p:cNvPr id="148" name="Shape 14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9" name="Shape 14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0" name="Shape 15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1" name="Shape 15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52" name="Shape 152"/>
          <p:cNvGrpSpPr/>
          <p:nvPr/>
        </p:nvGrpSpPr>
        <p:grpSpPr>
          <a:xfrm>
            <a:off x="8666457" y="1091773"/>
            <a:ext cx="2336091" cy="2354504"/>
            <a:chOff x="5683930" y="807125"/>
            <a:chExt cx="2336090" cy="2354504"/>
          </a:xfrm>
          <a:solidFill>
            <a:srgbClr val="6BA2D6"/>
          </a:solidFill>
        </p:grpSpPr>
        <p:grpSp>
          <p:nvGrpSpPr>
            <p:cNvPr id="153" name="Shape 153"/>
            <p:cNvGrpSpPr/>
            <p:nvPr/>
          </p:nvGrpSpPr>
          <p:grpSpPr>
            <a:xfrm>
              <a:off x="5683930" y="1582087"/>
              <a:ext cx="2326035" cy="1579541"/>
              <a:chOff x="6960656" y="2039369"/>
              <a:chExt cx="2326035" cy="1579541"/>
            </a:xfrm>
            <a:grpFill/>
          </p:grpSpPr>
          <p:grpSp>
            <p:nvGrpSpPr>
              <p:cNvPr id="154" name="Shape 154"/>
              <p:cNvGrpSpPr/>
              <p:nvPr/>
            </p:nvGrpSpPr>
            <p:grpSpPr>
              <a:xfrm>
                <a:off x="7342309" y="2039369"/>
                <a:ext cx="1117758" cy="1118529"/>
                <a:chOff x="7342309" y="2039369"/>
                <a:chExt cx="1117758" cy="1118529"/>
              </a:xfrm>
              <a:grpFill/>
            </p:grpSpPr>
            <p:grpSp>
              <p:nvGrpSpPr>
                <p:cNvPr id="155" name="Shape 155"/>
                <p:cNvGrpSpPr/>
                <p:nvPr/>
              </p:nvGrpSpPr>
              <p:grpSpPr>
                <a:xfrm>
                  <a:off x="7649412" y="2039369"/>
                  <a:ext cx="810655" cy="777239"/>
                  <a:chOff x="7649412" y="2039369"/>
                  <a:chExt cx="810655" cy="777239"/>
                </a:xfrm>
                <a:grpFill/>
              </p:grpSpPr>
              <p:grpSp>
                <p:nvGrpSpPr>
                  <p:cNvPr id="156" name="Shape 156"/>
                  <p:cNvGrpSpPr/>
                  <p:nvPr/>
                </p:nvGrpSpPr>
                <p:grpSpPr>
                  <a:xfrm>
                    <a:off x="7649412" y="2633729"/>
                    <a:ext cx="810655" cy="182879"/>
                    <a:chOff x="8481024" y="1609857"/>
                    <a:chExt cx="810655" cy="182879"/>
                  </a:xfrm>
                  <a:grpFill/>
                </p:grpSpPr>
                <p:sp>
                  <p:nvSpPr>
                    <p:cNvPr id="157" name="Shape 1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8" name="Shape 1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9" name="Shape 1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0" name="Shape 1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1" name="Shape 161"/>
                  <p:cNvGrpSpPr/>
                  <p:nvPr/>
                </p:nvGrpSpPr>
                <p:grpSpPr>
                  <a:xfrm>
                    <a:off x="7649412" y="2039369"/>
                    <a:ext cx="810655" cy="182879"/>
                    <a:chOff x="8481024" y="1609857"/>
                    <a:chExt cx="810655" cy="182879"/>
                  </a:xfrm>
                  <a:grpFill/>
                </p:grpSpPr>
                <p:sp>
                  <p:nvSpPr>
                    <p:cNvPr id="162" name="Shape 16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3" name="Shape 16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4" name="Shape 16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5" name="Shape 16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6" name="Shape 166"/>
                  <p:cNvGrpSpPr/>
                  <p:nvPr/>
                </p:nvGrpSpPr>
                <p:grpSpPr>
                  <a:xfrm>
                    <a:off x="7649412" y="2237489"/>
                    <a:ext cx="810655" cy="182879"/>
                    <a:chOff x="8481024" y="1609857"/>
                    <a:chExt cx="810655" cy="182879"/>
                  </a:xfrm>
                  <a:grpFill/>
                </p:grpSpPr>
                <p:sp>
                  <p:nvSpPr>
                    <p:cNvPr id="167" name="Shape 16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8" name="Shape 16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9" name="Shape 16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0" name="Shape 17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71" name="Shape 171"/>
                  <p:cNvGrpSpPr/>
                  <p:nvPr/>
                </p:nvGrpSpPr>
                <p:grpSpPr>
                  <a:xfrm>
                    <a:off x="7649412" y="2435608"/>
                    <a:ext cx="810655" cy="182879"/>
                    <a:chOff x="8481024" y="1609857"/>
                    <a:chExt cx="810655" cy="182879"/>
                  </a:xfrm>
                  <a:grpFill/>
                </p:grpSpPr>
                <p:sp>
                  <p:nvSpPr>
                    <p:cNvPr id="172" name="Shape 17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3" name="Shape 17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4" name="Shape 17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5" name="Shape 17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76" name="Shape 176"/>
                <p:cNvGrpSpPr/>
                <p:nvPr/>
              </p:nvGrpSpPr>
              <p:grpSpPr>
                <a:xfrm>
                  <a:off x="7556499" y="2161289"/>
                  <a:ext cx="810655" cy="777239"/>
                  <a:chOff x="7649412" y="2039369"/>
                  <a:chExt cx="810655" cy="777239"/>
                </a:xfrm>
                <a:grpFill/>
              </p:grpSpPr>
              <p:grpSp>
                <p:nvGrpSpPr>
                  <p:cNvPr id="177" name="Shape 177"/>
                  <p:cNvGrpSpPr/>
                  <p:nvPr/>
                </p:nvGrpSpPr>
                <p:grpSpPr>
                  <a:xfrm>
                    <a:off x="7649412" y="2633729"/>
                    <a:ext cx="810655" cy="182879"/>
                    <a:chOff x="8481024" y="1609857"/>
                    <a:chExt cx="810655" cy="182879"/>
                  </a:xfrm>
                  <a:grpFill/>
                </p:grpSpPr>
                <p:sp>
                  <p:nvSpPr>
                    <p:cNvPr id="178" name="Shape 1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9" name="Shape 1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0" name="Shape 1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1" name="Shape 1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2" name="Shape 182"/>
                  <p:cNvGrpSpPr/>
                  <p:nvPr/>
                </p:nvGrpSpPr>
                <p:grpSpPr>
                  <a:xfrm>
                    <a:off x="7649412" y="2039369"/>
                    <a:ext cx="810655" cy="182879"/>
                    <a:chOff x="8481024" y="1609857"/>
                    <a:chExt cx="810655" cy="182879"/>
                  </a:xfrm>
                  <a:grpFill/>
                </p:grpSpPr>
                <p:sp>
                  <p:nvSpPr>
                    <p:cNvPr id="183" name="Shape 1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4" name="Shape 1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5" name="Shape 1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6" name="Shape 1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7" name="Shape 187"/>
                  <p:cNvGrpSpPr/>
                  <p:nvPr/>
                </p:nvGrpSpPr>
                <p:grpSpPr>
                  <a:xfrm>
                    <a:off x="7649412" y="2237489"/>
                    <a:ext cx="810655" cy="182879"/>
                    <a:chOff x="8481024" y="1609857"/>
                    <a:chExt cx="810655" cy="182879"/>
                  </a:xfrm>
                  <a:grpFill/>
                </p:grpSpPr>
                <p:sp>
                  <p:nvSpPr>
                    <p:cNvPr id="188" name="Shape 1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9" name="Shape 1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0" name="Shape 1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1" name="Shape 1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92" name="Shape 192"/>
                  <p:cNvGrpSpPr/>
                  <p:nvPr/>
                </p:nvGrpSpPr>
                <p:grpSpPr>
                  <a:xfrm>
                    <a:off x="7649412" y="2435608"/>
                    <a:ext cx="810655" cy="182879"/>
                    <a:chOff x="8481024" y="1609857"/>
                    <a:chExt cx="810655" cy="182879"/>
                  </a:xfrm>
                  <a:grpFill/>
                </p:grpSpPr>
                <p:sp>
                  <p:nvSpPr>
                    <p:cNvPr id="193" name="Shape 1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4" name="Shape 1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5" name="Shape 1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6" name="Shape 1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97" name="Shape 197"/>
                <p:cNvGrpSpPr/>
                <p:nvPr/>
              </p:nvGrpSpPr>
              <p:grpSpPr>
                <a:xfrm>
                  <a:off x="7448547" y="2260349"/>
                  <a:ext cx="810655" cy="777239"/>
                  <a:chOff x="7649412" y="2039369"/>
                  <a:chExt cx="810655" cy="777239"/>
                </a:xfrm>
                <a:grpFill/>
              </p:grpSpPr>
              <p:grpSp>
                <p:nvGrpSpPr>
                  <p:cNvPr id="198" name="Shape 198"/>
                  <p:cNvGrpSpPr/>
                  <p:nvPr/>
                </p:nvGrpSpPr>
                <p:grpSpPr>
                  <a:xfrm>
                    <a:off x="7649412" y="2633729"/>
                    <a:ext cx="810655" cy="182879"/>
                    <a:chOff x="8481024" y="1609857"/>
                    <a:chExt cx="810655" cy="182879"/>
                  </a:xfrm>
                  <a:grpFill/>
                </p:grpSpPr>
                <p:sp>
                  <p:nvSpPr>
                    <p:cNvPr id="199" name="Shape 1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0" name="Shape 2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1" name="Shape 2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2" name="Shape 2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3" name="Shape 203"/>
                  <p:cNvGrpSpPr/>
                  <p:nvPr/>
                </p:nvGrpSpPr>
                <p:grpSpPr>
                  <a:xfrm>
                    <a:off x="7649412" y="2039369"/>
                    <a:ext cx="810655" cy="182879"/>
                    <a:chOff x="8481024" y="1609857"/>
                    <a:chExt cx="810655" cy="182879"/>
                  </a:xfrm>
                  <a:grpFill/>
                </p:grpSpPr>
                <p:sp>
                  <p:nvSpPr>
                    <p:cNvPr id="204" name="Shape 2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5" name="Shape 2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6" name="Shape 2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7" name="Shape 2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8" name="Shape 208"/>
                  <p:cNvGrpSpPr/>
                  <p:nvPr/>
                </p:nvGrpSpPr>
                <p:grpSpPr>
                  <a:xfrm>
                    <a:off x="7649412" y="2237489"/>
                    <a:ext cx="810655" cy="182879"/>
                    <a:chOff x="8481024" y="1609857"/>
                    <a:chExt cx="810655" cy="182879"/>
                  </a:xfrm>
                  <a:grpFill/>
                </p:grpSpPr>
                <p:sp>
                  <p:nvSpPr>
                    <p:cNvPr id="209" name="Shape 2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0" name="Shape 2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1" name="Shape 2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2" name="Shape 2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13" name="Shape 213"/>
                  <p:cNvGrpSpPr/>
                  <p:nvPr/>
                </p:nvGrpSpPr>
                <p:grpSpPr>
                  <a:xfrm>
                    <a:off x="7649412" y="2435608"/>
                    <a:ext cx="810655" cy="182879"/>
                    <a:chOff x="8481024" y="1609857"/>
                    <a:chExt cx="810655" cy="182879"/>
                  </a:xfrm>
                  <a:grpFill/>
                </p:grpSpPr>
                <p:sp>
                  <p:nvSpPr>
                    <p:cNvPr id="214" name="Shape 2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5" name="Shape 2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6" name="Shape 2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7" name="Shape 2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18" name="Shape 218"/>
                <p:cNvGrpSpPr/>
                <p:nvPr/>
              </p:nvGrpSpPr>
              <p:grpSpPr>
                <a:xfrm>
                  <a:off x="7342309" y="2380659"/>
                  <a:ext cx="810655" cy="777239"/>
                  <a:chOff x="7649412" y="2039369"/>
                  <a:chExt cx="810655" cy="777239"/>
                </a:xfrm>
                <a:grpFill/>
              </p:grpSpPr>
              <p:grpSp>
                <p:nvGrpSpPr>
                  <p:cNvPr id="219" name="Shape 219"/>
                  <p:cNvGrpSpPr/>
                  <p:nvPr/>
                </p:nvGrpSpPr>
                <p:grpSpPr>
                  <a:xfrm>
                    <a:off x="7649412" y="2633729"/>
                    <a:ext cx="810655" cy="182879"/>
                    <a:chOff x="8481024" y="1609857"/>
                    <a:chExt cx="810655" cy="182879"/>
                  </a:xfrm>
                  <a:grpFill/>
                </p:grpSpPr>
                <p:sp>
                  <p:nvSpPr>
                    <p:cNvPr id="220" name="Shape 2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1" name="Shape 2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2" name="Shape 2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3" name="Shape 2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4" name="Shape 224"/>
                  <p:cNvGrpSpPr/>
                  <p:nvPr/>
                </p:nvGrpSpPr>
                <p:grpSpPr>
                  <a:xfrm>
                    <a:off x="7649412" y="2039369"/>
                    <a:ext cx="810655" cy="182879"/>
                    <a:chOff x="8481024" y="1609857"/>
                    <a:chExt cx="810655" cy="182879"/>
                  </a:xfrm>
                  <a:grpFill/>
                </p:grpSpPr>
                <p:sp>
                  <p:nvSpPr>
                    <p:cNvPr id="225" name="Shape 2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6" name="Shape 2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7" name="Shape 2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8" name="Shape 2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9" name="Shape 229"/>
                  <p:cNvGrpSpPr/>
                  <p:nvPr/>
                </p:nvGrpSpPr>
                <p:grpSpPr>
                  <a:xfrm>
                    <a:off x="7649412" y="2237489"/>
                    <a:ext cx="810655" cy="182879"/>
                    <a:chOff x="8481024" y="1609857"/>
                    <a:chExt cx="810655" cy="182879"/>
                  </a:xfrm>
                  <a:grpFill/>
                </p:grpSpPr>
                <p:sp>
                  <p:nvSpPr>
                    <p:cNvPr id="230" name="Shape 2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1" name="Shape 2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2" name="Shape 2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3" name="Shape 2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34" name="Shape 234"/>
                  <p:cNvGrpSpPr/>
                  <p:nvPr/>
                </p:nvGrpSpPr>
                <p:grpSpPr>
                  <a:xfrm>
                    <a:off x="7649412" y="2435608"/>
                    <a:ext cx="810655" cy="182879"/>
                    <a:chOff x="8481024" y="1609857"/>
                    <a:chExt cx="810655" cy="182879"/>
                  </a:xfrm>
                  <a:grpFill/>
                </p:grpSpPr>
                <p:sp>
                  <p:nvSpPr>
                    <p:cNvPr id="235" name="Shape 2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6" name="Shape 2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7" name="Shape 2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8" name="Shape 2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239" name="Shape 239"/>
              <p:cNvGrpSpPr/>
              <p:nvPr/>
            </p:nvGrpSpPr>
            <p:grpSpPr>
              <a:xfrm>
                <a:off x="6960656" y="2497239"/>
                <a:ext cx="1117758" cy="1118529"/>
                <a:chOff x="7342309" y="2039369"/>
                <a:chExt cx="1117758" cy="1118529"/>
              </a:xfrm>
              <a:grpFill/>
            </p:grpSpPr>
            <p:grpSp>
              <p:nvGrpSpPr>
                <p:cNvPr id="240" name="Shape 240"/>
                <p:cNvGrpSpPr/>
                <p:nvPr/>
              </p:nvGrpSpPr>
              <p:grpSpPr>
                <a:xfrm>
                  <a:off x="7649412" y="2039369"/>
                  <a:ext cx="810655" cy="777239"/>
                  <a:chOff x="7649412" y="2039369"/>
                  <a:chExt cx="810655" cy="777239"/>
                </a:xfrm>
                <a:grpFill/>
              </p:grpSpPr>
              <p:grpSp>
                <p:nvGrpSpPr>
                  <p:cNvPr id="241" name="Shape 241"/>
                  <p:cNvGrpSpPr/>
                  <p:nvPr/>
                </p:nvGrpSpPr>
                <p:grpSpPr>
                  <a:xfrm>
                    <a:off x="7649412" y="2633729"/>
                    <a:ext cx="810655" cy="182879"/>
                    <a:chOff x="8481024" y="1609857"/>
                    <a:chExt cx="810655" cy="182879"/>
                  </a:xfrm>
                  <a:grpFill/>
                </p:grpSpPr>
                <p:sp>
                  <p:nvSpPr>
                    <p:cNvPr id="242" name="Shape 2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3" name="Shape 2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4" name="Shape 2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5" name="Shape 2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46" name="Shape 246"/>
                  <p:cNvGrpSpPr/>
                  <p:nvPr/>
                </p:nvGrpSpPr>
                <p:grpSpPr>
                  <a:xfrm>
                    <a:off x="7649412" y="2039369"/>
                    <a:ext cx="810655" cy="182879"/>
                    <a:chOff x="8481024" y="1609857"/>
                    <a:chExt cx="810655" cy="182879"/>
                  </a:xfrm>
                  <a:grpFill/>
                </p:grpSpPr>
                <p:sp>
                  <p:nvSpPr>
                    <p:cNvPr id="247" name="Shape 24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8" name="Shape 24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9" name="Shape 24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0" name="Shape 25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1" name="Shape 251"/>
                  <p:cNvGrpSpPr/>
                  <p:nvPr/>
                </p:nvGrpSpPr>
                <p:grpSpPr>
                  <a:xfrm>
                    <a:off x="7649412" y="2237489"/>
                    <a:ext cx="810655" cy="182879"/>
                    <a:chOff x="8481024" y="1609857"/>
                    <a:chExt cx="810655" cy="182879"/>
                  </a:xfrm>
                  <a:grpFill/>
                </p:grpSpPr>
                <p:sp>
                  <p:nvSpPr>
                    <p:cNvPr id="252" name="Shape 25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3" name="Shape 25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4" name="Shape 25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5" name="Shape 25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6" name="Shape 256"/>
                  <p:cNvGrpSpPr/>
                  <p:nvPr/>
                </p:nvGrpSpPr>
                <p:grpSpPr>
                  <a:xfrm>
                    <a:off x="7649412" y="2435608"/>
                    <a:ext cx="810655" cy="182879"/>
                    <a:chOff x="8481024" y="1609857"/>
                    <a:chExt cx="810655" cy="182879"/>
                  </a:xfrm>
                  <a:grpFill/>
                </p:grpSpPr>
                <p:sp>
                  <p:nvSpPr>
                    <p:cNvPr id="257" name="Shape 2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8" name="Shape 2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9" name="Shape 2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0" name="Shape 2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61" name="Shape 261"/>
                <p:cNvGrpSpPr/>
                <p:nvPr/>
              </p:nvGrpSpPr>
              <p:grpSpPr>
                <a:xfrm>
                  <a:off x="7556499" y="2161289"/>
                  <a:ext cx="810655" cy="777239"/>
                  <a:chOff x="7649412" y="2039369"/>
                  <a:chExt cx="810655" cy="777239"/>
                </a:xfrm>
                <a:grpFill/>
              </p:grpSpPr>
              <p:grpSp>
                <p:nvGrpSpPr>
                  <p:cNvPr id="262" name="Shape 262"/>
                  <p:cNvGrpSpPr/>
                  <p:nvPr/>
                </p:nvGrpSpPr>
                <p:grpSpPr>
                  <a:xfrm>
                    <a:off x="7649412" y="2633729"/>
                    <a:ext cx="810655" cy="182879"/>
                    <a:chOff x="8481024" y="1609857"/>
                    <a:chExt cx="810655" cy="182879"/>
                  </a:xfrm>
                  <a:grpFill/>
                </p:grpSpPr>
                <p:sp>
                  <p:nvSpPr>
                    <p:cNvPr id="263" name="Shape 2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4" name="Shape 2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5" name="Shape 2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6" name="Shape 2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67" name="Shape 267"/>
                  <p:cNvGrpSpPr/>
                  <p:nvPr/>
                </p:nvGrpSpPr>
                <p:grpSpPr>
                  <a:xfrm>
                    <a:off x="7649412" y="2039369"/>
                    <a:ext cx="810655" cy="182879"/>
                    <a:chOff x="8481024" y="1609857"/>
                    <a:chExt cx="810655" cy="182879"/>
                  </a:xfrm>
                  <a:grpFill/>
                </p:grpSpPr>
                <p:sp>
                  <p:nvSpPr>
                    <p:cNvPr id="268" name="Shape 2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9" name="Shape 2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0" name="Shape 2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1" name="Shape 2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2" name="Shape 272"/>
                  <p:cNvGrpSpPr/>
                  <p:nvPr/>
                </p:nvGrpSpPr>
                <p:grpSpPr>
                  <a:xfrm>
                    <a:off x="7649412" y="2237489"/>
                    <a:ext cx="810655" cy="182879"/>
                    <a:chOff x="8481024" y="1609857"/>
                    <a:chExt cx="810655" cy="182879"/>
                  </a:xfrm>
                  <a:grpFill/>
                </p:grpSpPr>
                <p:sp>
                  <p:nvSpPr>
                    <p:cNvPr id="273" name="Shape 2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4" name="Shape 2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5" name="Shape 2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6" name="Shape 2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7" name="Shape 277"/>
                  <p:cNvGrpSpPr/>
                  <p:nvPr/>
                </p:nvGrpSpPr>
                <p:grpSpPr>
                  <a:xfrm>
                    <a:off x="7649412" y="2435608"/>
                    <a:ext cx="810655" cy="182879"/>
                    <a:chOff x="8481024" y="1609857"/>
                    <a:chExt cx="810655" cy="182879"/>
                  </a:xfrm>
                  <a:grpFill/>
                </p:grpSpPr>
                <p:sp>
                  <p:nvSpPr>
                    <p:cNvPr id="278" name="Shape 2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9" name="Shape 2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0" name="Shape 2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1" name="Shape 2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82" name="Shape 282"/>
                <p:cNvGrpSpPr/>
                <p:nvPr/>
              </p:nvGrpSpPr>
              <p:grpSpPr>
                <a:xfrm>
                  <a:off x="7448547" y="2260349"/>
                  <a:ext cx="810655" cy="777239"/>
                  <a:chOff x="7649412" y="2039369"/>
                  <a:chExt cx="810655" cy="777239"/>
                </a:xfrm>
                <a:grpFill/>
              </p:grpSpPr>
              <p:grpSp>
                <p:nvGrpSpPr>
                  <p:cNvPr id="283" name="Shape 283"/>
                  <p:cNvGrpSpPr/>
                  <p:nvPr/>
                </p:nvGrpSpPr>
                <p:grpSpPr>
                  <a:xfrm>
                    <a:off x="7649412" y="2633729"/>
                    <a:ext cx="810655" cy="182879"/>
                    <a:chOff x="8481024" y="1609857"/>
                    <a:chExt cx="810655" cy="182879"/>
                  </a:xfrm>
                  <a:grpFill/>
                </p:grpSpPr>
                <p:sp>
                  <p:nvSpPr>
                    <p:cNvPr id="284" name="Shape 2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5" name="Shape 2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6" name="Shape 2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7" name="Shape 2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88" name="Shape 288"/>
                  <p:cNvGrpSpPr/>
                  <p:nvPr/>
                </p:nvGrpSpPr>
                <p:grpSpPr>
                  <a:xfrm>
                    <a:off x="7649412" y="2039369"/>
                    <a:ext cx="810655" cy="182879"/>
                    <a:chOff x="8481024" y="1609857"/>
                    <a:chExt cx="810655" cy="182879"/>
                  </a:xfrm>
                  <a:grpFill/>
                </p:grpSpPr>
                <p:sp>
                  <p:nvSpPr>
                    <p:cNvPr id="289" name="Shape 2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0" name="Shape 2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1" name="Shape 2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2" name="Shape 2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3" name="Shape 293"/>
                  <p:cNvGrpSpPr/>
                  <p:nvPr/>
                </p:nvGrpSpPr>
                <p:grpSpPr>
                  <a:xfrm>
                    <a:off x="7649412" y="2237489"/>
                    <a:ext cx="810655" cy="182879"/>
                    <a:chOff x="8481024" y="1609857"/>
                    <a:chExt cx="810655" cy="182879"/>
                  </a:xfrm>
                  <a:grpFill/>
                </p:grpSpPr>
                <p:sp>
                  <p:nvSpPr>
                    <p:cNvPr id="294" name="Shape 2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5" name="Shape 2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6" name="Shape 2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7" name="Shape 2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8" name="Shape 298"/>
                  <p:cNvGrpSpPr/>
                  <p:nvPr/>
                </p:nvGrpSpPr>
                <p:grpSpPr>
                  <a:xfrm>
                    <a:off x="7649412" y="2435608"/>
                    <a:ext cx="810655" cy="182879"/>
                    <a:chOff x="8481024" y="1609857"/>
                    <a:chExt cx="810655" cy="182879"/>
                  </a:xfrm>
                  <a:grpFill/>
                </p:grpSpPr>
                <p:sp>
                  <p:nvSpPr>
                    <p:cNvPr id="299" name="Shape 2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0" name="Shape 3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1" name="Shape 3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2" name="Shape 3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03" name="Shape 303"/>
                <p:cNvGrpSpPr/>
                <p:nvPr/>
              </p:nvGrpSpPr>
              <p:grpSpPr>
                <a:xfrm>
                  <a:off x="7342309" y="2380659"/>
                  <a:ext cx="810655" cy="777239"/>
                  <a:chOff x="7649412" y="2039369"/>
                  <a:chExt cx="810655" cy="777239"/>
                </a:xfrm>
                <a:grpFill/>
              </p:grpSpPr>
              <p:grpSp>
                <p:nvGrpSpPr>
                  <p:cNvPr id="304" name="Shape 304"/>
                  <p:cNvGrpSpPr/>
                  <p:nvPr/>
                </p:nvGrpSpPr>
                <p:grpSpPr>
                  <a:xfrm>
                    <a:off x="7649412" y="2633729"/>
                    <a:ext cx="810655" cy="182879"/>
                    <a:chOff x="8481024" y="1609857"/>
                    <a:chExt cx="810655" cy="182879"/>
                  </a:xfrm>
                  <a:grpFill/>
                </p:grpSpPr>
                <p:sp>
                  <p:nvSpPr>
                    <p:cNvPr id="305" name="Shape 3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6" name="Shape 3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7" name="Shape 3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8" name="Shape 3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09" name="Shape 309"/>
                  <p:cNvGrpSpPr/>
                  <p:nvPr/>
                </p:nvGrpSpPr>
                <p:grpSpPr>
                  <a:xfrm>
                    <a:off x="7649412" y="2039369"/>
                    <a:ext cx="810655" cy="182879"/>
                    <a:chOff x="8481024" y="1609857"/>
                    <a:chExt cx="810655" cy="182879"/>
                  </a:xfrm>
                  <a:grpFill/>
                </p:grpSpPr>
                <p:sp>
                  <p:nvSpPr>
                    <p:cNvPr id="310" name="Shape 3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1" name="Shape 3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2" name="Shape 3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3" name="Shape 3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4" name="Shape 314"/>
                  <p:cNvGrpSpPr/>
                  <p:nvPr/>
                </p:nvGrpSpPr>
                <p:grpSpPr>
                  <a:xfrm>
                    <a:off x="7649412" y="2237489"/>
                    <a:ext cx="810655" cy="182879"/>
                    <a:chOff x="8481024" y="1609857"/>
                    <a:chExt cx="810655" cy="182879"/>
                  </a:xfrm>
                  <a:grpFill/>
                </p:grpSpPr>
                <p:sp>
                  <p:nvSpPr>
                    <p:cNvPr id="315" name="Shape 3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6" name="Shape 3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7" name="Shape 3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8" name="Shape 3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9" name="Shape 319"/>
                  <p:cNvGrpSpPr/>
                  <p:nvPr/>
                </p:nvGrpSpPr>
                <p:grpSpPr>
                  <a:xfrm>
                    <a:off x="7649412" y="2435608"/>
                    <a:ext cx="810655" cy="182879"/>
                    <a:chOff x="8481024" y="1609857"/>
                    <a:chExt cx="810655" cy="182879"/>
                  </a:xfrm>
                  <a:grpFill/>
                </p:grpSpPr>
                <p:sp>
                  <p:nvSpPr>
                    <p:cNvPr id="320" name="Shape 3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1" name="Shape 3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2" name="Shape 3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3" name="Shape 3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324" name="Shape 324"/>
              <p:cNvGrpSpPr/>
              <p:nvPr/>
            </p:nvGrpSpPr>
            <p:grpSpPr>
              <a:xfrm>
                <a:off x="8168933" y="2050014"/>
                <a:ext cx="1117758" cy="1118529"/>
                <a:chOff x="7342309" y="2039369"/>
                <a:chExt cx="1117758" cy="1118529"/>
              </a:xfrm>
              <a:grpFill/>
            </p:grpSpPr>
            <p:grpSp>
              <p:nvGrpSpPr>
                <p:cNvPr id="325" name="Shape 325"/>
                <p:cNvGrpSpPr/>
                <p:nvPr/>
              </p:nvGrpSpPr>
              <p:grpSpPr>
                <a:xfrm>
                  <a:off x="7649412" y="2039369"/>
                  <a:ext cx="810655" cy="777239"/>
                  <a:chOff x="7649412" y="2039369"/>
                  <a:chExt cx="810655" cy="777239"/>
                </a:xfrm>
                <a:grpFill/>
              </p:grpSpPr>
              <p:grpSp>
                <p:nvGrpSpPr>
                  <p:cNvPr id="326" name="Shape 326"/>
                  <p:cNvGrpSpPr/>
                  <p:nvPr/>
                </p:nvGrpSpPr>
                <p:grpSpPr>
                  <a:xfrm>
                    <a:off x="7649412" y="2633729"/>
                    <a:ext cx="810655" cy="182879"/>
                    <a:chOff x="8481024" y="1609857"/>
                    <a:chExt cx="810655" cy="182879"/>
                  </a:xfrm>
                  <a:grpFill/>
                </p:grpSpPr>
                <p:sp>
                  <p:nvSpPr>
                    <p:cNvPr id="327" name="Shape 3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8" name="Shape 3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9" name="Shape 3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0" name="Shape 3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1" name="Shape 331"/>
                  <p:cNvGrpSpPr/>
                  <p:nvPr/>
                </p:nvGrpSpPr>
                <p:grpSpPr>
                  <a:xfrm>
                    <a:off x="7649412" y="2039369"/>
                    <a:ext cx="810655" cy="182879"/>
                    <a:chOff x="8481024" y="1609857"/>
                    <a:chExt cx="810655" cy="182879"/>
                  </a:xfrm>
                  <a:grpFill/>
                </p:grpSpPr>
                <p:sp>
                  <p:nvSpPr>
                    <p:cNvPr id="332" name="Shape 33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3" name="Shape 33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4" name="Shape 33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5" name="Shape 33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6" name="Shape 336"/>
                  <p:cNvGrpSpPr/>
                  <p:nvPr/>
                </p:nvGrpSpPr>
                <p:grpSpPr>
                  <a:xfrm>
                    <a:off x="7649412" y="2237489"/>
                    <a:ext cx="810655" cy="182879"/>
                    <a:chOff x="8481024" y="1609857"/>
                    <a:chExt cx="810655" cy="182879"/>
                  </a:xfrm>
                  <a:grpFill/>
                </p:grpSpPr>
                <p:sp>
                  <p:nvSpPr>
                    <p:cNvPr id="337" name="Shape 33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8" name="Shape 33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9" name="Shape 33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0" name="Shape 34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41" name="Shape 341"/>
                  <p:cNvGrpSpPr/>
                  <p:nvPr/>
                </p:nvGrpSpPr>
                <p:grpSpPr>
                  <a:xfrm>
                    <a:off x="7649412" y="2435608"/>
                    <a:ext cx="810655" cy="182879"/>
                    <a:chOff x="8481024" y="1609857"/>
                    <a:chExt cx="810655" cy="182879"/>
                  </a:xfrm>
                  <a:grpFill/>
                </p:grpSpPr>
                <p:sp>
                  <p:nvSpPr>
                    <p:cNvPr id="342" name="Shape 3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3" name="Shape 3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4" name="Shape 3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5" name="Shape 3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46" name="Shape 346"/>
                <p:cNvGrpSpPr/>
                <p:nvPr/>
              </p:nvGrpSpPr>
              <p:grpSpPr>
                <a:xfrm>
                  <a:off x="7556499" y="2161289"/>
                  <a:ext cx="810655" cy="777239"/>
                  <a:chOff x="7649412" y="2039369"/>
                  <a:chExt cx="810655" cy="777239"/>
                </a:xfrm>
                <a:grpFill/>
              </p:grpSpPr>
              <p:grpSp>
                <p:nvGrpSpPr>
                  <p:cNvPr id="347" name="Shape 347"/>
                  <p:cNvGrpSpPr/>
                  <p:nvPr/>
                </p:nvGrpSpPr>
                <p:grpSpPr>
                  <a:xfrm>
                    <a:off x="7649412" y="2633729"/>
                    <a:ext cx="810655" cy="182879"/>
                    <a:chOff x="8481024" y="1609857"/>
                    <a:chExt cx="810655" cy="182879"/>
                  </a:xfrm>
                  <a:grpFill/>
                </p:grpSpPr>
                <p:sp>
                  <p:nvSpPr>
                    <p:cNvPr id="348" name="Shape 3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9" name="Shape 3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0" name="Shape 3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1" name="Shape 3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2" name="Shape 352"/>
                  <p:cNvGrpSpPr/>
                  <p:nvPr/>
                </p:nvGrpSpPr>
                <p:grpSpPr>
                  <a:xfrm>
                    <a:off x="7649412" y="2039369"/>
                    <a:ext cx="810655" cy="182879"/>
                    <a:chOff x="8481024" y="1609857"/>
                    <a:chExt cx="810655" cy="182879"/>
                  </a:xfrm>
                  <a:grpFill/>
                </p:grpSpPr>
                <p:sp>
                  <p:nvSpPr>
                    <p:cNvPr id="353" name="Shape 3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4" name="Shape 3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5" name="Shape 3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6" name="Shape 3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7" name="Shape 357"/>
                  <p:cNvGrpSpPr/>
                  <p:nvPr/>
                </p:nvGrpSpPr>
                <p:grpSpPr>
                  <a:xfrm>
                    <a:off x="7649412" y="2237489"/>
                    <a:ext cx="810655" cy="182879"/>
                    <a:chOff x="8481024" y="1609857"/>
                    <a:chExt cx="810655" cy="182879"/>
                  </a:xfrm>
                  <a:grpFill/>
                </p:grpSpPr>
                <p:sp>
                  <p:nvSpPr>
                    <p:cNvPr id="358" name="Shape 3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9" name="Shape 3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0" name="Shape 3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1" name="Shape 3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62" name="Shape 362"/>
                  <p:cNvGrpSpPr/>
                  <p:nvPr/>
                </p:nvGrpSpPr>
                <p:grpSpPr>
                  <a:xfrm>
                    <a:off x="7649412" y="2435608"/>
                    <a:ext cx="810655" cy="182879"/>
                    <a:chOff x="8481024" y="1609857"/>
                    <a:chExt cx="810655" cy="182879"/>
                  </a:xfrm>
                  <a:grpFill/>
                </p:grpSpPr>
                <p:sp>
                  <p:nvSpPr>
                    <p:cNvPr id="363" name="Shape 3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4" name="Shape 3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5" name="Shape 3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6" name="Shape 3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67" name="Shape 367"/>
                <p:cNvGrpSpPr/>
                <p:nvPr/>
              </p:nvGrpSpPr>
              <p:grpSpPr>
                <a:xfrm>
                  <a:off x="7448547" y="2260349"/>
                  <a:ext cx="810655" cy="777239"/>
                  <a:chOff x="7649412" y="2039369"/>
                  <a:chExt cx="810655" cy="777239"/>
                </a:xfrm>
                <a:grpFill/>
              </p:grpSpPr>
              <p:grpSp>
                <p:nvGrpSpPr>
                  <p:cNvPr id="368" name="Shape 368"/>
                  <p:cNvGrpSpPr/>
                  <p:nvPr/>
                </p:nvGrpSpPr>
                <p:grpSpPr>
                  <a:xfrm>
                    <a:off x="7649412" y="2633729"/>
                    <a:ext cx="810655" cy="182879"/>
                    <a:chOff x="8481024" y="1609857"/>
                    <a:chExt cx="810655" cy="182879"/>
                  </a:xfrm>
                  <a:grpFill/>
                </p:grpSpPr>
                <p:sp>
                  <p:nvSpPr>
                    <p:cNvPr id="369" name="Shape 3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0" name="Shape 3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1" name="Shape 3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2" name="Shape 3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3" name="Shape 373"/>
                  <p:cNvGrpSpPr/>
                  <p:nvPr/>
                </p:nvGrpSpPr>
                <p:grpSpPr>
                  <a:xfrm>
                    <a:off x="7649412" y="2039369"/>
                    <a:ext cx="810655" cy="182879"/>
                    <a:chOff x="8481024" y="1609857"/>
                    <a:chExt cx="810655" cy="182879"/>
                  </a:xfrm>
                  <a:grpFill/>
                </p:grpSpPr>
                <p:sp>
                  <p:nvSpPr>
                    <p:cNvPr id="374" name="Shape 3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5" name="Shape 3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6" name="Shape 3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7" name="Shape 3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8" name="Shape 378"/>
                  <p:cNvGrpSpPr/>
                  <p:nvPr/>
                </p:nvGrpSpPr>
                <p:grpSpPr>
                  <a:xfrm>
                    <a:off x="7649412" y="2237489"/>
                    <a:ext cx="810655" cy="182879"/>
                    <a:chOff x="8481024" y="1609857"/>
                    <a:chExt cx="810655" cy="182879"/>
                  </a:xfrm>
                  <a:grpFill/>
                </p:grpSpPr>
                <p:sp>
                  <p:nvSpPr>
                    <p:cNvPr id="379" name="Shape 3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0" name="Shape 3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1" name="Shape 3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2" name="Shape 3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83" name="Shape 383"/>
                  <p:cNvGrpSpPr/>
                  <p:nvPr/>
                </p:nvGrpSpPr>
                <p:grpSpPr>
                  <a:xfrm>
                    <a:off x="7649412" y="2435608"/>
                    <a:ext cx="810655" cy="182879"/>
                    <a:chOff x="8481024" y="1609857"/>
                    <a:chExt cx="810655" cy="182879"/>
                  </a:xfrm>
                  <a:grpFill/>
                </p:grpSpPr>
                <p:sp>
                  <p:nvSpPr>
                    <p:cNvPr id="384" name="Shape 3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5" name="Shape 3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6" name="Shape 3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7" name="Shape 3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88" name="Shape 388"/>
                <p:cNvGrpSpPr/>
                <p:nvPr/>
              </p:nvGrpSpPr>
              <p:grpSpPr>
                <a:xfrm>
                  <a:off x="7342309" y="2380659"/>
                  <a:ext cx="810655" cy="777239"/>
                  <a:chOff x="7649412" y="2039369"/>
                  <a:chExt cx="810655" cy="777239"/>
                </a:xfrm>
                <a:grpFill/>
              </p:grpSpPr>
              <p:grpSp>
                <p:nvGrpSpPr>
                  <p:cNvPr id="389" name="Shape 389"/>
                  <p:cNvGrpSpPr/>
                  <p:nvPr/>
                </p:nvGrpSpPr>
                <p:grpSpPr>
                  <a:xfrm>
                    <a:off x="7649412" y="2633729"/>
                    <a:ext cx="810655" cy="182879"/>
                    <a:chOff x="8481024" y="1609857"/>
                    <a:chExt cx="810655" cy="182879"/>
                  </a:xfrm>
                  <a:grpFill/>
                </p:grpSpPr>
                <p:sp>
                  <p:nvSpPr>
                    <p:cNvPr id="390" name="Shape 3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1" name="Shape 3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2" name="Shape 3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3" name="Shape 3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4" name="Shape 394"/>
                  <p:cNvGrpSpPr/>
                  <p:nvPr/>
                </p:nvGrpSpPr>
                <p:grpSpPr>
                  <a:xfrm>
                    <a:off x="7649412" y="2039369"/>
                    <a:ext cx="810655" cy="182879"/>
                    <a:chOff x="8481024" y="1609857"/>
                    <a:chExt cx="810655" cy="182879"/>
                  </a:xfrm>
                  <a:grpFill/>
                </p:grpSpPr>
                <p:sp>
                  <p:nvSpPr>
                    <p:cNvPr id="395" name="Shape 3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6" name="Shape 3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7" name="Shape 3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8" name="Shape 3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9" name="Shape 399"/>
                  <p:cNvGrpSpPr/>
                  <p:nvPr/>
                </p:nvGrpSpPr>
                <p:grpSpPr>
                  <a:xfrm>
                    <a:off x="7649412" y="2237489"/>
                    <a:ext cx="810655" cy="182879"/>
                    <a:chOff x="8481024" y="1609857"/>
                    <a:chExt cx="810655" cy="182879"/>
                  </a:xfrm>
                  <a:grpFill/>
                </p:grpSpPr>
                <p:sp>
                  <p:nvSpPr>
                    <p:cNvPr id="400" name="Shape 4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1" name="Shape 4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2" name="Shape 4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3" name="Shape 4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04" name="Shape 404"/>
                  <p:cNvGrpSpPr/>
                  <p:nvPr/>
                </p:nvGrpSpPr>
                <p:grpSpPr>
                  <a:xfrm>
                    <a:off x="7649412" y="2435608"/>
                    <a:ext cx="810655" cy="182879"/>
                    <a:chOff x="8481024" y="1609857"/>
                    <a:chExt cx="810655" cy="182879"/>
                  </a:xfrm>
                  <a:grpFill/>
                </p:grpSpPr>
                <p:sp>
                  <p:nvSpPr>
                    <p:cNvPr id="405" name="Shape 4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6" name="Shape 4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7" name="Shape 4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8" name="Shape 4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409" name="Shape 409"/>
              <p:cNvGrpSpPr/>
              <p:nvPr/>
            </p:nvGrpSpPr>
            <p:grpSpPr>
              <a:xfrm>
                <a:off x="7806459" y="2500381"/>
                <a:ext cx="1117758" cy="1118529"/>
                <a:chOff x="7342309" y="2039369"/>
                <a:chExt cx="1117758" cy="1118529"/>
              </a:xfrm>
              <a:grpFill/>
            </p:grpSpPr>
            <p:grpSp>
              <p:nvGrpSpPr>
                <p:cNvPr id="410" name="Shape 410"/>
                <p:cNvGrpSpPr/>
                <p:nvPr/>
              </p:nvGrpSpPr>
              <p:grpSpPr>
                <a:xfrm>
                  <a:off x="7649412" y="2039369"/>
                  <a:ext cx="810655" cy="777239"/>
                  <a:chOff x="7649412" y="2039369"/>
                  <a:chExt cx="810655" cy="777239"/>
                </a:xfrm>
                <a:grpFill/>
              </p:grpSpPr>
              <p:grpSp>
                <p:nvGrpSpPr>
                  <p:cNvPr id="411" name="Shape 411"/>
                  <p:cNvGrpSpPr/>
                  <p:nvPr/>
                </p:nvGrpSpPr>
                <p:grpSpPr>
                  <a:xfrm>
                    <a:off x="7649412" y="2633729"/>
                    <a:ext cx="810655" cy="182879"/>
                    <a:chOff x="8481024" y="1609857"/>
                    <a:chExt cx="810655" cy="182879"/>
                  </a:xfrm>
                  <a:grpFill/>
                </p:grpSpPr>
                <p:sp>
                  <p:nvSpPr>
                    <p:cNvPr id="412" name="Shape 41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3" name="Shape 41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4" name="Shape 41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5" name="Shape 41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16" name="Shape 416"/>
                  <p:cNvGrpSpPr/>
                  <p:nvPr/>
                </p:nvGrpSpPr>
                <p:grpSpPr>
                  <a:xfrm>
                    <a:off x="7649412" y="2039369"/>
                    <a:ext cx="810655" cy="182879"/>
                    <a:chOff x="8481024" y="1609857"/>
                    <a:chExt cx="810655" cy="182879"/>
                  </a:xfrm>
                  <a:grpFill/>
                </p:grpSpPr>
                <p:sp>
                  <p:nvSpPr>
                    <p:cNvPr id="417" name="Shape 41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8" name="Shape 41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9" name="Shape 41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0" name="Shape 42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1" name="Shape 421"/>
                  <p:cNvGrpSpPr/>
                  <p:nvPr/>
                </p:nvGrpSpPr>
                <p:grpSpPr>
                  <a:xfrm>
                    <a:off x="7649412" y="2237489"/>
                    <a:ext cx="810655" cy="182879"/>
                    <a:chOff x="8481024" y="1609857"/>
                    <a:chExt cx="810655" cy="182879"/>
                  </a:xfrm>
                  <a:grpFill/>
                </p:grpSpPr>
                <p:sp>
                  <p:nvSpPr>
                    <p:cNvPr id="422" name="Shape 42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3" name="Shape 42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4" name="Shape 42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5" name="Shape 42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6" name="Shape 426"/>
                  <p:cNvGrpSpPr/>
                  <p:nvPr/>
                </p:nvGrpSpPr>
                <p:grpSpPr>
                  <a:xfrm>
                    <a:off x="7649412" y="2435608"/>
                    <a:ext cx="810655" cy="182879"/>
                    <a:chOff x="8481024" y="1609857"/>
                    <a:chExt cx="810655" cy="182879"/>
                  </a:xfrm>
                  <a:grpFill/>
                </p:grpSpPr>
                <p:sp>
                  <p:nvSpPr>
                    <p:cNvPr id="427" name="Shape 4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8" name="Shape 4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9" name="Shape 4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0" name="Shape 4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31" name="Shape 431"/>
                <p:cNvGrpSpPr/>
                <p:nvPr/>
              </p:nvGrpSpPr>
              <p:grpSpPr>
                <a:xfrm>
                  <a:off x="7556499" y="2161289"/>
                  <a:ext cx="810655" cy="777239"/>
                  <a:chOff x="7649412" y="2039369"/>
                  <a:chExt cx="810655" cy="777239"/>
                </a:xfrm>
                <a:grpFill/>
              </p:grpSpPr>
              <p:grpSp>
                <p:nvGrpSpPr>
                  <p:cNvPr id="432" name="Shape 432"/>
                  <p:cNvGrpSpPr/>
                  <p:nvPr/>
                </p:nvGrpSpPr>
                <p:grpSpPr>
                  <a:xfrm>
                    <a:off x="7649412" y="2633729"/>
                    <a:ext cx="810655" cy="182879"/>
                    <a:chOff x="8481024" y="1609857"/>
                    <a:chExt cx="810655" cy="182879"/>
                  </a:xfrm>
                  <a:grpFill/>
                </p:grpSpPr>
                <p:sp>
                  <p:nvSpPr>
                    <p:cNvPr id="433" name="Shape 43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4" name="Shape 43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5" name="Shape 43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6" name="Shape 43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37" name="Shape 437"/>
                  <p:cNvGrpSpPr/>
                  <p:nvPr/>
                </p:nvGrpSpPr>
                <p:grpSpPr>
                  <a:xfrm>
                    <a:off x="7649412" y="2039369"/>
                    <a:ext cx="810655" cy="182879"/>
                    <a:chOff x="8481024" y="1609857"/>
                    <a:chExt cx="810655" cy="182879"/>
                  </a:xfrm>
                  <a:grpFill/>
                </p:grpSpPr>
                <p:sp>
                  <p:nvSpPr>
                    <p:cNvPr id="438" name="Shape 43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9" name="Shape 43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0" name="Shape 44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1" name="Shape 44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2" name="Shape 442"/>
                  <p:cNvGrpSpPr/>
                  <p:nvPr/>
                </p:nvGrpSpPr>
                <p:grpSpPr>
                  <a:xfrm>
                    <a:off x="7649412" y="2237489"/>
                    <a:ext cx="810655" cy="182879"/>
                    <a:chOff x="8481024" y="1609857"/>
                    <a:chExt cx="810655" cy="182879"/>
                  </a:xfrm>
                  <a:grpFill/>
                </p:grpSpPr>
                <p:sp>
                  <p:nvSpPr>
                    <p:cNvPr id="443" name="Shape 44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4" name="Shape 44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5" name="Shape 44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6" name="Shape 44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7" name="Shape 447"/>
                  <p:cNvGrpSpPr/>
                  <p:nvPr/>
                </p:nvGrpSpPr>
                <p:grpSpPr>
                  <a:xfrm>
                    <a:off x="7649412" y="2435608"/>
                    <a:ext cx="810655" cy="182879"/>
                    <a:chOff x="8481024" y="1609857"/>
                    <a:chExt cx="810655" cy="182879"/>
                  </a:xfrm>
                  <a:grpFill/>
                </p:grpSpPr>
                <p:sp>
                  <p:nvSpPr>
                    <p:cNvPr id="448" name="Shape 4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9" name="Shape 4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0" name="Shape 4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1" name="Shape 4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52" name="Shape 452"/>
                <p:cNvGrpSpPr/>
                <p:nvPr/>
              </p:nvGrpSpPr>
              <p:grpSpPr>
                <a:xfrm>
                  <a:off x="7448547" y="2260349"/>
                  <a:ext cx="810655" cy="777239"/>
                  <a:chOff x="7649412" y="2039369"/>
                  <a:chExt cx="810655" cy="777239"/>
                </a:xfrm>
                <a:grpFill/>
              </p:grpSpPr>
              <p:grpSp>
                <p:nvGrpSpPr>
                  <p:cNvPr id="453" name="Shape 453"/>
                  <p:cNvGrpSpPr/>
                  <p:nvPr/>
                </p:nvGrpSpPr>
                <p:grpSpPr>
                  <a:xfrm>
                    <a:off x="7649412" y="2633729"/>
                    <a:ext cx="810655" cy="182879"/>
                    <a:chOff x="8481024" y="1609857"/>
                    <a:chExt cx="810655" cy="182879"/>
                  </a:xfrm>
                  <a:grpFill/>
                </p:grpSpPr>
                <p:sp>
                  <p:nvSpPr>
                    <p:cNvPr id="454" name="Shape 45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5" name="Shape 45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6" name="Shape 45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7" name="Shape 45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58" name="Shape 458"/>
                  <p:cNvGrpSpPr/>
                  <p:nvPr/>
                </p:nvGrpSpPr>
                <p:grpSpPr>
                  <a:xfrm>
                    <a:off x="7649412" y="2039369"/>
                    <a:ext cx="810655" cy="182879"/>
                    <a:chOff x="8481024" y="1609857"/>
                    <a:chExt cx="810655" cy="182879"/>
                  </a:xfrm>
                  <a:grpFill/>
                </p:grpSpPr>
                <p:sp>
                  <p:nvSpPr>
                    <p:cNvPr id="459" name="Shape 45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0" name="Shape 46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1" name="Shape 46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2" name="Shape 46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3" name="Shape 463"/>
                  <p:cNvGrpSpPr/>
                  <p:nvPr/>
                </p:nvGrpSpPr>
                <p:grpSpPr>
                  <a:xfrm>
                    <a:off x="7649412" y="2237489"/>
                    <a:ext cx="810655" cy="182879"/>
                    <a:chOff x="8481024" y="1609857"/>
                    <a:chExt cx="810655" cy="182879"/>
                  </a:xfrm>
                  <a:grpFill/>
                </p:grpSpPr>
                <p:sp>
                  <p:nvSpPr>
                    <p:cNvPr id="464" name="Shape 46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5" name="Shape 46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6" name="Shape 46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7" name="Shape 46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8" name="Shape 468"/>
                  <p:cNvGrpSpPr/>
                  <p:nvPr/>
                </p:nvGrpSpPr>
                <p:grpSpPr>
                  <a:xfrm>
                    <a:off x="7649412" y="2435608"/>
                    <a:ext cx="810655" cy="182879"/>
                    <a:chOff x="8481024" y="1609857"/>
                    <a:chExt cx="810655" cy="182879"/>
                  </a:xfrm>
                  <a:grpFill/>
                </p:grpSpPr>
                <p:sp>
                  <p:nvSpPr>
                    <p:cNvPr id="469" name="Shape 4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0" name="Shape 4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1" name="Shape 4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2" name="Shape 4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73" name="Shape 473"/>
                <p:cNvGrpSpPr/>
                <p:nvPr/>
              </p:nvGrpSpPr>
              <p:grpSpPr>
                <a:xfrm>
                  <a:off x="7342309" y="2380659"/>
                  <a:ext cx="810655" cy="777239"/>
                  <a:chOff x="7649412" y="2039369"/>
                  <a:chExt cx="810655" cy="777239"/>
                </a:xfrm>
                <a:grpFill/>
              </p:grpSpPr>
              <p:grpSp>
                <p:nvGrpSpPr>
                  <p:cNvPr id="474" name="Shape 474"/>
                  <p:cNvGrpSpPr/>
                  <p:nvPr/>
                </p:nvGrpSpPr>
                <p:grpSpPr>
                  <a:xfrm>
                    <a:off x="7649412" y="2633729"/>
                    <a:ext cx="810655" cy="182879"/>
                    <a:chOff x="8481024" y="1609857"/>
                    <a:chExt cx="810655" cy="182879"/>
                  </a:xfrm>
                  <a:grpFill/>
                </p:grpSpPr>
                <p:sp>
                  <p:nvSpPr>
                    <p:cNvPr id="475" name="Shape 47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6" name="Shape 47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7" name="Shape 47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8" name="Shape 47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79" name="Shape 479"/>
                  <p:cNvGrpSpPr/>
                  <p:nvPr/>
                </p:nvGrpSpPr>
                <p:grpSpPr>
                  <a:xfrm>
                    <a:off x="7649412" y="2039369"/>
                    <a:ext cx="810655" cy="182879"/>
                    <a:chOff x="8481024" y="1609857"/>
                    <a:chExt cx="810655" cy="182879"/>
                  </a:xfrm>
                  <a:grpFill/>
                </p:grpSpPr>
                <p:sp>
                  <p:nvSpPr>
                    <p:cNvPr id="480" name="Shape 48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1" name="Shape 48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2" name="Shape 48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3" name="Shape 48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4" name="Shape 484"/>
                  <p:cNvGrpSpPr/>
                  <p:nvPr/>
                </p:nvGrpSpPr>
                <p:grpSpPr>
                  <a:xfrm>
                    <a:off x="7649412" y="2237489"/>
                    <a:ext cx="810655" cy="182879"/>
                    <a:chOff x="8481024" y="1609857"/>
                    <a:chExt cx="810655" cy="182879"/>
                  </a:xfrm>
                  <a:grpFill/>
                </p:grpSpPr>
                <p:sp>
                  <p:nvSpPr>
                    <p:cNvPr id="485" name="Shape 48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6" name="Shape 48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7" name="Shape 48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8" name="Shape 48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9" name="Shape 489"/>
                  <p:cNvGrpSpPr/>
                  <p:nvPr/>
                </p:nvGrpSpPr>
                <p:grpSpPr>
                  <a:xfrm>
                    <a:off x="7649412" y="2435608"/>
                    <a:ext cx="810655" cy="182879"/>
                    <a:chOff x="8481024" y="1609857"/>
                    <a:chExt cx="810655" cy="182879"/>
                  </a:xfrm>
                  <a:grpFill/>
                </p:grpSpPr>
                <p:sp>
                  <p:nvSpPr>
                    <p:cNvPr id="490" name="Shape 4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1" name="Shape 4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2" name="Shape 4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3" name="Shape 4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nvGrpSpPr>
            <p:cNvPr id="494" name="Shape 494"/>
            <p:cNvGrpSpPr/>
            <p:nvPr/>
          </p:nvGrpSpPr>
          <p:grpSpPr>
            <a:xfrm>
              <a:off x="5693985" y="807125"/>
              <a:ext cx="2326035" cy="1579541"/>
              <a:chOff x="6960656" y="2039369"/>
              <a:chExt cx="2326035" cy="1579541"/>
            </a:xfrm>
            <a:grpFill/>
          </p:grpSpPr>
          <p:grpSp>
            <p:nvGrpSpPr>
              <p:cNvPr id="495" name="Shape 495"/>
              <p:cNvGrpSpPr/>
              <p:nvPr/>
            </p:nvGrpSpPr>
            <p:grpSpPr>
              <a:xfrm>
                <a:off x="7342309" y="2039369"/>
                <a:ext cx="1117758" cy="1118529"/>
                <a:chOff x="7342309" y="2039369"/>
                <a:chExt cx="1117758" cy="1118529"/>
              </a:xfrm>
              <a:grpFill/>
            </p:grpSpPr>
            <p:grpSp>
              <p:nvGrpSpPr>
                <p:cNvPr id="496" name="Shape 496"/>
                <p:cNvGrpSpPr/>
                <p:nvPr/>
              </p:nvGrpSpPr>
              <p:grpSpPr>
                <a:xfrm>
                  <a:off x="7649412" y="2039369"/>
                  <a:ext cx="810655" cy="777239"/>
                  <a:chOff x="7649412" y="2039369"/>
                  <a:chExt cx="810655" cy="777239"/>
                </a:xfrm>
                <a:grpFill/>
              </p:grpSpPr>
              <p:grpSp>
                <p:nvGrpSpPr>
                  <p:cNvPr id="497" name="Shape 497"/>
                  <p:cNvGrpSpPr/>
                  <p:nvPr/>
                </p:nvGrpSpPr>
                <p:grpSpPr>
                  <a:xfrm>
                    <a:off x="7649412" y="2633729"/>
                    <a:ext cx="810655" cy="182879"/>
                    <a:chOff x="8481024" y="1609857"/>
                    <a:chExt cx="810655" cy="182879"/>
                  </a:xfrm>
                  <a:grpFill/>
                </p:grpSpPr>
                <p:sp>
                  <p:nvSpPr>
                    <p:cNvPr id="498" name="Shape 4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9" name="Shape 4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0" name="Shape 5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1" name="Shape 5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2" name="Shape 502"/>
                  <p:cNvGrpSpPr/>
                  <p:nvPr/>
                </p:nvGrpSpPr>
                <p:grpSpPr>
                  <a:xfrm>
                    <a:off x="7649412" y="2039369"/>
                    <a:ext cx="810655" cy="182879"/>
                    <a:chOff x="8481024" y="1609857"/>
                    <a:chExt cx="810655" cy="182879"/>
                  </a:xfrm>
                  <a:grpFill/>
                </p:grpSpPr>
                <p:sp>
                  <p:nvSpPr>
                    <p:cNvPr id="503" name="Shape 50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4" name="Shape 50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5" name="Shape 50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6" name="Shape 50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7" name="Shape 507"/>
                  <p:cNvGrpSpPr/>
                  <p:nvPr/>
                </p:nvGrpSpPr>
                <p:grpSpPr>
                  <a:xfrm>
                    <a:off x="7649412" y="2237489"/>
                    <a:ext cx="810655" cy="182879"/>
                    <a:chOff x="8481024" y="1609857"/>
                    <a:chExt cx="810655" cy="182879"/>
                  </a:xfrm>
                  <a:grpFill/>
                </p:grpSpPr>
                <p:sp>
                  <p:nvSpPr>
                    <p:cNvPr id="508" name="Shape 50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9" name="Shape 50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0" name="Shape 51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1" name="Shape 51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12" name="Shape 512"/>
                  <p:cNvGrpSpPr/>
                  <p:nvPr/>
                </p:nvGrpSpPr>
                <p:grpSpPr>
                  <a:xfrm>
                    <a:off x="7649412" y="2435608"/>
                    <a:ext cx="810655" cy="182879"/>
                    <a:chOff x="8481024" y="1609857"/>
                    <a:chExt cx="810655" cy="182879"/>
                  </a:xfrm>
                  <a:grpFill/>
                </p:grpSpPr>
                <p:sp>
                  <p:nvSpPr>
                    <p:cNvPr id="513" name="Shape 51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4" name="Shape 51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5" name="Shape 51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6" name="Shape 51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17" name="Shape 517"/>
                <p:cNvGrpSpPr/>
                <p:nvPr/>
              </p:nvGrpSpPr>
              <p:grpSpPr>
                <a:xfrm>
                  <a:off x="7556499" y="2161289"/>
                  <a:ext cx="810655" cy="777239"/>
                  <a:chOff x="7649412" y="2039369"/>
                  <a:chExt cx="810655" cy="777239"/>
                </a:xfrm>
                <a:grpFill/>
              </p:grpSpPr>
              <p:grpSp>
                <p:nvGrpSpPr>
                  <p:cNvPr id="518" name="Shape 518"/>
                  <p:cNvGrpSpPr/>
                  <p:nvPr/>
                </p:nvGrpSpPr>
                <p:grpSpPr>
                  <a:xfrm>
                    <a:off x="7649412" y="2633729"/>
                    <a:ext cx="810655" cy="182879"/>
                    <a:chOff x="8481024" y="1609857"/>
                    <a:chExt cx="810655" cy="182879"/>
                  </a:xfrm>
                  <a:grpFill/>
                </p:grpSpPr>
                <p:sp>
                  <p:nvSpPr>
                    <p:cNvPr id="519" name="Shape 5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0" name="Shape 5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1" name="Shape 5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2" name="Shape 5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3" name="Shape 523"/>
                  <p:cNvGrpSpPr/>
                  <p:nvPr/>
                </p:nvGrpSpPr>
                <p:grpSpPr>
                  <a:xfrm>
                    <a:off x="7649412" y="2039369"/>
                    <a:ext cx="810655" cy="182879"/>
                    <a:chOff x="8481024" y="1609857"/>
                    <a:chExt cx="810655" cy="182879"/>
                  </a:xfrm>
                  <a:grpFill/>
                </p:grpSpPr>
                <p:sp>
                  <p:nvSpPr>
                    <p:cNvPr id="524" name="Shape 52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5" name="Shape 52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6" name="Shape 52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7" name="Shape 52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8" name="Shape 528"/>
                  <p:cNvGrpSpPr/>
                  <p:nvPr/>
                </p:nvGrpSpPr>
                <p:grpSpPr>
                  <a:xfrm>
                    <a:off x="7649412" y="2237489"/>
                    <a:ext cx="810655" cy="182879"/>
                    <a:chOff x="8481024" y="1609857"/>
                    <a:chExt cx="810655" cy="182879"/>
                  </a:xfrm>
                  <a:grpFill/>
                </p:grpSpPr>
                <p:sp>
                  <p:nvSpPr>
                    <p:cNvPr id="529" name="Shape 52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0" name="Shape 53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1" name="Shape 53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2" name="Shape 53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33" name="Shape 533"/>
                  <p:cNvGrpSpPr/>
                  <p:nvPr/>
                </p:nvGrpSpPr>
                <p:grpSpPr>
                  <a:xfrm>
                    <a:off x="7649412" y="2435608"/>
                    <a:ext cx="810655" cy="182879"/>
                    <a:chOff x="8481024" y="1609857"/>
                    <a:chExt cx="810655" cy="182879"/>
                  </a:xfrm>
                  <a:grpFill/>
                </p:grpSpPr>
                <p:sp>
                  <p:nvSpPr>
                    <p:cNvPr id="534" name="Shape 53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5" name="Shape 53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6" name="Shape 53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7" name="Shape 53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38" name="Shape 538"/>
                <p:cNvGrpSpPr/>
                <p:nvPr/>
              </p:nvGrpSpPr>
              <p:grpSpPr>
                <a:xfrm>
                  <a:off x="7448547" y="2260349"/>
                  <a:ext cx="810655" cy="777239"/>
                  <a:chOff x="7649412" y="2039369"/>
                  <a:chExt cx="810655" cy="777239"/>
                </a:xfrm>
                <a:grpFill/>
              </p:grpSpPr>
              <p:grpSp>
                <p:nvGrpSpPr>
                  <p:cNvPr id="539" name="Shape 539"/>
                  <p:cNvGrpSpPr/>
                  <p:nvPr/>
                </p:nvGrpSpPr>
                <p:grpSpPr>
                  <a:xfrm>
                    <a:off x="7649412" y="2633729"/>
                    <a:ext cx="810655" cy="182879"/>
                    <a:chOff x="8481024" y="1609857"/>
                    <a:chExt cx="810655" cy="182879"/>
                  </a:xfrm>
                  <a:grpFill/>
                </p:grpSpPr>
                <p:sp>
                  <p:nvSpPr>
                    <p:cNvPr id="540" name="Shape 5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1" name="Shape 5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2" name="Shape 5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3" name="Shape 5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4" name="Shape 544"/>
                  <p:cNvGrpSpPr/>
                  <p:nvPr/>
                </p:nvGrpSpPr>
                <p:grpSpPr>
                  <a:xfrm>
                    <a:off x="7649412" y="2039369"/>
                    <a:ext cx="810655" cy="182879"/>
                    <a:chOff x="8481024" y="1609857"/>
                    <a:chExt cx="810655" cy="182879"/>
                  </a:xfrm>
                  <a:grpFill/>
                </p:grpSpPr>
                <p:sp>
                  <p:nvSpPr>
                    <p:cNvPr id="545" name="Shape 54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6" name="Shape 54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7" name="Shape 54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8" name="Shape 54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9" name="Shape 549"/>
                  <p:cNvGrpSpPr/>
                  <p:nvPr/>
                </p:nvGrpSpPr>
                <p:grpSpPr>
                  <a:xfrm>
                    <a:off x="7649412" y="2237489"/>
                    <a:ext cx="810655" cy="182879"/>
                    <a:chOff x="8481024" y="1609857"/>
                    <a:chExt cx="810655" cy="182879"/>
                  </a:xfrm>
                  <a:grpFill/>
                </p:grpSpPr>
                <p:sp>
                  <p:nvSpPr>
                    <p:cNvPr id="550" name="Shape 55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1" name="Shape 55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2" name="Shape 55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3" name="Shape 55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54" name="Shape 554"/>
                  <p:cNvGrpSpPr/>
                  <p:nvPr/>
                </p:nvGrpSpPr>
                <p:grpSpPr>
                  <a:xfrm>
                    <a:off x="7649412" y="2435608"/>
                    <a:ext cx="810655" cy="182879"/>
                    <a:chOff x="8481024" y="1609857"/>
                    <a:chExt cx="810655" cy="182879"/>
                  </a:xfrm>
                  <a:grpFill/>
                </p:grpSpPr>
                <p:sp>
                  <p:nvSpPr>
                    <p:cNvPr id="555" name="Shape 55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6" name="Shape 55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7" name="Shape 55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8" name="Shape 55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59" name="Shape 559"/>
                <p:cNvGrpSpPr/>
                <p:nvPr/>
              </p:nvGrpSpPr>
              <p:grpSpPr>
                <a:xfrm>
                  <a:off x="7342309" y="2380659"/>
                  <a:ext cx="810655" cy="777239"/>
                  <a:chOff x="7649412" y="2039369"/>
                  <a:chExt cx="810655" cy="777239"/>
                </a:xfrm>
                <a:grpFill/>
              </p:grpSpPr>
              <p:grpSp>
                <p:nvGrpSpPr>
                  <p:cNvPr id="560" name="Shape 560"/>
                  <p:cNvGrpSpPr/>
                  <p:nvPr/>
                </p:nvGrpSpPr>
                <p:grpSpPr>
                  <a:xfrm>
                    <a:off x="7649412" y="2633729"/>
                    <a:ext cx="810655" cy="182879"/>
                    <a:chOff x="8481024" y="1609857"/>
                    <a:chExt cx="810655" cy="182879"/>
                  </a:xfrm>
                  <a:grpFill/>
                </p:grpSpPr>
                <p:sp>
                  <p:nvSpPr>
                    <p:cNvPr id="561" name="Shape 5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2" name="Shape 5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3" name="Shape 5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4" name="Shape 5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65" name="Shape 565"/>
                  <p:cNvGrpSpPr/>
                  <p:nvPr/>
                </p:nvGrpSpPr>
                <p:grpSpPr>
                  <a:xfrm>
                    <a:off x="7649412" y="2039369"/>
                    <a:ext cx="810655" cy="182879"/>
                    <a:chOff x="8481024" y="1609857"/>
                    <a:chExt cx="810655" cy="182879"/>
                  </a:xfrm>
                  <a:grpFill/>
                </p:grpSpPr>
                <p:sp>
                  <p:nvSpPr>
                    <p:cNvPr id="566" name="Shape 56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7" name="Shape 56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8" name="Shape 56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9" name="Shape 56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0" name="Shape 570"/>
                  <p:cNvGrpSpPr/>
                  <p:nvPr/>
                </p:nvGrpSpPr>
                <p:grpSpPr>
                  <a:xfrm>
                    <a:off x="7649412" y="2237489"/>
                    <a:ext cx="810655" cy="182879"/>
                    <a:chOff x="8481024" y="1609857"/>
                    <a:chExt cx="810655" cy="182879"/>
                  </a:xfrm>
                  <a:grpFill/>
                </p:grpSpPr>
                <p:sp>
                  <p:nvSpPr>
                    <p:cNvPr id="571" name="Shape 57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2" name="Shape 57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3" name="Shape 57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4" name="Shape 57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5" name="Shape 575"/>
                  <p:cNvGrpSpPr/>
                  <p:nvPr/>
                </p:nvGrpSpPr>
                <p:grpSpPr>
                  <a:xfrm>
                    <a:off x="7649412" y="2435608"/>
                    <a:ext cx="810655" cy="182879"/>
                    <a:chOff x="8481024" y="1609857"/>
                    <a:chExt cx="810655" cy="182879"/>
                  </a:xfrm>
                  <a:grpFill/>
                </p:grpSpPr>
                <p:sp>
                  <p:nvSpPr>
                    <p:cNvPr id="576" name="Shape 57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7" name="Shape 57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8" name="Shape 57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9" name="Shape 57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580" name="Shape 580"/>
              <p:cNvGrpSpPr/>
              <p:nvPr/>
            </p:nvGrpSpPr>
            <p:grpSpPr>
              <a:xfrm>
                <a:off x="6960656" y="2497239"/>
                <a:ext cx="1117758" cy="1118529"/>
                <a:chOff x="7342309" y="2039369"/>
                <a:chExt cx="1117758" cy="1118529"/>
              </a:xfrm>
              <a:grpFill/>
            </p:grpSpPr>
            <p:grpSp>
              <p:nvGrpSpPr>
                <p:cNvPr id="581" name="Shape 581"/>
                <p:cNvGrpSpPr/>
                <p:nvPr/>
              </p:nvGrpSpPr>
              <p:grpSpPr>
                <a:xfrm>
                  <a:off x="7649412" y="2039369"/>
                  <a:ext cx="810655" cy="777239"/>
                  <a:chOff x="7649412" y="2039369"/>
                  <a:chExt cx="810655" cy="777239"/>
                </a:xfrm>
                <a:grpFill/>
              </p:grpSpPr>
              <p:grpSp>
                <p:nvGrpSpPr>
                  <p:cNvPr id="582" name="Shape 582"/>
                  <p:cNvGrpSpPr/>
                  <p:nvPr/>
                </p:nvGrpSpPr>
                <p:grpSpPr>
                  <a:xfrm>
                    <a:off x="7649412" y="2633729"/>
                    <a:ext cx="810655" cy="182879"/>
                    <a:chOff x="8481024" y="1609857"/>
                    <a:chExt cx="810655" cy="182879"/>
                  </a:xfrm>
                  <a:grpFill/>
                </p:grpSpPr>
                <p:sp>
                  <p:nvSpPr>
                    <p:cNvPr id="583" name="Shape 5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4" name="Shape 5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5" name="Shape 5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6" name="Shape 5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87" name="Shape 587"/>
                  <p:cNvGrpSpPr/>
                  <p:nvPr/>
                </p:nvGrpSpPr>
                <p:grpSpPr>
                  <a:xfrm>
                    <a:off x="7649412" y="2039369"/>
                    <a:ext cx="810655" cy="182879"/>
                    <a:chOff x="8481024" y="1609857"/>
                    <a:chExt cx="810655" cy="182879"/>
                  </a:xfrm>
                  <a:grpFill/>
                </p:grpSpPr>
                <p:sp>
                  <p:nvSpPr>
                    <p:cNvPr id="588" name="Shape 5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9" name="Shape 5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0" name="Shape 5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1" name="Shape 5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2" name="Shape 592"/>
                  <p:cNvGrpSpPr/>
                  <p:nvPr/>
                </p:nvGrpSpPr>
                <p:grpSpPr>
                  <a:xfrm>
                    <a:off x="7649412" y="2237489"/>
                    <a:ext cx="810655" cy="182879"/>
                    <a:chOff x="8481024" y="1609857"/>
                    <a:chExt cx="810655" cy="182879"/>
                  </a:xfrm>
                  <a:grpFill/>
                </p:grpSpPr>
                <p:sp>
                  <p:nvSpPr>
                    <p:cNvPr id="593" name="Shape 5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4" name="Shape 5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5" name="Shape 5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6" name="Shape 5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7" name="Shape 597"/>
                  <p:cNvGrpSpPr/>
                  <p:nvPr/>
                </p:nvGrpSpPr>
                <p:grpSpPr>
                  <a:xfrm>
                    <a:off x="7649412" y="2435608"/>
                    <a:ext cx="810655" cy="182879"/>
                    <a:chOff x="8481024" y="1609857"/>
                    <a:chExt cx="810655" cy="182879"/>
                  </a:xfrm>
                  <a:grpFill/>
                </p:grpSpPr>
                <p:sp>
                  <p:nvSpPr>
                    <p:cNvPr id="598" name="Shape 5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9" name="Shape 5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0" name="Shape 6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1" name="Shape 6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02" name="Shape 602"/>
                <p:cNvGrpSpPr/>
                <p:nvPr/>
              </p:nvGrpSpPr>
              <p:grpSpPr>
                <a:xfrm>
                  <a:off x="7556499" y="2161289"/>
                  <a:ext cx="810655" cy="777239"/>
                  <a:chOff x="7649412" y="2039369"/>
                  <a:chExt cx="810655" cy="777239"/>
                </a:xfrm>
                <a:grpFill/>
              </p:grpSpPr>
              <p:grpSp>
                <p:nvGrpSpPr>
                  <p:cNvPr id="603" name="Shape 603"/>
                  <p:cNvGrpSpPr/>
                  <p:nvPr/>
                </p:nvGrpSpPr>
                <p:grpSpPr>
                  <a:xfrm>
                    <a:off x="7649412" y="2633729"/>
                    <a:ext cx="810655" cy="182879"/>
                    <a:chOff x="8481024" y="1609857"/>
                    <a:chExt cx="810655" cy="182879"/>
                  </a:xfrm>
                  <a:grpFill/>
                </p:grpSpPr>
                <p:sp>
                  <p:nvSpPr>
                    <p:cNvPr id="604" name="Shape 6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5" name="Shape 6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6" name="Shape 6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7" name="Shape 6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08" name="Shape 608"/>
                  <p:cNvGrpSpPr/>
                  <p:nvPr/>
                </p:nvGrpSpPr>
                <p:grpSpPr>
                  <a:xfrm>
                    <a:off x="7649412" y="2039369"/>
                    <a:ext cx="810655" cy="182879"/>
                    <a:chOff x="8481024" y="1609857"/>
                    <a:chExt cx="810655" cy="182879"/>
                  </a:xfrm>
                  <a:grpFill/>
                </p:grpSpPr>
                <p:sp>
                  <p:nvSpPr>
                    <p:cNvPr id="609" name="Shape 6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0" name="Shape 6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1" name="Shape 6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2" name="Shape 6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3" name="Shape 613"/>
                  <p:cNvGrpSpPr/>
                  <p:nvPr/>
                </p:nvGrpSpPr>
                <p:grpSpPr>
                  <a:xfrm>
                    <a:off x="7649412" y="2237489"/>
                    <a:ext cx="810655" cy="182879"/>
                    <a:chOff x="8481024" y="1609857"/>
                    <a:chExt cx="810655" cy="182879"/>
                  </a:xfrm>
                  <a:grpFill/>
                </p:grpSpPr>
                <p:sp>
                  <p:nvSpPr>
                    <p:cNvPr id="614" name="Shape 6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5" name="Shape 6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6" name="Shape 6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7" name="Shape 6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8" name="Shape 618"/>
                  <p:cNvGrpSpPr/>
                  <p:nvPr/>
                </p:nvGrpSpPr>
                <p:grpSpPr>
                  <a:xfrm>
                    <a:off x="7649412" y="2435608"/>
                    <a:ext cx="810655" cy="182879"/>
                    <a:chOff x="8481024" y="1609857"/>
                    <a:chExt cx="810655" cy="182879"/>
                  </a:xfrm>
                  <a:grpFill/>
                </p:grpSpPr>
                <p:sp>
                  <p:nvSpPr>
                    <p:cNvPr id="619" name="Shape 6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0" name="Shape 6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1" name="Shape 6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2" name="Shape 6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23" name="Shape 623"/>
                <p:cNvGrpSpPr/>
                <p:nvPr/>
              </p:nvGrpSpPr>
              <p:grpSpPr>
                <a:xfrm>
                  <a:off x="7448547" y="2260349"/>
                  <a:ext cx="810655" cy="777239"/>
                  <a:chOff x="7649412" y="2039369"/>
                  <a:chExt cx="810655" cy="777239"/>
                </a:xfrm>
                <a:grpFill/>
              </p:grpSpPr>
              <p:grpSp>
                <p:nvGrpSpPr>
                  <p:cNvPr id="624" name="Shape 624"/>
                  <p:cNvGrpSpPr/>
                  <p:nvPr/>
                </p:nvGrpSpPr>
                <p:grpSpPr>
                  <a:xfrm>
                    <a:off x="7649412" y="2633729"/>
                    <a:ext cx="810655" cy="182879"/>
                    <a:chOff x="8481024" y="1609857"/>
                    <a:chExt cx="810655" cy="182879"/>
                  </a:xfrm>
                  <a:grpFill/>
                </p:grpSpPr>
                <p:sp>
                  <p:nvSpPr>
                    <p:cNvPr id="625" name="Shape 6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6" name="Shape 6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7" name="Shape 6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8" name="Shape 6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29" name="Shape 629"/>
                  <p:cNvGrpSpPr/>
                  <p:nvPr/>
                </p:nvGrpSpPr>
                <p:grpSpPr>
                  <a:xfrm>
                    <a:off x="7649412" y="2039369"/>
                    <a:ext cx="810655" cy="182879"/>
                    <a:chOff x="8481024" y="1609857"/>
                    <a:chExt cx="810655" cy="182879"/>
                  </a:xfrm>
                  <a:grpFill/>
                </p:grpSpPr>
                <p:sp>
                  <p:nvSpPr>
                    <p:cNvPr id="630" name="Shape 6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1" name="Shape 6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2" name="Shape 6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3" name="Shape 6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4" name="Shape 634"/>
                  <p:cNvGrpSpPr/>
                  <p:nvPr/>
                </p:nvGrpSpPr>
                <p:grpSpPr>
                  <a:xfrm>
                    <a:off x="7649412" y="2237489"/>
                    <a:ext cx="810655" cy="182879"/>
                    <a:chOff x="8481024" y="1609857"/>
                    <a:chExt cx="810655" cy="182879"/>
                  </a:xfrm>
                  <a:grpFill/>
                </p:grpSpPr>
                <p:sp>
                  <p:nvSpPr>
                    <p:cNvPr id="635" name="Shape 6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6" name="Shape 6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7" name="Shape 6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8" name="Shape 6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9" name="Shape 639"/>
                  <p:cNvGrpSpPr/>
                  <p:nvPr/>
                </p:nvGrpSpPr>
                <p:grpSpPr>
                  <a:xfrm>
                    <a:off x="7649412" y="2435608"/>
                    <a:ext cx="810655" cy="182879"/>
                    <a:chOff x="8481024" y="1609857"/>
                    <a:chExt cx="810655" cy="182879"/>
                  </a:xfrm>
                  <a:grpFill/>
                </p:grpSpPr>
                <p:sp>
                  <p:nvSpPr>
                    <p:cNvPr id="640" name="Shape 6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1" name="Shape 6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2" name="Shape 6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3" name="Shape 6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44" name="Shape 644"/>
                <p:cNvGrpSpPr/>
                <p:nvPr/>
              </p:nvGrpSpPr>
              <p:grpSpPr>
                <a:xfrm>
                  <a:off x="7342309" y="2380659"/>
                  <a:ext cx="810655" cy="777239"/>
                  <a:chOff x="7649412" y="2039369"/>
                  <a:chExt cx="810655" cy="777239"/>
                </a:xfrm>
                <a:grpFill/>
              </p:grpSpPr>
              <p:grpSp>
                <p:nvGrpSpPr>
                  <p:cNvPr id="645" name="Shape 645"/>
                  <p:cNvGrpSpPr/>
                  <p:nvPr/>
                </p:nvGrpSpPr>
                <p:grpSpPr>
                  <a:xfrm>
                    <a:off x="7649412" y="2633729"/>
                    <a:ext cx="810655" cy="182879"/>
                    <a:chOff x="8481024" y="1609857"/>
                    <a:chExt cx="810655" cy="182879"/>
                  </a:xfrm>
                  <a:grpFill/>
                </p:grpSpPr>
                <p:sp>
                  <p:nvSpPr>
                    <p:cNvPr id="646" name="Shape 6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7" name="Shape 6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8" name="Shape 6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9" name="Shape 6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0" name="Shape 650"/>
                  <p:cNvGrpSpPr/>
                  <p:nvPr/>
                </p:nvGrpSpPr>
                <p:grpSpPr>
                  <a:xfrm>
                    <a:off x="7649412" y="2039369"/>
                    <a:ext cx="810655" cy="182879"/>
                    <a:chOff x="8481024" y="1609857"/>
                    <a:chExt cx="810655" cy="182879"/>
                  </a:xfrm>
                  <a:grpFill/>
                </p:grpSpPr>
                <p:sp>
                  <p:nvSpPr>
                    <p:cNvPr id="651" name="Shape 65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2" name="Shape 65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3" name="Shape 65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4" name="Shape 65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5" name="Shape 655"/>
                  <p:cNvGrpSpPr/>
                  <p:nvPr/>
                </p:nvGrpSpPr>
                <p:grpSpPr>
                  <a:xfrm>
                    <a:off x="7649412" y="2237489"/>
                    <a:ext cx="810655" cy="182879"/>
                    <a:chOff x="8481024" y="1609857"/>
                    <a:chExt cx="810655" cy="182879"/>
                  </a:xfrm>
                  <a:grpFill/>
                </p:grpSpPr>
                <p:sp>
                  <p:nvSpPr>
                    <p:cNvPr id="656" name="Shape 65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7" name="Shape 65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8" name="Shape 65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9" name="Shape 65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60" name="Shape 660"/>
                  <p:cNvGrpSpPr/>
                  <p:nvPr/>
                </p:nvGrpSpPr>
                <p:grpSpPr>
                  <a:xfrm>
                    <a:off x="7649412" y="2435608"/>
                    <a:ext cx="810655" cy="182879"/>
                    <a:chOff x="8481024" y="1609857"/>
                    <a:chExt cx="810655" cy="182879"/>
                  </a:xfrm>
                  <a:grpFill/>
                </p:grpSpPr>
                <p:sp>
                  <p:nvSpPr>
                    <p:cNvPr id="661" name="Shape 6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2" name="Shape 6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3" name="Shape 6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4" name="Shape 6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665" name="Shape 665"/>
              <p:cNvGrpSpPr/>
              <p:nvPr/>
            </p:nvGrpSpPr>
            <p:grpSpPr>
              <a:xfrm>
                <a:off x="8168933" y="2050014"/>
                <a:ext cx="1117758" cy="1118529"/>
                <a:chOff x="7342309" y="2039369"/>
                <a:chExt cx="1117758" cy="1118529"/>
              </a:xfrm>
              <a:grpFill/>
            </p:grpSpPr>
            <p:grpSp>
              <p:nvGrpSpPr>
                <p:cNvPr id="666" name="Shape 666"/>
                <p:cNvGrpSpPr/>
                <p:nvPr/>
              </p:nvGrpSpPr>
              <p:grpSpPr>
                <a:xfrm>
                  <a:off x="7649412" y="2039369"/>
                  <a:ext cx="810655" cy="777239"/>
                  <a:chOff x="7649412" y="2039369"/>
                  <a:chExt cx="810655" cy="777239"/>
                </a:xfrm>
                <a:grpFill/>
              </p:grpSpPr>
              <p:grpSp>
                <p:nvGrpSpPr>
                  <p:cNvPr id="667" name="Shape 667"/>
                  <p:cNvGrpSpPr/>
                  <p:nvPr/>
                </p:nvGrpSpPr>
                <p:grpSpPr>
                  <a:xfrm>
                    <a:off x="7649412" y="2633729"/>
                    <a:ext cx="810655" cy="182879"/>
                    <a:chOff x="8481024" y="1609857"/>
                    <a:chExt cx="810655" cy="182879"/>
                  </a:xfrm>
                  <a:grpFill/>
                </p:grpSpPr>
                <p:sp>
                  <p:nvSpPr>
                    <p:cNvPr id="668" name="Shape 6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9" name="Shape 6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0" name="Shape 6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1" name="Shape 6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2" name="Shape 672"/>
                  <p:cNvGrpSpPr/>
                  <p:nvPr/>
                </p:nvGrpSpPr>
                <p:grpSpPr>
                  <a:xfrm>
                    <a:off x="7649412" y="2039369"/>
                    <a:ext cx="810655" cy="182879"/>
                    <a:chOff x="8481024" y="1609857"/>
                    <a:chExt cx="810655" cy="182879"/>
                  </a:xfrm>
                  <a:grpFill/>
                </p:grpSpPr>
                <p:sp>
                  <p:nvSpPr>
                    <p:cNvPr id="673" name="Shape 6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4" name="Shape 6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5" name="Shape 6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6" name="Shape 6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7" name="Shape 677"/>
                  <p:cNvGrpSpPr/>
                  <p:nvPr/>
                </p:nvGrpSpPr>
                <p:grpSpPr>
                  <a:xfrm>
                    <a:off x="7649412" y="2237489"/>
                    <a:ext cx="810655" cy="182879"/>
                    <a:chOff x="8481024" y="1609857"/>
                    <a:chExt cx="810655" cy="182879"/>
                  </a:xfrm>
                  <a:grpFill/>
                </p:grpSpPr>
                <p:sp>
                  <p:nvSpPr>
                    <p:cNvPr id="678" name="Shape 6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9" name="Shape 6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0" name="Shape 6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1" name="Shape 6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82" name="Shape 682"/>
                  <p:cNvGrpSpPr/>
                  <p:nvPr/>
                </p:nvGrpSpPr>
                <p:grpSpPr>
                  <a:xfrm>
                    <a:off x="7649412" y="2435608"/>
                    <a:ext cx="810655" cy="182879"/>
                    <a:chOff x="8481024" y="1609857"/>
                    <a:chExt cx="810655" cy="182879"/>
                  </a:xfrm>
                  <a:grpFill/>
                </p:grpSpPr>
                <p:sp>
                  <p:nvSpPr>
                    <p:cNvPr id="683" name="Shape 6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4" name="Shape 6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5" name="Shape 6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6" name="Shape 6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87" name="Shape 687"/>
                <p:cNvGrpSpPr/>
                <p:nvPr/>
              </p:nvGrpSpPr>
              <p:grpSpPr>
                <a:xfrm>
                  <a:off x="7556499" y="2161289"/>
                  <a:ext cx="810655" cy="777239"/>
                  <a:chOff x="7649412" y="2039369"/>
                  <a:chExt cx="810655" cy="777239"/>
                </a:xfrm>
                <a:grpFill/>
              </p:grpSpPr>
              <p:grpSp>
                <p:nvGrpSpPr>
                  <p:cNvPr id="688" name="Shape 688"/>
                  <p:cNvGrpSpPr/>
                  <p:nvPr/>
                </p:nvGrpSpPr>
                <p:grpSpPr>
                  <a:xfrm>
                    <a:off x="7649412" y="2633729"/>
                    <a:ext cx="810655" cy="182879"/>
                    <a:chOff x="8481024" y="1609857"/>
                    <a:chExt cx="810655" cy="182879"/>
                  </a:xfrm>
                  <a:grpFill/>
                </p:grpSpPr>
                <p:sp>
                  <p:nvSpPr>
                    <p:cNvPr id="689" name="Shape 6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0" name="Shape 6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1" name="Shape 6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2" name="Shape 6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3" name="Shape 693"/>
                  <p:cNvGrpSpPr/>
                  <p:nvPr/>
                </p:nvGrpSpPr>
                <p:grpSpPr>
                  <a:xfrm>
                    <a:off x="7649412" y="2039369"/>
                    <a:ext cx="810655" cy="182879"/>
                    <a:chOff x="8481024" y="1609857"/>
                    <a:chExt cx="810655" cy="182879"/>
                  </a:xfrm>
                  <a:grpFill/>
                </p:grpSpPr>
                <p:sp>
                  <p:nvSpPr>
                    <p:cNvPr id="694" name="Shape 6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5" name="Shape 6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6" name="Shape 6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7" name="Shape 6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8" name="Shape 698"/>
                  <p:cNvGrpSpPr/>
                  <p:nvPr/>
                </p:nvGrpSpPr>
                <p:grpSpPr>
                  <a:xfrm>
                    <a:off x="7649412" y="2237489"/>
                    <a:ext cx="810655" cy="182879"/>
                    <a:chOff x="8481024" y="1609857"/>
                    <a:chExt cx="810655" cy="182879"/>
                  </a:xfrm>
                  <a:grpFill/>
                </p:grpSpPr>
                <p:sp>
                  <p:nvSpPr>
                    <p:cNvPr id="699" name="Shape 6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0" name="Shape 7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1" name="Shape 7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2" name="Shape 7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03" name="Shape 703"/>
                  <p:cNvGrpSpPr/>
                  <p:nvPr/>
                </p:nvGrpSpPr>
                <p:grpSpPr>
                  <a:xfrm>
                    <a:off x="7649412" y="2435608"/>
                    <a:ext cx="810655" cy="182879"/>
                    <a:chOff x="8481024" y="1609857"/>
                    <a:chExt cx="810655" cy="182879"/>
                  </a:xfrm>
                  <a:grpFill/>
                </p:grpSpPr>
                <p:sp>
                  <p:nvSpPr>
                    <p:cNvPr id="704" name="Shape 7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5" name="Shape 7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6" name="Shape 7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7" name="Shape 7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08" name="Shape 708"/>
                <p:cNvGrpSpPr/>
                <p:nvPr/>
              </p:nvGrpSpPr>
              <p:grpSpPr>
                <a:xfrm>
                  <a:off x="7448547" y="2260349"/>
                  <a:ext cx="810655" cy="777239"/>
                  <a:chOff x="7649412" y="2039369"/>
                  <a:chExt cx="810655" cy="777239"/>
                </a:xfrm>
                <a:grpFill/>
              </p:grpSpPr>
              <p:grpSp>
                <p:nvGrpSpPr>
                  <p:cNvPr id="709" name="Shape 709"/>
                  <p:cNvGrpSpPr/>
                  <p:nvPr/>
                </p:nvGrpSpPr>
                <p:grpSpPr>
                  <a:xfrm>
                    <a:off x="7649412" y="2633729"/>
                    <a:ext cx="810655" cy="182879"/>
                    <a:chOff x="8481024" y="1609857"/>
                    <a:chExt cx="810655" cy="182879"/>
                  </a:xfrm>
                  <a:grpFill/>
                </p:grpSpPr>
                <p:sp>
                  <p:nvSpPr>
                    <p:cNvPr id="710" name="Shape 7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1" name="Shape 7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2" name="Shape 7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3" name="Shape 7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4" name="Shape 714"/>
                  <p:cNvGrpSpPr/>
                  <p:nvPr/>
                </p:nvGrpSpPr>
                <p:grpSpPr>
                  <a:xfrm>
                    <a:off x="7649412" y="2039369"/>
                    <a:ext cx="810655" cy="182879"/>
                    <a:chOff x="8481024" y="1609857"/>
                    <a:chExt cx="810655" cy="182879"/>
                  </a:xfrm>
                  <a:grpFill/>
                </p:grpSpPr>
                <p:sp>
                  <p:nvSpPr>
                    <p:cNvPr id="715" name="Shape 7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6" name="Shape 7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7" name="Shape 7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8" name="Shape 7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9" name="Shape 719"/>
                  <p:cNvGrpSpPr/>
                  <p:nvPr/>
                </p:nvGrpSpPr>
                <p:grpSpPr>
                  <a:xfrm>
                    <a:off x="7649412" y="2237489"/>
                    <a:ext cx="810655" cy="182879"/>
                    <a:chOff x="8481024" y="1609857"/>
                    <a:chExt cx="810655" cy="182879"/>
                  </a:xfrm>
                  <a:grpFill/>
                </p:grpSpPr>
                <p:sp>
                  <p:nvSpPr>
                    <p:cNvPr id="720" name="Shape 7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1" name="Shape 7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2" name="Shape 7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3" name="Shape 7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24" name="Shape 724"/>
                  <p:cNvGrpSpPr/>
                  <p:nvPr/>
                </p:nvGrpSpPr>
                <p:grpSpPr>
                  <a:xfrm>
                    <a:off x="7649412" y="2435608"/>
                    <a:ext cx="810655" cy="182879"/>
                    <a:chOff x="8481024" y="1609857"/>
                    <a:chExt cx="810655" cy="182879"/>
                  </a:xfrm>
                  <a:grpFill/>
                </p:grpSpPr>
                <p:sp>
                  <p:nvSpPr>
                    <p:cNvPr id="725" name="Shape 7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6" name="Shape 7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7" name="Shape 7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8" name="Shape 7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29" name="Shape 729"/>
                <p:cNvGrpSpPr/>
                <p:nvPr/>
              </p:nvGrpSpPr>
              <p:grpSpPr>
                <a:xfrm>
                  <a:off x="7342309" y="2380659"/>
                  <a:ext cx="810655" cy="777239"/>
                  <a:chOff x="7649412" y="2039369"/>
                  <a:chExt cx="810655" cy="777239"/>
                </a:xfrm>
                <a:grpFill/>
              </p:grpSpPr>
              <p:grpSp>
                <p:nvGrpSpPr>
                  <p:cNvPr id="730" name="Shape 730"/>
                  <p:cNvGrpSpPr/>
                  <p:nvPr/>
                </p:nvGrpSpPr>
                <p:grpSpPr>
                  <a:xfrm>
                    <a:off x="7649412" y="2633729"/>
                    <a:ext cx="810655" cy="182879"/>
                    <a:chOff x="8481024" y="1609857"/>
                    <a:chExt cx="810655" cy="182879"/>
                  </a:xfrm>
                  <a:grpFill/>
                </p:grpSpPr>
                <p:sp>
                  <p:nvSpPr>
                    <p:cNvPr id="731" name="Shape 7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2" name="Shape 7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3" name="Shape 7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4" name="Shape 7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35" name="Shape 735"/>
                  <p:cNvGrpSpPr/>
                  <p:nvPr/>
                </p:nvGrpSpPr>
                <p:grpSpPr>
                  <a:xfrm>
                    <a:off x="7649412" y="2039369"/>
                    <a:ext cx="810655" cy="182879"/>
                    <a:chOff x="8481024" y="1609857"/>
                    <a:chExt cx="810655" cy="182879"/>
                  </a:xfrm>
                  <a:grpFill/>
                </p:grpSpPr>
                <p:sp>
                  <p:nvSpPr>
                    <p:cNvPr id="736" name="Shape 73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7" name="Shape 73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8" name="Shape 73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9" name="Shape 73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0" name="Shape 740"/>
                  <p:cNvGrpSpPr/>
                  <p:nvPr/>
                </p:nvGrpSpPr>
                <p:grpSpPr>
                  <a:xfrm>
                    <a:off x="7649412" y="2237489"/>
                    <a:ext cx="810655" cy="182879"/>
                    <a:chOff x="8481024" y="1609857"/>
                    <a:chExt cx="810655" cy="182879"/>
                  </a:xfrm>
                  <a:grpFill/>
                </p:grpSpPr>
                <p:sp>
                  <p:nvSpPr>
                    <p:cNvPr id="741" name="Shape 74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2" name="Shape 74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3" name="Shape 74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4" name="Shape 74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5" name="Shape 745"/>
                  <p:cNvGrpSpPr/>
                  <p:nvPr/>
                </p:nvGrpSpPr>
                <p:grpSpPr>
                  <a:xfrm>
                    <a:off x="7649412" y="2435608"/>
                    <a:ext cx="810655" cy="182879"/>
                    <a:chOff x="8481024" y="1609857"/>
                    <a:chExt cx="810655" cy="182879"/>
                  </a:xfrm>
                  <a:grpFill/>
                </p:grpSpPr>
                <p:sp>
                  <p:nvSpPr>
                    <p:cNvPr id="746" name="Shape 7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7" name="Shape 7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8" name="Shape 7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9" name="Shape 7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750" name="Shape 750"/>
              <p:cNvGrpSpPr/>
              <p:nvPr/>
            </p:nvGrpSpPr>
            <p:grpSpPr>
              <a:xfrm>
                <a:off x="7806459" y="2500381"/>
                <a:ext cx="1117758" cy="1118529"/>
                <a:chOff x="7342309" y="2039369"/>
                <a:chExt cx="1117758" cy="1118529"/>
              </a:xfrm>
              <a:grpFill/>
            </p:grpSpPr>
            <p:grpSp>
              <p:nvGrpSpPr>
                <p:cNvPr id="751" name="Shape 751"/>
                <p:cNvGrpSpPr/>
                <p:nvPr/>
              </p:nvGrpSpPr>
              <p:grpSpPr>
                <a:xfrm>
                  <a:off x="7649412" y="2039369"/>
                  <a:ext cx="810655" cy="777239"/>
                  <a:chOff x="7649412" y="2039369"/>
                  <a:chExt cx="810655" cy="777239"/>
                </a:xfrm>
                <a:grpFill/>
              </p:grpSpPr>
              <p:grpSp>
                <p:nvGrpSpPr>
                  <p:cNvPr id="752" name="Shape 752"/>
                  <p:cNvGrpSpPr/>
                  <p:nvPr/>
                </p:nvGrpSpPr>
                <p:grpSpPr>
                  <a:xfrm>
                    <a:off x="7649412" y="2633729"/>
                    <a:ext cx="810655" cy="182879"/>
                    <a:chOff x="8481024" y="1609857"/>
                    <a:chExt cx="810655" cy="182879"/>
                  </a:xfrm>
                  <a:grpFill/>
                </p:grpSpPr>
                <p:sp>
                  <p:nvSpPr>
                    <p:cNvPr id="753" name="Shape 7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4" name="Shape 7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5" name="Shape 7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6" name="Shape 7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57" name="Shape 757"/>
                  <p:cNvGrpSpPr/>
                  <p:nvPr/>
                </p:nvGrpSpPr>
                <p:grpSpPr>
                  <a:xfrm>
                    <a:off x="7649412" y="2039369"/>
                    <a:ext cx="810655" cy="182879"/>
                    <a:chOff x="8481024" y="1609857"/>
                    <a:chExt cx="810655" cy="182879"/>
                  </a:xfrm>
                  <a:grpFill/>
                </p:grpSpPr>
                <p:sp>
                  <p:nvSpPr>
                    <p:cNvPr id="758" name="Shape 7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9" name="Shape 7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0" name="Shape 7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1" name="Shape 7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2" name="Shape 762"/>
                  <p:cNvGrpSpPr/>
                  <p:nvPr/>
                </p:nvGrpSpPr>
                <p:grpSpPr>
                  <a:xfrm>
                    <a:off x="7649412" y="2237489"/>
                    <a:ext cx="810655" cy="182879"/>
                    <a:chOff x="8481024" y="1609857"/>
                    <a:chExt cx="810655" cy="182879"/>
                  </a:xfrm>
                  <a:grpFill/>
                </p:grpSpPr>
                <p:sp>
                  <p:nvSpPr>
                    <p:cNvPr id="763" name="Shape 7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4" name="Shape 7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5" name="Shape 7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6" name="Shape 7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7" name="Shape 767"/>
                  <p:cNvGrpSpPr/>
                  <p:nvPr/>
                </p:nvGrpSpPr>
                <p:grpSpPr>
                  <a:xfrm>
                    <a:off x="7649412" y="2435608"/>
                    <a:ext cx="810655" cy="182879"/>
                    <a:chOff x="8481024" y="1609857"/>
                    <a:chExt cx="810655" cy="182879"/>
                  </a:xfrm>
                  <a:grpFill/>
                </p:grpSpPr>
                <p:sp>
                  <p:nvSpPr>
                    <p:cNvPr id="768" name="Shape 7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9" name="Shape 7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0" name="Shape 7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1" name="Shape 7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72" name="Shape 772"/>
                <p:cNvGrpSpPr/>
                <p:nvPr/>
              </p:nvGrpSpPr>
              <p:grpSpPr>
                <a:xfrm>
                  <a:off x="7556499" y="2161289"/>
                  <a:ext cx="810655" cy="777239"/>
                  <a:chOff x="7649412" y="2039369"/>
                  <a:chExt cx="810655" cy="777239"/>
                </a:xfrm>
                <a:grpFill/>
              </p:grpSpPr>
              <p:grpSp>
                <p:nvGrpSpPr>
                  <p:cNvPr id="773" name="Shape 773"/>
                  <p:cNvGrpSpPr/>
                  <p:nvPr/>
                </p:nvGrpSpPr>
                <p:grpSpPr>
                  <a:xfrm>
                    <a:off x="7649412" y="2633729"/>
                    <a:ext cx="810655" cy="182879"/>
                    <a:chOff x="8481024" y="1609857"/>
                    <a:chExt cx="810655" cy="182879"/>
                  </a:xfrm>
                  <a:grpFill/>
                </p:grpSpPr>
                <p:sp>
                  <p:nvSpPr>
                    <p:cNvPr id="774" name="Shape 7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5" name="Shape 7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6" name="Shape 7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7" name="Shape 7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8" name="Shape 778"/>
                  <p:cNvGrpSpPr/>
                  <p:nvPr/>
                </p:nvGrpSpPr>
                <p:grpSpPr>
                  <a:xfrm>
                    <a:off x="7649412" y="2039369"/>
                    <a:ext cx="810655" cy="182879"/>
                    <a:chOff x="8481024" y="1609857"/>
                    <a:chExt cx="810655" cy="182879"/>
                  </a:xfrm>
                  <a:grpFill/>
                </p:grpSpPr>
                <p:sp>
                  <p:nvSpPr>
                    <p:cNvPr id="779" name="Shape 7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0" name="Shape 7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1" name="Shape 7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2" name="Shape 7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3" name="Shape 783"/>
                  <p:cNvGrpSpPr/>
                  <p:nvPr/>
                </p:nvGrpSpPr>
                <p:grpSpPr>
                  <a:xfrm>
                    <a:off x="7649412" y="2237489"/>
                    <a:ext cx="810655" cy="182879"/>
                    <a:chOff x="8481024" y="1609857"/>
                    <a:chExt cx="810655" cy="182879"/>
                  </a:xfrm>
                  <a:grpFill/>
                </p:grpSpPr>
                <p:sp>
                  <p:nvSpPr>
                    <p:cNvPr id="784" name="Shape 7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5" name="Shape 7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6" name="Shape 7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7" name="Shape 7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8" name="Shape 788"/>
                  <p:cNvGrpSpPr/>
                  <p:nvPr/>
                </p:nvGrpSpPr>
                <p:grpSpPr>
                  <a:xfrm>
                    <a:off x="7649412" y="2435608"/>
                    <a:ext cx="810655" cy="182879"/>
                    <a:chOff x="8481024" y="1609857"/>
                    <a:chExt cx="810655" cy="182879"/>
                  </a:xfrm>
                  <a:grpFill/>
                </p:grpSpPr>
                <p:sp>
                  <p:nvSpPr>
                    <p:cNvPr id="789" name="Shape 7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0" name="Shape 7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1" name="Shape 7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2" name="Shape 7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93" name="Shape 793"/>
                <p:cNvGrpSpPr/>
                <p:nvPr/>
              </p:nvGrpSpPr>
              <p:grpSpPr>
                <a:xfrm>
                  <a:off x="7448547" y="2260349"/>
                  <a:ext cx="810655" cy="777239"/>
                  <a:chOff x="7649412" y="2039369"/>
                  <a:chExt cx="810655" cy="777239"/>
                </a:xfrm>
                <a:grpFill/>
              </p:grpSpPr>
              <p:grpSp>
                <p:nvGrpSpPr>
                  <p:cNvPr id="794" name="Shape 794"/>
                  <p:cNvGrpSpPr/>
                  <p:nvPr/>
                </p:nvGrpSpPr>
                <p:grpSpPr>
                  <a:xfrm>
                    <a:off x="7649412" y="2633729"/>
                    <a:ext cx="810655" cy="182879"/>
                    <a:chOff x="8481024" y="1609857"/>
                    <a:chExt cx="810655" cy="182879"/>
                  </a:xfrm>
                  <a:grpFill/>
                </p:grpSpPr>
                <p:sp>
                  <p:nvSpPr>
                    <p:cNvPr id="795" name="Shape 7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6" name="Shape 7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7" name="Shape 7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8" name="Shape 7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99" name="Shape 799"/>
                  <p:cNvGrpSpPr/>
                  <p:nvPr/>
                </p:nvGrpSpPr>
                <p:grpSpPr>
                  <a:xfrm>
                    <a:off x="7649412" y="2039369"/>
                    <a:ext cx="810655" cy="182879"/>
                    <a:chOff x="8481024" y="1609857"/>
                    <a:chExt cx="810655" cy="182879"/>
                  </a:xfrm>
                  <a:grpFill/>
                </p:grpSpPr>
                <p:sp>
                  <p:nvSpPr>
                    <p:cNvPr id="800" name="Shape 8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1" name="Shape 8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2" name="Shape 8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3" name="Shape 8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4" name="Shape 804"/>
                  <p:cNvGrpSpPr/>
                  <p:nvPr/>
                </p:nvGrpSpPr>
                <p:grpSpPr>
                  <a:xfrm>
                    <a:off x="7649412" y="2237489"/>
                    <a:ext cx="810655" cy="182879"/>
                    <a:chOff x="8481024" y="1609857"/>
                    <a:chExt cx="810655" cy="182879"/>
                  </a:xfrm>
                  <a:grpFill/>
                </p:grpSpPr>
                <p:sp>
                  <p:nvSpPr>
                    <p:cNvPr id="805" name="Shape 8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6" name="Shape 8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7" name="Shape 8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8" name="Shape 8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9" name="Shape 809"/>
                  <p:cNvGrpSpPr/>
                  <p:nvPr/>
                </p:nvGrpSpPr>
                <p:grpSpPr>
                  <a:xfrm>
                    <a:off x="7649412" y="2435608"/>
                    <a:ext cx="810655" cy="182879"/>
                    <a:chOff x="8481024" y="1609857"/>
                    <a:chExt cx="810655" cy="182879"/>
                  </a:xfrm>
                  <a:grpFill/>
                </p:grpSpPr>
                <p:sp>
                  <p:nvSpPr>
                    <p:cNvPr id="810" name="Shape 8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1" name="Shape 8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2" name="Shape 8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3" name="Shape 8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814" name="Shape 814"/>
                <p:cNvGrpSpPr/>
                <p:nvPr/>
              </p:nvGrpSpPr>
              <p:grpSpPr>
                <a:xfrm>
                  <a:off x="7342309" y="2380659"/>
                  <a:ext cx="810655" cy="777239"/>
                  <a:chOff x="7649412" y="2039369"/>
                  <a:chExt cx="810655" cy="777239"/>
                </a:xfrm>
                <a:grpFill/>
              </p:grpSpPr>
              <p:grpSp>
                <p:nvGrpSpPr>
                  <p:cNvPr id="815" name="Shape 815"/>
                  <p:cNvGrpSpPr/>
                  <p:nvPr/>
                </p:nvGrpSpPr>
                <p:grpSpPr>
                  <a:xfrm>
                    <a:off x="7649412" y="2633729"/>
                    <a:ext cx="810655" cy="182879"/>
                    <a:chOff x="8481024" y="1609857"/>
                    <a:chExt cx="810655" cy="182879"/>
                  </a:xfrm>
                  <a:grpFill/>
                </p:grpSpPr>
                <p:sp>
                  <p:nvSpPr>
                    <p:cNvPr id="816" name="Shape 81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7" name="Shape 81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8" name="Shape 81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9" name="Shape 81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0" name="Shape 820"/>
                  <p:cNvGrpSpPr/>
                  <p:nvPr/>
                </p:nvGrpSpPr>
                <p:grpSpPr>
                  <a:xfrm>
                    <a:off x="7649412" y="2039369"/>
                    <a:ext cx="810655" cy="182879"/>
                    <a:chOff x="8481024" y="1609857"/>
                    <a:chExt cx="810655" cy="182879"/>
                  </a:xfrm>
                  <a:grpFill/>
                </p:grpSpPr>
                <p:sp>
                  <p:nvSpPr>
                    <p:cNvPr id="821" name="Shape 82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2" name="Shape 82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3" name="Shape 82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4" name="Shape 82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5" name="Shape 825"/>
                  <p:cNvGrpSpPr/>
                  <p:nvPr/>
                </p:nvGrpSpPr>
                <p:grpSpPr>
                  <a:xfrm>
                    <a:off x="7649412" y="2237489"/>
                    <a:ext cx="810655" cy="182879"/>
                    <a:chOff x="8481024" y="1609857"/>
                    <a:chExt cx="810655" cy="182879"/>
                  </a:xfrm>
                  <a:grpFill/>
                </p:grpSpPr>
                <p:sp>
                  <p:nvSpPr>
                    <p:cNvPr id="826" name="Shape 82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7" name="Shape 82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8" name="Shape 82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9" name="Shape 82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30" name="Shape 830"/>
                  <p:cNvGrpSpPr/>
                  <p:nvPr/>
                </p:nvGrpSpPr>
                <p:grpSpPr>
                  <a:xfrm>
                    <a:off x="7649412" y="2435608"/>
                    <a:ext cx="810655" cy="182879"/>
                    <a:chOff x="8481024" y="1609857"/>
                    <a:chExt cx="810655" cy="182879"/>
                  </a:xfrm>
                  <a:grpFill/>
                </p:grpSpPr>
                <p:sp>
                  <p:nvSpPr>
                    <p:cNvPr id="831" name="Shape 8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2" name="Shape 8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3" name="Shape 8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4" name="Shape 8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sp>
        <p:nvSpPr>
          <p:cNvPr id="835" name="Shape 835"/>
          <p:cNvSpPr/>
          <p:nvPr/>
        </p:nvSpPr>
        <p:spPr>
          <a:xfrm>
            <a:off x="1153629" y="1251735"/>
            <a:ext cx="2286000" cy="2286000"/>
          </a:xfrm>
          <a:prstGeom prst="cube">
            <a:avLst>
              <a:gd name="adj" fmla="val 25000"/>
            </a:avLst>
          </a:prstGeom>
          <a:solidFill>
            <a:srgbClr val="0F2233"/>
          </a:solid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nvGrpSpPr>
          <p:cNvPr id="836" name="Shape 836"/>
          <p:cNvGrpSpPr/>
          <p:nvPr/>
        </p:nvGrpSpPr>
        <p:grpSpPr>
          <a:xfrm>
            <a:off x="3653797" y="1354627"/>
            <a:ext cx="2062003" cy="2033661"/>
            <a:chOff x="4193672" y="2713999"/>
            <a:chExt cx="2062002" cy="2033661"/>
          </a:xfrm>
          <a:solidFill>
            <a:srgbClr val="1D4B73"/>
          </a:solidFill>
        </p:grpSpPr>
        <p:grpSp>
          <p:nvGrpSpPr>
            <p:cNvPr id="837" name="Shape 837"/>
            <p:cNvGrpSpPr/>
            <p:nvPr/>
          </p:nvGrpSpPr>
          <p:grpSpPr>
            <a:xfrm>
              <a:off x="4514883" y="2713999"/>
              <a:ext cx="1740792" cy="1707932"/>
              <a:chOff x="1300766" y="2176528"/>
              <a:chExt cx="1740792" cy="1707932"/>
            </a:xfrm>
            <a:grpFill/>
          </p:grpSpPr>
          <p:sp>
            <p:nvSpPr>
              <p:cNvPr id="838" name="Shape 838"/>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9" name="Shape 839"/>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0" name="Shape 840"/>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1" name="Shape 841"/>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42" name="Shape 842"/>
            <p:cNvGrpSpPr/>
            <p:nvPr/>
          </p:nvGrpSpPr>
          <p:grpSpPr>
            <a:xfrm>
              <a:off x="4193672" y="3039728"/>
              <a:ext cx="1740792" cy="1707932"/>
              <a:chOff x="1300766" y="2176528"/>
              <a:chExt cx="1740792" cy="1707932"/>
            </a:xfrm>
            <a:grpFill/>
          </p:grpSpPr>
          <p:sp>
            <p:nvSpPr>
              <p:cNvPr id="843" name="Shape 843"/>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4" name="Shape 844"/>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5" name="Shape 845"/>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6" name="Shape 846"/>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sp>
        <p:nvSpPr>
          <p:cNvPr id="847" name="Shape 847"/>
          <p:cNvSpPr txBox="1"/>
          <p:nvPr/>
        </p:nvSpPr>
        <p:spPr>
          <a:xfrm>
            <a:off x="1502305" y="3715545"/>
            <a:ext cx="1464507"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Monolith</a:t>
            </a:r>
          </a:p>
        </p:txBody>
      </p:sp>
      <p:sp>
        <p:nvSpPr>
          <p:cNvPr id="848" name="Shape 848"/>
          <p:cNvSpPr txBox="1"/>
          <p:nvPr/>
        </p:nvSpPr>
        <p:spPr>
          <a:xfrm>
            <a:off x="3789294" y="3715545"/>
            <a:ext cx="1653855"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Virtualized</a:t>
            </a:r>
          </a:p>
        </p:txBody>
      </p:sp>
      <p:sp>
        <p:nvSpPr>
          <p:cNvPr id="849" name="Shape 849"/>
          <p:cNvSpPr txBox="1"/>
          <p:nvPr/>
        </p:nvSpPr>
        <p:spPr>
          <a:xfrm>
            <a:off x="6008068" y="3720287"/>
            <a:ext cx="2062272"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Containerized</a:t>
            </a:r>
          </a:p>
        </p:txBody>
      </p:sp>
      <p:sp>
        <p:nvSpPr>
          <p:cNvPr id="850" name="Shape 850"/>
          <p:cNvSpPr txBox="1"/>
          <p:nvPr/>
        </p:nvSpPr>
        <p:spPr>
          <a:xfrm>
            <a:off x="8624259" y="3715545"/>
            <a:ext cx="2154044"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Micro Services</a:t>
            </a:r>
          </a:p>
        </p:txBody>
      </p:sp>
      <p:sp>
        <p:nvSpPr>
          <p:cNvPr id="851" name="Shape 851"/>
          <p:cNvSpPr txBox="1"/>
          <p:nvPr/>
        </p:nvSpPr>
        <p:spPr>
          <a:xfrm>
            <a:off x="665485" y="4361810"/>
            <a:ext cx="11179627" cy="32203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a:solidFill>
                  <a:srgbClr val="0F2233"/>
                </a:solidFill>
                <a:latin typeface="Calibri"/>
                <a:ea typeface="Calibri"/>
                <a:cs typeface="Calibri"/>
                <a:sym typeface="Calibri"/>
              </a:rPr>
              <a:t>All need access to secrets and other credentials. Some are very short-lived.</a:t>
            </a:r>
          </a:p>
        </p:txBody>
      </p:sp>
      <p:sp>
        <p:nvSpPr>
          <p:cNvPr id="3" name="Right Arrow 2"/>
          <p:cNvSpPr/>
          <p:nvPr/>
        </p:nvSpPr>
        <p:spPr>
          <a:xfrm>
            <a:off x="3439629" y="5269131"/>
            <a:ext cx="5008984" cy="738031"/>
          </a:xfrm>
          <a:prstGeom prst="rightArrow">
            <a:avLst/>
          </a:prstGeom>
          <a:gradFill>
            <a:gsLst>
              <a:gs pos="0">
                <a:srgbClr val="0F2233"/>
              </a:gs>
              <a:gs pos="33000">
                <a:srgbClr val="1D4B73"/>
              </a:gs>
              <a:gs pos="66000">
                <a:srgbClr val="2F73B0"/>
              </a:gs>
              <a:gs pos="100000">
                <a:srgbClr val="6BA2D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609585"/>
            <a:endParaRPr lang="en-US" sz="1400">
              <a:solidFill>
                <a:srgbClr val="FFFFFF"/>
              </a:solidFill>
              <a:ea typeface="Proxima Nova" charset="0"/>
              <a:cs typeface="Proxima Nova" charset="0"/>
            </a:endParaRPr>
          </a:p>
        </p:txBody>
      </p:sp>
      <p:sp>
        <p:nvSpPr>
          <p:cNvPr id="857" name="Shape 851"/>
          <p:cNvSpPr txBox="1"/>
          <p:nvPr/>
        </p:nvSpPr>
        <p:spPr>
          <a:xfrm>
            <a:off x="8677475" y="5147537"/>
            <a:ext cx="2530135" cy="1131143"/>
          </a:xfrm>
          <a:prstGeom prst="rect">
            <a:avLst/>
          </a:prstGeom>
          <a:solidFill>
            <a:schemeClr val="lt1"/>
          </a:solidFill>
          <a:ln>
            <a:noFill/>
          </a:ln>
        </p:spPr>
        <p:txBody>
          <a:bodyPr lIns="91425" tIns="45700" rIns="91425" bIns="45700" anchor="t" anchorCtr="0">
            <a:noAutofit/>
          </a:bodyPr>
          <a:lstStyle/>
          <a:p>
            <a:pPr algn="ctr">
              <a:buSzPct val="25000"/>
            </a:pPr>
            <a:r>
              <a:rPr lang="en-US" sz="2000" b="1" dirty="0">
                <a:solidFill>
                  <a:schemeClr val="dk1"/>
                </a:solidFill>
                <a:ea typeface="Calibri"/>
                <a:cs typeface="Calibri"/>
                <a:sym typeface="Calibri"/>
              </a:rPr>
              <a:t>Increased: agility, pace, automation, automation tools</a:t>
            </a:r>
          </a:p>
          <a:p>
            <a:pPr algn="ctr"/>
            <a:endParaRPr lang="en-US" sz="2000" dirty="0">
              <a:solidFill>
                <a:schemeClr val="dk1"/>
              </a:solidFill>
              <a:ea typeface="Calibri"/>
              <a:cs typeface="Calibri"/>
              <a:sym typeface="Calibri"/>
            </a:endParaRPr>
          </a:p>
        </p:txBody>
      </p:sp>
      <p:sp>
        <p:nvSpPr>
          <p:cNvPr id="852" name="Title 2">
            <a:extLst>
              <a:ext uri="{FF2B5EF4-FFF2-40B4-BE49-F238E27FC236}">
                <a16:creationId xmlns:a16="http://schemas.microsoft.com/office/drawing/2014/main" id="{8FB64AF5-5937-5F4E-8323-F6A34B0E12CB}"/>
              </a:ext>
            </a:extLst>
          </p:cNvPr>
          <p:cNvSpPr>
            <a:spLocks noGrp="1"/>
          </p:cNvSpPr>
          <p:nvPr>
            <p:ph type="title"/>
          </p:nvPr>
        </p:nvSpPr>
        <p:spPr>
          <a:xfrm>
            <a:off x="349759" y="320660"/>
            <a:ext cx="11544822" cy="402352"/>
          </a:xfrm>
        </p:spPr>
        <p:txBody>
          <a:bodyPr>
            <a:normAutofit/>
          </a:bodyPr>
          <a:lstStyle/>
          <a:p>
            <a:r>
              <a:rPr lang="en-US" cap="none" dirty="0"/>
              <a:t>Evolution of Application Access Manager</a:t>
            </a:r>
            <a:endParaRPr lang="en-US" dirty="0"/>
          </a:p>
        </p:txBody>
      </p:sp>
    </p:spTree>
    <p:extLst>
      <p:ext uri="{BB962C8B-B14F-4D97-AF65-F5344CB8AC3E}">
        <p14:creationId xmlns:p14="http://schemas.microsoft.com/office/powerpoint/2010/main" val="2802806868"/>
      </p:ext>
    </p:extLst>
  </p:cSld>
  <p:clrMapOvr>
    <a:masterClrMapping/>
  </p:clrMapOvr>
  <p:transition spd="slow">
    <p:push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74D82-1082-8447-AC42-0C571ADBB213}"/>
              </a:ext>
            </a:extLst>
          </p:cNvPr>
          <p:cNvSpPr/>
          <p:nvPr/>
        </p:nvSpPr>
        <p:spPr>
          <a:xfrm>
            <a:off x="2804729" y="1392813"/>
            <a:ext cx="2768725"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Enterprise</a:t>
            </a:r>
          </a:p>
        </p:txBody>
      </p:sp>
      <p:sp>
        <p:nvSpPr>
          <p:cNvPr id="26" name="Rectangle 25">
            <a:extLst>
              <a:ext uri="{FF2B5EF4-FFF2-40B4-BE49-F238E27FC236}">
                <a16:creationId xmlns:a16="http://schemas.microsoft.com/office/drawing/2014/main" id="{CF97647A-8882-694E-9EE0-A235E04D09C5}"/>
              </a:ext>
            </a:extLst>
          </p:cNvPr>
          <p:cNvSpPr/>
          <p:nvPr/>
        </p:nvSpPr>
        <p:spPr>
          <a:xfrm>
            <a:off x="8042125" y="1405689"/>
            <a:ext cx="3432318"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Open Source</a:t>
            </a:r>
          </a:p>
        </p:txBody>
      </p:sp>
      <p:sp>
        <p:nvSpPr>
          <p:cNvPr id="27" name="Rectangle 26">
            <a:extLst>
              <a:ext uri="{FF2B5EF4-FFF2-40B4-BE49-F238E27FC236}">
                <a16:creationId xmlns:a16="http://schemas.microsoft.com/office/drawing/2014/main" id="{8FADF87F-EC36-3149-A815-96D4E8C8A81D}"/>
              </a:ext>
            </a:extLst>
          </p:cNvPr>
          <p:cNvSpPr/>
          <p:nvPr/>
        </p:nvSpPr>
        <p:spPr>
          <a:xfrm>
            <a:off x="1054220" y="2228130"/>
            <a:ext cx="6269745" cy="97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CyberArk Application Access Manager</a:t>
            </a:r>
          </a:p>
        </p:txBody>
      </p:sp>
      <p:sp>
        <p:nvSpPr>
          <p:cNvPr id="28" name="Rectangle 27">
            <a:extLst>
              <a:ext uri="{FF2B5EF4-FFF2-40B4-BE49-F238E27FC236}">
                <a16:creationId xmlns:a16="http://schemas.microsoft.com/office/drawing/2014/main" id="{D2385F1A-544A-4147-B60A-5AF70578EBCE}"/>
              </a:ext>
            </a:extLst>
          </p:cNvPr>
          <p:cNvSpPr/>
          <p:nvPr/>
        </p:nvSpPr>
        <p:spPr>
          <a:xfrm>
            <a:off x="5755685" y="3651606"/>
            <a:ext cx="1590677"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Dynamic Access Provider</a:t>
            </a:r>
          </a:p>
        </p:txBody>
      </p:sp>
      <p:sp>
        <p:nvSpPr>
          <p:cNvPr id="29" name="Rectangle 28">
            <a:extLst>
              <a:ext uri="{FF2B5EF4-FFF2-40B4-BE49-F238E27FC236}">
                <a16:creationId xmlns:a16="http://schemas.microsoft.com/office/drawing/2014/main" id="{7E57C531-E883-CE4F-ACDE-225FE1E2933F}"/>
              </a:ext>
            </a:extLst>
          </p:cNvPr>
          <p:cNvSpPr/>
          <p:nvPr/>
        </p:nvSpPr>
        <p:spPr>
          <a:xfrm>
            <a:off x="4317407"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Central Credential Provider</a:t>
            </a:r>
          </a:p>
        </p:txBody>
      </p:sp>
      <p:sp>
        <p:nvSpPr>
          <p:cNvPr id="30" name="Rectangle 29">
            <a:extLst>
              <a:ext uri="{FF2B5EF4-FFF2-40B4-BE49-F238E27FC236}">
                <a16:creationId xmlns:a16="http://schemas.microsoft.com/office/drawing/2014/main" id="{B4A2A4A1-69DA-DE4B-98D2-7292B5A16126}"/>
              </a:ext>
            </a:extLst>
          </p:cNvPr>
          <p:cNvSpPr/>
          <p:nvPr/>
        </p:nvSpPr>
        <p:spPr>
          <a:xfrm>
            <a:off x="1051391"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Credential Provider</a:t>
            </a:r>
          </a:p>
        </p:txBody>
      </p:sp>
      <p:sp>
        <p:nvSpPr>
          <p:cNvPr id="31" name="Rectangle 30">
            <a:extLst>
              <a:ext uri="{FF2B5EF4-FFF2-40B4-BE49-F238E27FC236}">
                <a16:creationId xmlns:a16="http://schemas.microsoft.com/office/drawing/2014/main" id="{9129B643-F009-4F48-8B1B-9EF2899582D6}"/>
              </a:ext>
            </a:extLst>
          </p:cNvPr>
          <p:cNvSpPr/>
          <p:nvPr/>
        </p:nvSpPr>
        <p:spPr>
          <a:xfrm>
            <a:off x="2489670"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App Server Credential Provider</a:t>
            </a:r>
          </a:p>
        </p:txBody>
      </p:sp>
      <p:cxnSp>
        <p:nvCxnSpPr>
          <p:cNvPr id="32" name="Straight Arrow Connector 31">
            <a:extLst>
              <a:ext uri="{FF2B5EF4-FFF2-40B4-BE49-F238E27FC236}">
                <a16:creationId xmlns:a16="http://schemas.microsoft.com/office/drawing/2014/main" id="{104CA244-22AF-7348-A306-7E6D00835394}"/>
              </a:ext>
            </a:extLst>
          </p:cNvPr>
          <p:cNvCxnSpPr>
            <a:cxnSpLocks/>
            <a:endCxn id="28" idx="3"/>
          </p:cNvCxnSpPr>
          <p:nvPr/>
        </p:nvCxnSpPr>
        <p:spPr>
          <a:xfrm flipH="1">
            <a:off x="7346362" y="4056014"/>
            <a:ext cx="1741894" cy="0"/>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14">
            <a:extLst>
              <a:ext uri="{FF2B5EF4-FFF2-40B4-BE49-F238E27FC236}">
                <a16:creationId xmlns:a16="http://schemas.microsoft.com/office/drawing/2014/main" id="{8B419585-F582-A54A-83DF-CA0B750F8543}"/>
              </a:ext>
            </a:extLst>
          </p:cNvPr>
          <p:cNvCxnSpPr>
            <a:stCxn id="27" idx="2"/>
            <a:endCxn id="29" idx="0"/>
          </p:cNvCxnSpPr>
          <p:nvPr/>
        </p:nvCxnSpPr>
        <p:spPr>
          <a:xfrm rot="16200000" flipH="1">
            <a:off x="4365424" y="3023348"/>
            <a:ext cx="451926" cy="8045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15">
            <a:extLst>
              <a:ext uri="{FF2B5EF4-FFF2-40B4-BE49-F238E27FC236}">
                <a16:creationId xmlns:a16="http://schemas.microsoft.com/office/drawing/2014/main" id="{524C8191-DE18-6D40-BDD8-C3B8D1F8FC56}"/>
              </a:ext>
            </a:extLst>
          </p:cNvPr>
          <p:cNvCxnSpPr>
            <a:cxnSpLocks/>
            <a:stCxn id="27" idx="2"/>
            <a:endCxn id="28" idx="0"/>
          </p:cNvCxnSpPr>
          <p:nvPr/>
        </p:nvCxnSpPr>
        <p:spPr>
          <a:xfrm rot="16200000" flipH="1">
            <a:off x="5144095" y="2244677"/>
            <a:ext cx="451926" cy="236193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Elbow 20">
            <a:extLst>
              <a:ext uri="{FF2B5EF4-FFF2-40B4-BE49-F238E27FC236}">
                <a16:creationId xmlns:a16="http://schemas.microsoft.com/office/drawing/2014/main" id="{919DA259-4DE7-1849-9441-810E159B1B12}"/>
              </a:ext>
            </a:extLst>
          </p:cNvPr>
          <p:cNvCxnSpPr>
            <a:cxnSpLocks/>
            <a:stCxn id="27" idx="2"/>
            <a:endCxn id="31" idx="0"/>
          </p:cNvCxnSpPr>
          <p:nvPr/>
        </p:nvCxnSpPr>
        <p:spPr>
          <a:xfrm rot="5400000">
            <a:off x="3451556" y="2914069"/>
            <a:ext cx="451926" cy="10231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23">
            <a:extLst>
              <a:ext uri="{FF2B5EF4-FFF2-40B4-BE49-F238E27FC236}">
                <a16:creationId xmlns:a16="http://schemas.microsoft.com/office/drawing/2014/main" id="{873E5EA6-AB3C-D842-B57E-7B726CCDA4E1}"/>
              </a:ext>
            </a:extLst>
          </p:cNvPr>
          <p:cNvCxnSpPr>
            <a:cxnSpLocks/>
            <a:stCxn id="27" idx="2"/>
            <a:endCxn id="30" idx="0"/>
          </p:cNvCxnSpPr>
          <p:nvPr/>
        </p:nvCxnSpPr>
        <p:spPr>
          <a:xfrm rot="5400000">
            <a:off x="2732417" y="2194930"/>
            <a:ext cx="451926" cy="24614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62871DC8-1705-9146-A897-157A05423110}"/>
              </a:ext>
            </a:extLst>
          </p:cNvPr>
          <p:cNvSpPr/>
          <p:nvPr/>
        </p:nvSpPr>
        <p:spPr>
          <a:xfrm>
            <a:off x="5966308" y="4525731"/>
            <a:ext cx="1226593" cy="738664"/>
          </a:xfrm>
          <a:prstGeom prst="rect">
            <a:avLst/>
          </a:prstGeom>
        </p:spPr>
        <p:txBody>
          <a:bodyPr wrap="square">
            <a:spAutoFit/>
          </a:bodyPr>
          <a:lstStyle/>
          <a:p>
            <a:pPr algn="ctr"/>
            <a:r>
              <a:rPr lang="en-US" sz="1400" b="1" err="1">
                <a:solidFill>
                  <a:schemeClr val="tx1">
                    <a:lumMod val="50000"/>
                    <a:lumOff val="50000"/>
                  </a:schemeClr>
                </a:solidFill>
              </a:rPr>
              <a:t>Devops</a:t>
            </a:r>
            <a:r>
              <a:rPr lang="en-US" sz="1400" b="1">
                <a:solidFill>
                  <a:schemeClr val="tx1">
                    <a:lumMod val="50000"/>
                    <a:lumOff val="50000"/>
                  </a:schemeClr>
                </a:solidFill>
              </a:rPr>
              <a:t>, Cloud and Containers</a:t>
            </a:r>
            <a:endParaRPr lang="en-US" sz="1400">
              <a:solidFill>
                <a:schemeClr val="tx1">
                  <a:lumMod val="50000"/>
                  <a:lumOff val="50000"/>
                </a:schemeClr>
              </a:solidFill>
            </a:endParaRPr>
          </a:p>
        </p:txBody>
      </p:sp>
      <p:sp>
        <p:nvSpPr>
          <p:cNvPr id="38" name="Rectangle 37">
            <a:extLst>
              <a:ext uri="{FF2B5EF4-FFF2-40B4-BE49-F238E27FC236}">
                <a16:creationId xmlns:a16="http://schemas.microsoft.com/office/drawing/2014/main" id="{91D4B8E3-85F9-2043-ABB4-EBA2CEB32F86}"/>
              </a:ext>
            </a:extLst>
          </p:cNvPr>
          <p:cNvSpPr/>
          <p:nvPr/>
        </p:nvSpPr>
        <p:spPr>
          <a:xfrm>
            <a:off x="4426432" y="4543016"/>
            <a:ext cx="1226593" cy="738664"/>
          </a:xfrm>
          <a:prstGeom prst="rect">
            <a:avLst/>
          </a:prstGeom>
        </p:spPr>
        <p:txBody>
          <a:bodyPr wrap="square">
            <a:spAutoFit/>
          </a:bodyPr>
          <a:lstStyle/>
          <a:p>
            <a:pPr algn="ctr"/>
            <a:r>
              <a:rPr lang="en-US" sz="1400" b="1" dirty="0">
                <a:solidFill>
                  <a:schemeClr val="tx1">
                    <a:lumMod val="50000"/>
                    <a:lumOff val="50000"/>
                  </a:schemeClr>
                </a:solidFill>
              </a:rPr>
              <a:t>Windows/</a:t>
            </a:r>
            <a:br>
              <a:rPr lang="en-US" sz="1400" b="1" dirty="0">
                <a:solidFill>
                  <a:schemeClr val="tx1">
                    <a:lumMod val="50000"/>
                    <a:lumOff val="50000"/>
                  </a:schemeClr>
                </a:solidFill>
              </a:rPr>
            </a:br>
            <a:r>
              <a:rPr lang="en-US" sz="1400" b="1" dirty="0">
                <a:solidFill>
                  <a:schemeClr val="tx1">
                    <a:lumMod val="50000"/>
                    <a:lumOff val="50000"/>
                  </a:schemeClr>
                </a:solidFill>
              </a:rPr>
              <a:t>*nix</a:t>
            </a:r>
          </a:p>
          <a:p>
            <a:pPr algn="ctr"/>
            <a:r>
              <a:rPr lang="en-US" sz="1400" b="1" dirty="0">
                <a:solidFill>
                  <a:schemeClr val="tx1">
                    <a:lumMod val="50000"/>
                    <a:lumOff val="50000"/>
                  </a:schemeClr>
                </a:solidFill>
              </a:rPr>
              <a:t>(agentless)</a:t>
            </a:r>
            <a:endParaRPr lang="en-US" sz="1400" dirty="0">
              <a:solidFill>
                <a:schemeClr val="tx1">
                  <a:lumMod val="50000"/>
                  <a:lumOff val="50000"/>
                </a:schemeClr>
              </a:solidFill>
            </a:endParaRPr>
          </a:p>
        </p:txBody>
      </p:sp>
      <p:sp>
        <p:nvSpPr>
          <p:cNvPr id="39" name="Rectangle 38">
            <a:extLst>
              <a:ext uri="{FF2B5EF4-FFF2-40B4-BE49-F238E27FC236}">
                <a16:creationId xmlns:a16="http://schemas.microsoft.com/office/drawing/2014/main" id="{89CCB63E-58D2-7C4B-B6E1-3DB7A4BD9424}"/>
              </a:ext>
            </a:extLst>
          </p:cNvPr>
          <p:cNvSpPr/>
          <p:nvPr/>
        </p:nvSpPr>
        <p:spPr>
          <a:xfrm>
            <a:off x="2615627" y="4543016"/>
            <a:ext cx="1226593" cy="738664"/>
          </a:xfrm>
          <a:prstGeom prst="rect">
            <a:avLst/>
          </a:prstGeom>
        </p:spPr>
        <p:txBody>
          <a:bodyPr wrap="square">
            <a:spAutoFit/>
          </a:bodyPr>
          <a:lstStyle/>
          <a:p>
            <a:pPr algn="ctr"/>
            <a:r>
              <a:rPr lang="en-US" sz="1400" b="1">
                <a:solidFill>
                  <a:schemeClr val="tx1">
                    <a:lumMod val="50000"/>
                    <a:lumOff val="50000"/>
                  </a:schemeClr>
                </a:solidFill>
              </a:rPr>
              <a:t>Application Servers (agent)</a:t>
            </a:r>
            <a:endParaRPr lang="en-US" sz="1400">
              <a:solidFill>
                <a:schemeClr val="tx1">
                  <a:lumMod val="50000"/>
                  <a:lumOff val="50000"/>
                </a:schemeClr>
              </a:solidFill>
            </a:endParaRPr>
          </a:p>
        </p:txBody>
      </p:sp>
      <p:sp>
        <p:nvSpPr>
          <p:cNvPr id="40" name="Rectangle 39">
            <a:extLst>
              <a:ext uri="{FF2B5EF4-FFF2-40B4-BE49-F238E27FC236}">
                <a16:creationId xmlns:a16="http://schemas.microsoft.com/office/drawing/2014/main" id="{13C014E0-94B9-7443-A3E5-3E8205F2A436}"/>
              </a:ext>
            </a:extLst>
          </p:cNvPr>
          <p:cNvSpPr/>
          <p:nvPr/>
        </p:nvSpPr>
        <p:spPr>
          <a:xfrm>
            <a:off x="1177360" y="4543016"/>
            <a:ext cx="1226593" cy="738664"/>
          </a:xfrm>
          <a:prstGeom prst="rect">
            <a:avLst/>
          </a:prstGeom>
        </p:spPr>
        <p:txBody>
          <a:bodyPr wrap="square">
            <a:spAutoFit/>
          </a:bodyPr>
          <a:lstStyle/>
          <a:p>
            <a:pPr algn="ctr"/>
            <a:r>
              <a:rPr lang="en-US" sz="1400" b="1">
                <a:solidFill>
                  <a:schemeClr val="tx1">
                    <a:lumMod val="50000"/>
                    <a:lumOff val="50000"/>
                  </a:schemeClr>
                </a:solidFill>
              </a:rPr>
              <a:t>Windows/ *nix / </a:t>
            </a:r>
            <a:r>
              <a:rPr lang="en-US" sz="1400" b="1" err="1">
                <a:solidFill>
                  <a:schemeClr val="tx1">
                    <a:lumMod val="50000"/>
                    <a:lumOff val="50000"/>
                  </a:schemeClr>
                </a:solidFill>
              </a:rPr>
              <a:t>zOS</a:t>
            </a:r>
            <a:endParaRPr lang="en-US" sz="1400" b="1">
              <a:solidFill>
                <a:schemeClr val="tx1">
                  <a:lumMod val="50000"/>
                  <a:lumOff val="50000"/>
                </a:schemeClr>
              </a:solidFill>
            </a:endParaRPr>
          </a:p>
          <a:p>
            <a:pPr algn="ctr"/>
            <a:r>
              <a:rPr lang="en-US" sz="1400" b="1">
                <a:solidFill>
                  <a:schemeClr val="tx1">
                    <a:lumMod val="50000"/>
                    <a:lumOff val="50000"/>
                  </a:schemeClr>
                </a:solidFill>
              </a:rPr>
              <a:t>(agent)</a:t>
            </a:r>
            <a:endParaRPr lang="en-US" sz="1400">
              <a:solidFill>
                <a:schemeClr val="tx1">
                  <a:lumMod val="50000"/>
                  <a:lumOff val="50000"/>
                </a:schemeClr>
              </a:solidFill>
            </a:endParaRPr>
          </a:p>
        </p:txBody>
      </p:sp>
      <p:pic>
        <p:nvPicPr>
          <p:cNvPr id="41" name="Shape 583">
            <a:extLst>
              <a:ext uri="{FF2B5EF4-FFF2-40B4-BE49-F238E27FC236}">
                <a16:creationId xmlns:a16="http://schemas.microsoft.com/office/drawing/2014/main" id="{32227E02-B754-D345-94B7-B2256BFCE51B}"/>
              </a:ext>
            </a:extLst>
          </p:cNvPr>
          <p:cNvPicPr preferRelativeResize="0"/>
          <p:nvPr/>
        </p:nvPicPr>
        <p:blipFill>
          <a:blip r:embed="rId3">
            <a:extLst>
              <a:ext uri="{96DAC541-7B7A-43D3-8B79-37D633B846F1}">
                <asvg:svgBlip xmlns:asvg="http://schemas.microsoft.com/office/drawing/2016/SVG/main" r:embed="rId4"/>
              </a:ext>
            </a:extLst>
          </a:blip>
          <a:stretch>
            <a:fillRect/>
          </a:stretch>
        </p:blipFill>
        <p:spPr>
          <a:xfrm>
            <a:off x="9168812" y="4729846"/>
            <a:ext cx="1228147" cy="442133"/>
          </a:xfrm>
          <a:prstGeom prst="rect">
            <a:avLst/>
          </a:prstGeom>
          <a:noFill/>
          <a:ln>
            <a:noFill/>
          </a:ln>
        </p:spPr>
      </p:pic>
      <p:pic>
        <p:nvPicPr>
          <p:cNvPr id="42" name="Picture 41">
            <a:extLst>
              <a:ext uri="{FF2B5EF4-FFF2-40B4-BE49-F238E27FC236}">
                <a16:creationId xmlns:a16="http://schemas.microsoft.com/office/drawing/2014/main" id="{04503132-CF09-1843-B068-6ECA722F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32" y="3466742"/>
            <a:ext cx="1263104" cy="1263104"/>
          </a:xfrm>
          <a:prstGeom prst="rect">
            <a:avLst/>
          </a:prstGeom>
        </p:spPr>
      </p:pic>
      <p:sp>
        <p:nvSpPr>
          <p:cNvPr id="43" name="Title 2">
            <a:extLst>
              <a:ext uri="{FF2B5EF4-FFF2-40B4-BE49-F238E27FC236}">
                <a16:creationId xmlns:a16="http://schemas.microsoft.com/office/drawing/2014/main" id="{C4AC7B22-5B66-CD45-9497-C8A736A981A0}"/>
              </a:ext>
            </a:extLst>
          </p:cNvPr>
          <p:cNvSpPr>
            <a:spLocks noGrp="1"/>
          </p:cNvSpPr>
          <p:nvPr>
            <p:ph type="title"/>
          </p:nvPr>
        </p:nvSpPr>
        <p:spPr>
          <a:xfrm>
            <a:off x="349759" y="320660"/>
            <a:ext cx="11544822" cy="402352"/>
          </a:xfrm>
        </p:spPr>
        <p:txBody>
          <a:bodyPr>
            <a:normAutofit/>
          </a:bodyPr>
          <a:lstStyle/>
          <a:p>
            <a:r>
              <a:rPr lang="en-US" cap="none" dirty="0"/>
              <a:t>Secrets Management</a:t>
            </a:r>
            <a:endParaRPr lang="en-US" dirty="0"/>
          </a:p>
        </p:txBody>
      </p:sp>
      <p:sp>
        <p:nvSpPr>
          <p:cNvPr id="44" name="Title 2">
            <a:extLst>
              <a:ext uri="{FF2B5EF4-FFF2-40B4-BE49-F238E27FC236}">
                <a16:creationId xmlns:a16="http://schemas.microsoft.com/office/drawing/2014/main" id="{524AF9EB-C191-6F4E-A94D-C02F79A16077}"/>
              </a:ext>
            </a:extLst>
          </p:cNvPr>
          <p:cNvSpPr txBox="1">
            <a:spLocks/>
          </p:cNvSpPr>
          <p:nvPr/>
        </p:nvSpPr>
        <p:spPr>
          <a:xfrm>
            <a:off x="349759" y="827073"/>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sz="2000" cap="none" dirty="0"/>
              <a:t>From mainframe to microservices</a:t>
            </a:r>
            <a:endParaRPr lang="en-US" sz="2000" dirty="0"/>
          </a:p>
        </p:txBody>
      </p:sp>
    </p:spTree>
    <p:extLst>
      <p:ext uri="{BB962C8B-B14F-4D97-AF65-F5344CB8AC3E}">
        <p14:creationId xmlns:p14="http://schemas.microsoft.com/office/powerpoint/2010/main" val="349415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210A7E3-51FD-DA48-A0E9-5F0CCF8697FB}"/>
              </a:ext>
            </a:extLst>
          </p:cNvPr>
          <p:cNvSpPr>
            <a:spLocks noGrp="1"/>
          </p:cNvSpPr>
          <p:nvPr>
            <p:ph type="body" sz="quarter" idx="13"/>
          </p:nvPr>
        </p:nvSpPr>
        <p:spPr/>
        <p:txBody>
          <a:bodyPr/>
          <a:lstStyle/>
          <a:p>
            <a:r>
              <a:rPr lang="en-US" dirty="0"/>
              <a:t>High performance and availability</a:t>
            </a:r>
          </a:p>
        </p:txBody>
      </p:sp>
      <p:sp>
        <p:nvSpPr>
          <p:cNvPr id="3" name="Title 2"/>
          <p:cNvSpPr>
            <a:spLocks noGrp="1"/>
          </p:cNvSpPr>
          <p:nvPr>
            <p:ph type="title"/>
          </p:nvPr>
        </p:nvSpPr>
        <p:spPr/>
        <p:txBody>
          <a:bodyPr/>
          <a:lstStyle/>
          <a:p>
            <a:r>
              <a:rPr lang="en-US" dirty="0"/>
              <a:t>Credential provider</a:t>
            </a:r>
          </a:p>
        </p:txBody>
      </p:sp>
      <p:sp>
        <p:nvSpPr>
          <p:cNvPr id="19" name="TextBox 18"/>
          <p:cNvSpPr txBox="1"/>
          <p:nvPr/>
        </p:nvSpPr>
        <p:spPr>
          <a:xfrm>
            <a:off x="8281292" y="2649390"/>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1643862"/>
            <a:ext cx="976537" cy="990908"/>
          </a:xfrm>
          <a:prstGeom prst="rect">
            <a:avLst/>
          </a:prstGeom>
        </p:spPr>
      </p:pic>
      <p:sp>
        <p:nvSpPr>
          <p:cNvPr id="22" name="TextBox 21"/>
          <p:cNvSpPr txBox="1"/>
          <p:nvPr/>
        </p:nvSpPr>
        <p:spPr>
          <a:xfrm>
            <a:off x="2104745" y="3148012"/>
            <a:ext cx="414746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032045"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grpSp>
        <p:nvGrpSpPr>
          <p:cNvPr id="5" name="Group 4"/>
          <p:cNvGrpSpPr/>
          <p:nvPr/>
        </p:nvGrpSpPr>
        <p:grpSpPr>
          <a:xfrm>
            <a:off x="4735632" y="1683302"/>
            <a:ext cx="1037885" cy="970148"/>
            <a:chOff x="8737862" y="1606567"/>
            <a:chExt cx="1133953" cy="1059947"/>
          </a:xfrm>
        </p:grpSpPr>
        <p:pic>
          <p:nvPicPr>
            <p:cNvPr id="25" name="Picture 24"/>
            <p:cNvPicPr>
              <a:picLocks noChangeAspect="1"/>
            </p:cNvPicPr>
            <p:nvPr/>
          </p:nvPicPr>
          <p:blipFill>
            <a:blip r:embed="rId6"/>
            <a:stretch>
              <a:fillRect/>
            </a:stretch>
          </p:blipFill>
          <p:spPr>
            <a:xfrm>
              <a:off x="8849528" y="1631837"/>
              <a:ext cx="1022287" cy="1034677"/>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grpSp>
      <p:sp>
        <p:nvSpPr>
          <p:cNvPr id="27" name="TextBox 26"/>
          <p:cNvSpPr txBox="1"/>
          <p:nvPr/>
        </p:nvSpPr>
        <p:spPr>
          <a:xfrm>
            <a:off x="3554596" y="2691784"/>
            <a:ext cx="3250280"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472723" y="4768028"/>
            <a:ext cx="518633" cy="491807"/>
          </a:xfrm>
          <a:prstGeom prst="rect">
            <a:avLst/>
          </a:prstGeom>
        </p:spPr>
      </p:pic>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5773517" y="2258300"/>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3717563" y="1609409"/>
            <a:ext cx="957308" cy="496329"/>
            <a:chOff x="4067125" y="1709425"/>
            <a:chExt cx="4537916" cy="496329"/>
          </a:xfrm>
        </p:grpSpPr>
        <p:cxnSp>
          <p:nvCxnSpPr>
            <p:cNvPr id="31" name="Straight Arrow Connector 30"/>
            <p:cNvCxnSpPr/>
            <p:nvPr/>
          </p:nvCxnSpPr>
          <p:spPr>
            <a:xfrm>
              <a:off x="4067125" y="2098493"/>
              <a:ext cx="4537916"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SDK</a:t>
              </a:r>
            </a:p>
          </p:txBody>
        </p:sp>
      </p:gr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10623" y="4755378"/>
            <a:ext cx="501612" cy="504457"/>
          </a:xfrm>
          <a:prstGeom prst="rect">
            <a:avLst/>
          </a:prstGeom>
        </p:spPr>
      </p:pic>
      <p:pic>
        <p:nvPicPr>
          <p:cNvPr id="42" name="Picture 25"/>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89573" y="4268928"/>
            <a:ext cx="518756" cy="432946"/>
          </a:xfrm>
          <a:prstGeom prst="rect">
            <a:avLst/>
          </a:prstGeom>
          <a:noFill/>
        </p:spPr>
      </p:pic>
      <p:cxnSp>
        <p:nvCxnSpPr>
          <p:cNvPr id="35" name="Straight Arrow Connector 34"/>
          <p:cNvCxnSpPr/>
          <p:nvPr/>
        </p:nvCxnSpPr>
        <p:spPr>
          <a:xfrm>
            <a:off x="5773517" y="1987971"/>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91723" y="2258300"/>
            <a:ext cx="983148"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43983" y="2691784"/>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37" name="Rectangle 36"/>
          <p:cNvSpPr/>
          <p:nvPr>
            <p:custDataLst>
              <p:tags r:id="rId2"/>
            </p:custDataLst>
          </p:nvPr>
        </p:nvSpPr>
        <p:spPr>
          <a:xfrm>
            <a:off x="2104745" y="1364647"/>
            <a:ext cx="4147465" cy="1762157"/>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578931" y="1727604"/>
            <a:ext cx="975665" cy="814277"/>
          </a:xfrm>
          <a:prstGeom prst="rect">
            <a:avLst/>
          </a:prstGeom>
          <a:noFill/>
        </p:spPr>
      </p:pic>
      <p:sp>
        <p:nvSpPr>
          <p:cNvPr id="39" name="Rectangle 38"/>
          <p:cNvSpPr/>
          <p:nvPr/>
        </p:nvSpPr>
        <p:spPr>
          <a:xfrm>
            <a:off x="3249950" y="2980850"/>
            <a:ext cx="5692099" cy="2403628"/>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Application Identity Manager’s secure local cache stores retrieved credentials for high performance and 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The secure local cache enables quick retrieval of credentials</a:t>
            </a:r>
            <a:br>
              <a:rPr lang="en-US" sz="1600" kern="0" dirty="0">
                <a:solidFill>
                  <a:srgbClr val="000000"/>
                </a:solidFill>
                <a:ea typeface=""/>
                <a:cs typeface="Arial" panose="020B0604020202020204" pitchFamily="34" charset="0"/>
              </a:rPr>
            </a:br>
            <a:endParaRPr lang="en-US" sz="1600" kern="0" dirty="0">
              <a:solidFill>
                <a:srgbClr val="000000"/>
              </a:solidFill>
              <a:ea typeface=""/>
              <a:cs typeface="Arial" panose="020B0604020202020204" pitchFamily="34" charset="0"/>
            </a:endParaRPr>
          </a:p>
          <a:p>
            <a:pPr defTabSz="457189">
              <a:spcAft>
                <a:spcPts val="1200"/>
              </a:spcAft>
              <a:buClr>
                <a:srgbClr val="224982"/>
              </a:buClr>
              <a:tabLst>
                <a:tab pos="228594" algn="l"/>
              </a:tabLst>
              <a:defRPr/>
            </a:pPr>
            <a:endParaRPr lang="en-US" sz="1600" kern="0" dirty="0">
              <a:solidFill>
                <a:srgbClr val="000000"/>
              </a:solidFill>
              <a:ea typeface=""/>
              <a:cs typeface="Arial" panose="020B0604020202020204" pitchFamily="34" charset="0"/>
            </a:endParaRPr>
          </a:p>
        </p:txBody>
      </p:sp>
      <p:sp>
        <p:nvSpPr>
          <p:cNvPr id="29" name="Right Arrow 28"/>
          <p:cNvSpPr/>
          <p:nvPr/>
        </p:nvSpPr>
        <p:spPr>
          <a:xfrm rot="5400000">
            <a:off x="2489723" y="3387876"/>
            <a:ext cx="111419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789142" y="1771229"/>
            <a:ext cx="815629" cy="703813"/>
          </a:xfrm>
          <a:prstGeom prst="rect">
            <a:avLst/>
          </a:prstGeom>
          <a:noFill/>
        </p:spPr>
        <p:txBody>
          <a:bodyPr wrap="none" rtlCol="0" anchor="ctr">
            <a:noAutofit/>
          </a:bodyPr>
          <a:lstStyle/>
          <a:p>
            <a:pPr algn="ctr"/>
            <a:r>
              <a:rPr lang="en-US" sz="6000" b="1" dirty="0">
                <a:solidFill>
                  <a:srgbClr val="FF0000"/>
                </a:solidFill>
              </a:rPr>
              <a:t>X</a:t>
            </a: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6548" y="1677194"/>
            <a:ext cx="534133" cy="321283"/>
          </a:xfrm>
          <a:prstGeom prst="rect">
            <a:avLst/>
          </a:prstGeom>
          <a:solidFill>
            <a:schemeClr val="bg1"/>
          </a:solidFill>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0681" y="1670841"/>
            <a:ext cx="534133" cy="321283"/>
          </a:xfrm>
          <a:prstGeom prst="rect">
            <a:avLst/>
          </a:prstGeom>
          <a:solidFill>
            <a:schemeClr val="bg1"/>
          </a:solidFill>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3156" y="1668823"/>
            <a:ext cx="534133" cy="321283"/>
          </a:xfrm>
          <a:prstGeom prst="rect">
            <a:avLst/>
          </a:prstGeom>
          <a:solidFill>
            <a:schemeClr val="bg1"/>
          </a:solidFill>
        </p:spPr>
      </p:pic>
      <p:sp>
        <p:nvSpPr>
          <p:cNvPr id="24" name="Rectangle 23"/>
          <p:cNvSpPr/>
          <p:nvPr/>
        </p:nvSpPr>
        <p:spPr>
          <a:xfrm>
            <a:off x="3349999" y="4659031"/>
            <a:ext cx="5451603" cy="584775"/>
          </a:xfrm>
          <a:prstGeom prst="rect">
            <a:avLst/>
          </a:prstGeom>
        </p:spPr>
        <p:txBody>
          <a:bodyPr wrap="square">
            <a:spAutoFit/>
          </a:bodyP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In case a network outage should occur, credentials will always be available from the secure local cache</a:t>
            </a:r>
          </a:p>
        </p:txBody>
      </p:sp>
    </p:spTree>
    <p:extLst>
      <p:ext uri="{BB962C8B-B14F-4D97-AF65-F5344CB8AC3E}">
        <p14:creationId xmlns:p14="http://schemas.microsoft.com/office/powerpoint/2010/main" val="25030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right)">
                                      <p:cBhvr>
                                        <p:cTn id="25" dur="500"/>
                                        <p:tgtEl>
                                          <p:spTgt spid="3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50" presetClass="path" presetSubtype="0" accel="50000" decel="50000" fill="hold" nodeType="withEffect">
                                  <p:stCondLst>
                                    <p:cond delay="0"/>
                                  </p:stCondLst>
                                  <p:childTnLst>
                                    <p:animMotion origin="layout" path="M 4.79167E-6 4.44444E-6 L -0.07995 4.44444E-6 C -0.11589 4.44444E-6 -0.1599 0.11782 -0.1599 0.21342 L -0.1599 0.42708 " pathEditMode="relative" rAng="0" ptsTypes="AAAA">
                                      <p:cBhvr>
                                        <p:cTn id="44" dur="2000" fill="hold"/>
                                        <p:tgtEl>
                                          <p:spTgt spid="43"/>
                                        </p:tgtEl>
                                        <p:attrNameLst>
                                          <p:attrName>ppt_x</p:attrName>
                                          <p:attrName>ppt_y</p:attrName>
                                        </p:attrNameLst>
                                      </p:cBhvr>
                                      <p:rCtr x="-7995" y="21343"/>
                                    </p:animMotion>
                                  </p:childTnLst>
                                </p:cTn>
                              </p:par>
                            </p:childTnLst>
                          </p:cTn>
                        </p:par>
                        <p:par>
                          <p:cTn id="45" fill="hold">
                            <p:stCondLst>
                              <p:cond delay="3000"/>
                            </p:stCondLst>
                            <p:childTnLst>
                              <p:par>
                                <p:cTn id="46" presetID="10" presetClass="exit" presetSubtype="0" fill="hold" nodeType="afterEffect">
                                  <p:stCondLst>
                                    <p:cond delay="0"/>
                                  </p:stCondLst>
                                  <p:childTnLst>
                                    <p:animEffect transition="out" filter="fade">
                                      <p:cBhvr>
                                        <p:cTn id="47" dur="500"/>
                                        <p:tgtEl>
                                          <p:spTgt spid="43"/>
                                        </p:tgtEl>
                                      </p:cBhvr>
                                    </p:animEffect>
                                    <p:set>
                                      <p:cBhvr>
                                        <p:cTn id="48" dur="1" fill="hold">
                                          <p:stCondLst>
                                            <p:cond delay="499"/>
                                          </p:stCondLst>
                                        </p:cTn>
                                        <p:tgtEl>
                                          <p:spTgt spid="43"/>
                                        </p:tgtEl>
                                        <p:attrNameLst>
                                          <p:attrName>style.visibility</p:attrName>
                                        </p:attrNameLst>
                                      </p:cBhvr>
                                      <p:to>
                                        <p:strVal val="hidden"/>
                                      </p:to>
                                    </p:set>
                                  </p:childTnLst>
                                </p:cTn>
                              </p:par>
                            </p:childTnLst>
                          </p:cTn>
                        </p:par>
                        <p:par>
                          <p:cTn id="49" fill="hold">
                            <p:stCondLst>
                              <p:cond delay="3500"/>
                            </p:stCondLst>
                            <p:childTnLst>
                              <p:par>
                                <p:cTn id="50" presetID="10" presetClass="entr" presetSubtype="0"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50" presetClass="path" presetSubtype="0" accel="50000" decel="50000" fill="hold" nodeType="withEffect">
                                  <p:stCondLst>
                                    <p:cond delay="0"/>
                                  </p:stCondLst>
                                  <p:childTnLst>
                                    <p:animMotion origin="layout" path="M 4.16667E-6 1.85185E-6 L -0.07995 1.85185E-6 C -0.11589 1.85185E-6 -0.1599 0.11782 -0.1599 0.21342 L -0.1599 0.42708 " pathEditMode="relative" rAng="0" ptsTypes="AAAA">
                                      <p:cBhvr>
                                        <p:cTn id="54" dur="2000" fill="hold"/>
                                        <p:tgtEl>
                                          <p:spTgt spid="44"/>
                                        </p:tgtEl>
                                        <p:attrNameLst>
                                          <p:attrName>ppt_x</p:attrName>
                                          <p:attrName>ppt_y</p:attrName>
                                        </p:attrNameLst>
                                      </p:cBhvr>
                                      <p:rCtr x="-7995" y="21343"/>
                                    </p:animMotion>
                                  </p:childTnLst>
                                </p:cTn>
                              </p:par>
                            </p:childTnLst>
                          </p:cTn>
                        </p:par>
                        <p:par>
                          <p:cTn id="55" fill="hold">
                            <p:stCondLst>
                              <p:cond delay="5500"/>
                            </p:stCondLst>
                            <p:childTnLst>
                              <p:par>
                                <p:cTn id="56" presetID="10" presetClass="exit" presetSubtype="0" fill="hold" nodeType="afterEffect">
                                  <p:stCondLst>
                                    <p:cond delay="0"/>
                                  </p:stCondLst>
                                  <p:childTnLst>
                                    <p:animEffect transition="out" filter="fade">
                                      <p:cBhvr>
                                        <p:cTn id="57" dur="500"/>
                                        <p:tgtEl>
                                          <p:spTgt spid="44"/>
                                        </p:tgtEl>
                                      </p:cBhvr>
                                    </p:animEffect>
                                    <p:set>
                                      <p:cBhvr>
                                        <p:cTn id="58" dur="1" fill="hold">
                                          <p:stCondLst>
                                            <p:cond delay="499"/>
                                          </p:stCondLst>
                                        </p:cTn>
                                        <p:tgtEl>
                                          <p:spTgt spid="44"/>
                                        </p:tgtEl>
                                        <p:attrNameLst>
                                          <p:attrName>style.visibility</p:attrName>
                                        </p:attrNameLst>
                                      </p:cBhvr>
                                      <p:to>
                                        <p:strVal val="hidden"/>
                                      </p:to>
                                    </p:set>
                                  </p:childTnLst>
                                </p:cTn>
                              </p:par>
                            </p:childTnLst>
                          </p:cTn>
                        </p:par>
                        <p:par>
                          <p:cTn id="59" fill="hold">
                            <p:stCondLst>
                              <p:cond delay="6000"/>
                            </p:stCondLst>
                            <p:childTnLst>
                              <p:par>
                                <p:cTn id="60" presetID="10" presetClass="entr" presetSubtype="0"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50" presetClass="path" presetSubtype="0" accel="50000" decel="50000" fill="hold" nodeType="withEffect">
                                  <p:stCondLst>
                                    <p:cond delay="0"/>
                                  </p:stCondLst>
                                  <p:childTnLst>
                                    <p:animMotion origin="layout" path="M 3.75E-6 3.33333E-6 L -0.07995 3.33333E-6 C -0.11589 3.33333E-6 -0.1599 0.11782 -0.1599 0.21342 L -0.1599 0.42708 " pathEditMode="relative" rAng="0" ptsTypes="AAAA">
                                      <p:cBhvr>
                                        <p:cTn id="64" dur="2000" fill="hold"/>
                                        <p:tgtEl>
                                          <p:spTgt spid="45"/>
                                        </p:tgtEl>
                                        <p:attrNameLst>
                                          <p:attrName>ppt_x</p:attrName>
                                          <p:attrName>ppt_y</p:attrName>
                                        </p:attrNameLst>
                                      </p:cBhvr>
                                      <p:rCtr x="-7995" y="21343"/>
                                    </p:animMotion>
                                  </p:childTnLst>
                                </p:cTn>
                              </p:par>
                            </p:childTnLst>
                          </p:cTn>
                        </p:par>
                        <p:par>
                          <p:cTn id="65" fill="hold">
                            <p:stCondLst>
                              <p:cond delay="8000"/>
                            </p:stCondLst>
                            <p:childTnLst>
                              <p:par>
                                <p:cTn id="66" presetID="10" presetClass="exit" presetSubtype="0" fill="hold" nodeType="afterEffect">
                                  <p:stCondLst>
                                    <p:cond delay="0"/>
                                  </p:stCondLst>
                                  <p:childTnLst>
                                    <p:animEffect transition="out" filter="fade">
                                      <p:cBhvr>
                                        <p:cTn id="67" dur="500"/>
                                        <p:tgtEl>
                                          <p:spTgt spid="45"/>
                                        </p:tgtEl>
                                      </p:cBhvr>
                                    </p:animEffect>
                                    <p:set>
                                      <p:cBhvr>
                                        <p:cTn id="68" dur="1" fill="hold">
                                          <p:stCondLst>
                                            <p:cond delay="499"/>
                                          </p:stCondLst>
                                        </p:cTn>
                                        <p:tgtEl>
                                          <p:spTgt spid="4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9" grpId="0" animBg="1"/>
      <p:bldP spid="29" grpId="0" animBg="1"/>
      <p:bldP spid="17"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68526" y="548817"/>
            <a:ext cx="5420132" cy="2026411"/>
            <a:chOff x="-5714374" y="-3196122"/>
            <a:chExt cx="9215268" cy="3445287"/>
          </a:xfrm>
        </p:grpSpPr>
        <p:pic>
          <p:nvPicPr>
            <p:cNvPr id="2050" name="Picture 2" descr="Tomcat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169" y="-1969462"/>
              <a:ext cx="12287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EBLOG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4374" y="-3196122"/>
              <a:ext cx="3445287" cy="3445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ebsphe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736" y="-2106384"/>
              <a:ext cx="2473992" cy="1384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bo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216" y="-2012092"/>
              <a:ext cx="1570802" cy="9189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Application Server Credential Provider</a:t>
            </a:r>
          </a:p>
        </p:txBody>
      </p:sp>
      <p:sp>
        <p:nvSpPr>
          <p:cNvPr id="24" name="TextBox 23"/>
          <p:cNvSpPr txBox="1"/>
          <p:nvPr/>
        </p:nvSpPr>
        <p:spPr>
          <a:xfrm>
            <a:off x="8220422" y="575642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rotWithShape="1">
          <a:blip r:embed="rId10"/>
          <a:srcRect l="4104" t="5534" r="5450"/>
          <a:stretch/>
        </p:blipFill>
        <p:spPr>
          <a:xfrm>
            <a:off x="8752162" y="4694575"/>
            <a:ext cx="976537" cy="990908"/>
          </a:xfrm>
          <a:prstGeom prst="rect">
            <a:avLst/>
          </a:prstGeom>
        </p:spPr>
      </p:pic>
      <p:sp>
        <p:nvSpPr>
          <p:cNvPr id="27" name="TextBox 26"/>
          <p:cNvSpPr txBox="1"/>
          <p:nvPr/>
        </p:nvSpPr>
        <p:spPr>
          <a:xfrm>
            <a:off x="2043985" y="2987997"/>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Client 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8" name="TextBox 27"/>
          <p:cNvSpPr txBox="1"/>
          <p:nvPr/>
        </p:nvSpPr>
        <p:spPr>
          <a:xfrm>
            <a:off x="2291781" y="5762151"/>
            <a:ext cx="150393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Datasource</a:t>
            </a:r>
            <a:endParaRPr lang="he-IL" sz="1400" b="1" dirty="0">
              <a:solidFill>
                <a:srgbClr val="565756"/>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11"/>
          <a:stretch>
            <a:fillRect/>
          </a:stretch>
        </p:blipFill>
        <p:spPr>
          <a:xfrm>
            <a:off x="8788658" y="2057484"/>
            <a:ext cx="1022287" cy="1034677"/>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76992" y="2032214"/>
            <a:ext cx="583573" cy="351023"/>
          </a:xfrm>
          <a:prstGeom prst="rect">
            <a:avLst/>
          </a:prstGeom>
          <a:solidFill>
            <a:schemeClr val="bg1"/>
          </a:solidFill>
        </p:spPr>
      </p:pic>
      <p:pic>
        <p:nvPicPr>
          <p:cNvPr id="32" name="Picture 3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521470" y="4694576"/>
            <a:ext cx="1044557" cy="990528"/>
          </a:xfrm>
          <a:prstGeom prst="rect">
            <a:avLst/>
          </a:prstGeom>
        </p:spPr>
      </p:pic>
      <p:sp>
        <p:nvSpPr>
          <p:cNvPr id="38" name="code without password"/>
          <p:cNvSpPr>
            <a:spLocks noChangeArrowheads="1"/>
          </p:cNvSpPr>
          <p:nvPr/>
        </p:nvSpPr>
        <p:spPr bwMode="auto">
          <a:xfrm>
            <a:off x="4380009" y="4789570"/>
            <a:ext cx="3736564" cy="603697"/>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p:txBody>
      </p:sp>
      <p:cxnSp>
        <p:nvCxnSpPr>
          <p:cNvPr id="39" name="Straight Arrow Connector 38"/>
          <p:cNvCxnSpPr/>
          <p:nvPr/>
        </p:nvCxnSpPr>
        <p:spPr>
          <a:xfrm>
            <a:off x="9079892" y="3315359"/>
            <a:ext cx="0" cy="12273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793371" y="242412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463529" y="2035057"/>
            <a:ext cx="401251" cy="496329"/>
          </a:xfrm>
          <a:prstGeom prst="rect">
            <a:avLst/>
          </a:prstGeom>
          <a:noFill/>
        </p:spPr>
        <p:txBody>
          <a:bodyPr wrap="none" rtlCol="0">
            <a:normAutofit/>
          </a:bodyPr>
          <a:lstStyle/>
          <a:p>
            <a:pPr algn="ctr"/>
            <a:r>
              <a:rPr lang="en-US" b="1" dirty="0"/>
              <a:t>API CALL</a:t>
            </a:r>
          </a:p>
        </p:txBody>
      </p:sp>
      <p:cxnSp>
        <p:nvCxnSpPr>
          <p:cNvPr id="51" name="Straight Arrow Connector 50"/>
          <p:cNvCxnSpPr/>
          <p:nvPr/>
        </p:nvCxnSpPr>
        <p:spPr>
          <a:xfrm flipV="1">
            <a:off x="9392925" y="3315359"/>
            <a:ext cx="0" cy="1223024"/>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6753981" y="268169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54" name="Rectangle 53"/>
          <p:cNvSpPr/>
          <p:nvPr>
            <p:custDataLst>
              <p:tags r:id="rId2"/>
            </p:custDataLst>
          </p:nvPr>
        </p:nvSpPr>
        <p:spPr>
          <a:xfrm>
            <a:off x="2104745" y="1073105"/>
            <a:ext cx="7947691" cy="2468880"/>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1" name="Picture 25"/>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8933" y="2139778"/>
            <a:ext cx="975665" cy="814277"/>
          </a:xfrm>
          <a:prstGeom prst="rect">
            <a:avLst/>
          </a:prstGeom>
          <a:noFill/>
        </p:spPr>
      </p:pic>
      <p:sp>
        <p:nvSpPr>
          <p:cNvPr id="33" name="Right Arrow 32"/>
          <p:cNvSpPr/>
          <p:nvPr/>
        </p:nvSpPr>
        <p:spPr>
          <a:xfrm rot="5400000">
            <a:off x="2450781" y="3755963"/>
            <a:ext cx="1229313"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8823825" y="3007589"/>
            <a:ext cx="82426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ASCP</a:t>
            </a:r>
            <a:endParaRPr lang="he-IL" sz="1400" b="1" dirty="0">
              <a:solidFill>
                <a:srgbClr val="565756"/>
              </a:solidFill>
              <a:latin typeface="Arial" panose="020B0604020202020204" pitchFamily="34" charset="0"/>
              <a:cs typeface="Arial" panose="020B0604020202020204" pitchFamily="34" charset="0"/>
            </a:endParaRPr>
          </a:p>
        </p:txBody>
      </p:sp>
      <p:pic>
        <p:nvPicPr>
          <p:cNvPr id="31" name="Picture 3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545992" y="2186960"/>
            <a:ext cx="1096323" cy="815347"/>
          </a:xfrm>
          <a:prstGeom prst="rect">
            <a:avLst/>
          </a:prstGeom>
        </p:spPr>
      </p:pic>
      <p:cxnSp>
        <p:nvCxnSpPr>
          <p:cNvPr id="34" name="Straight Arrow Connector 33"/>
          <p:cNvCxnSpPr/>
          <p:nvPr/>
        </p:nvCxnSpPr>
        <p:spPr>
          <a:xfrm>
            <a:off x="3710849" y="241536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671460" y="267293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380008" y="1991702"/>
            <a:ext cx="401251" cy="496329"/>
          </a:xfrm>
          <a:prstGeom prst="rect">
            <a:avLst/>
          </a:prstGeom>
          <a:noFill/>
        </p:spPr>
        <p:txBody>
          <a:bodyPr wrap="none" rtlCol="0">
            <a:normAutofit fontScale="85000" lnSpcReduction="20000"/>
          </a:bodyPr>
          <a:lstStyle/>
          <a:p>
            <a:pPr algn="ctr"/>
            <a:r>
              <a:rPr lang="en-US" b="1" dirty="0"/>
              <a:t>DATA SOURCE </a:t>
            </a:r>
          </a:p>
          <a:p>
            <a:pPr algn="ctr"/>
            <a:r>
              <a:rPr lang="en-US" b="1" dirty="0"/>
              <a:t>REFERENCE</a:t>
            </a:r>
          </a:p>
        </p:txBody>
      </p:sp>
      <p:sp>
        <p:nvSpPr>
          <p:cNvPr id="37" name="code without password"/>
          <p:cNvSpPr>
            <a:spLocks noChangeArrowheads="1"/>
          </p:cNvSpPr>
          <p:nvPr/>
        </p:nvSpPr>
        <p:spPr bwMode="auto">
          <a:xfrm>
            <a:off x="4380009" y="3896382"/>
            <a:ext cx="3736564" cy="675215"/>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r>
              <a:rPr lang="en-US" sz="1067" b="1" dirty="0" err="1">
                <a:solidFill>
                  <a:schemeClr val="tx1"/>
                </a:solidFill>
                <a:latin typeface="Arial" panose="020B0604020202020204" pitchFamily="34" charset="0"/>
                <a:cs typeface="Arial" panose="020B0604020202020204" pitchFamily="34" charset="0"/>
              </a:rPr>
              <a:t>customerDataSource</a:t>
            </a:r>
            <a:r>
              <a:rPr lang="en-US" sz="1067" b="1" dirty="0">
                <a:solidFill>
                  <a:schemeClr val="tx1"/>
                </a:solidFill>
                <a:latin typeface="Arial" panose="020B0604020202020204" pitchFamily="34" charset="0"/>
                <a:cs typeface="Arial" panose="020B0604020202020204" pitchFamily="34" charset="0"/>
              </a:rPr>
              <a:t> = (</a:t>
            </a: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p>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context.lookup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java:comp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env</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jdbc</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customer_db</a:t>
            </a:r>
            <a:r>
              <a:rPr lang="en-US" sz="1067" b="1" dirty="0">
                <a:solidFill>
                  <a:schemeClr val="tx1"/>
                </a:solidFill>
                <a:latin typeface="Arial" panose="020B0604020202020204" pitchFamily="34" charset="0"/>
                <a:cs typeface="Arial" panose="020B0604020202020204" pitchFamily="34" charset="0"/>
              </a:rPr>
              <a:t>")</a:t>
            </a:r>
          </a:p>
        </p:txBody>
      </p:sp>
      <p:sp>
        <p:nvSpPr>
          <p:cNvPr id="42" name="TextBox 41"/>
          <p:cNvSpPr txBox="1"/>
          <p:nvPr/>
        </p:nvSpPr>
        <p:spPr>
          <a:xfrm>
            <a:off x="5083982" y="3014131"/>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40" name="Rectangle 39"/>
          <p:cNvSpPr/>
          <p:nvPr/>
        </p:nvSpPr>
        <p:spPr>
          <a:xfrm>
            <a:off x="3945508" y="3320639"/>
            <a:ext cx="4284939" cy="2184339"/>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Local secure caching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High-availability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Enhanced auth &amp; anti-tampering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J2EE App Sever</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Minimal code changes</a:t>
            </a:r>
          </a:p>
        </p:txBody>
      </p:sp>
    </p:spTree>
    <p:extLst>
      <p:ext uri="{BB962C8B-B14F-4D97-AF65-F5344CB8AC3E}">
        <p14:creationId xmlns:p14="http://schemas.microsoft.com/office/powerpoint/2010/main" val="250745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3" grpId="0" animBg="1"/>
      <p:bldP spid="37" grpId="0" animBg="1"/>
      <p:bldP spid="4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ntagon 83"/>
          <p:cNvSpPr/>
          <p:nvPr/>
        </p:nvSpPr>
        <p:spPr>
          <a:xfrm rot="10800000">
            <a:off x="5613567" y="1583977"/>
            <a:ext cx="2098583" cy="1850453"/>
          </a:xfrm>
          <a:prstGeom prst="homePlate">
            <a:avLst>
              <a:gd name="adj" fmla="val 34749"/>
            </a:avLst>
          </a:prstGeom>
          <a:gradFill>
            <a:gsLst>
              <a:gs pos="0">
                <a:schemeClr val="bg1">
                  <a:lumMod val="75000"/>
                </a:schemeClr>
              </a:gs>
              <a:gs pos="75000">
                <a:srgbClr val="F2F2F2"/>
              </a:gs>
              <a:gs pos="27000">
                <a:schemeClr val="bg1">
                  <a:lumMod val="95000"/>
                </a:schemeClr>
              </a:gs>
              <a:gs pos="93000">
                <a:schemeClr val="bg1"/>
              </a:gs>
            </a:gsLst>
            <a:lin ang="10800000" scaled="0"/>
          </a:gradFill>
          <a:ln>
            <a:gradFill>
              <a:gsLst>
                <a:gs pos="0">
                  <a:schemeClr val="tx1">
                    <a:lumMod val="50000"/>
                    <a:lumOff val="50000"/>
                  </a:schemeClr>
                </a:gs>
                <a:gs pos="22000">
                  <a:schemeClr val="bg1">
                    <a:lumMod val="75000"/>
                  </a:schemeClr>
                </a:gs>
                <a:gs pos="49000">
                  <a:schemeClr val="bg1">
                    <a:lumMod val="85000"/>
                  </a:schemeClr>
                </a:gs>
                <a:gs pos="80000">
                  <a:schemeClr val="bg2"/>
                </a:gs>
              </a:gsLst>
              <a:lin ang="108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pic>
        <p:nvPicPr>
          <p:cNvPr id="85" name="Picture 8" descr="11"/>
          <p:cNvPicPr>
            <a:picLocks noChangeAspect="1" noChangeArrowheads="1"/>
          </p:cNvPicPr>
          <p:nvPr/>
        </p:nvPicPr>
        <p:blipFill>
          <a:blip r:embed="rId3"/>
          <a:stretch>
            <a:fillRect/>
          </a:stretch>
        </p:blipFill>
        <p:spPr bwMode="auto">
          <a:xfrm>
            <a:off x="4763574" y="1947832"/>
            <a:ext cx="1578086" cy="1123290"/>
          </a:xfrm>
          <a:prstGeom prst="rect">
            <a:avLst/>
          </a:prstGeom>
          <a:noFill/>
          <a:ln w="9525">
            <a:noFill/>
            <a:miter lim="800000"/>
            <a:headEnd/>
            <a:tailEnd/>
          </a:ln>
        </p:spPr>
      </p:pic>
      <p:grpSp>
        <p:nvGrpSpPr>
          <p:cNvPr id="86" name="Group 85"/>
          <p:cNvGrpSpPr/>
          <p:nvPr/>
        </p:nvGrpSpPr>
        <p:grpSpPr>
          <a:xfrm>
            <a:off x="6109057" y="1678815"/>
            <a:ext cx="1549930" cy="1817062"/>
            <a:chOff x="4822116" y="1664197"/>
            <a:chExt cx="1782232" cy="1972267"/>
          </a:xfrm>
        </p:grpSpPr>
        <p:pic>
          <p:nvPicPr>
            <p:cNvPr id="87" name="Picture 86" descr="icon5_withoutplate.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0821" y="1664197"/>
              <a:ext cx="671625" cy="656833"/>
            </a:xfrm>
            <a:prstGeom prst="rect">
              <a:avLst/>
            </a:prstGeom>
          </p:spPr>
        </p:pic>
        <p:sp>
          <p:nvSpPr>
            <p:cNvPr id="88" name="TextBox 87"/>
            <p:cNvSpPr txBox="1"/>
            <p:nvPr/>
          </p:nvSpPr>
          <p:spPr>
            <a:xfrm>
              <a:off x="4961227" y="2246599"/>
              <a:ext cx="1410812" cy="283956"/>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Secure Storage</a:t>
              </a:r>
            </a:p>
          </p:txBody>
        </p:sp>
        <p:sp>
          <p:nvSpPr>
            <p:cNvPr id="89" name="TextBox 88"/>
            <p:cNvSpPr txBox="1"/>
            <p:nvPr/>
          </p:nvSpPr>
          <p:spPr>
            <a:xfrm>
              <a:off x="4822116" y="3168773"/>
              <a:ext cx="1782232" cy="467691"/>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Password and SSH Key Rotation</a:t>
              </a:r>
            </a:p>
          </p:txBody>
        </p:sp>
        <p:grpSp>
          <p:nvGrpSpPr>
            <p:cNvPr id="90" name="Group 89"/>
            <p:cNvGrpSpPr/>
            <p:nvPr/>
          </p:nvGrpSpPr>
          <p:grpSpPr>
            <a:xfrm>
              <a:off x="5309071" y="2508209"/>
              <a:ext cx="715124" cy="713264"/>
              <a:chOff x="5309071" y="2401879"/>
              <a:chExt cx="715124" cy="713264"/>
            </a:xfrm>
          </p:grpSpPr>
          <p:grpSp>
            <p:nvGrpSpPr>
              <p:cNvPr id="91" name="Group 90"/>
              <p:cNvGrpSpPr/>
              <p:nvPr/>
            </p:nvGrpSpPr>
            <p:grpSpPr>
              <a:xfrm>
                <a:off x="5309071" y="2401879"/>
                <a:ext cx="715124" cy="713264"/>
                <a:chOff x="4778767" y="2194826"/>
                <a:chExt cx="715124" cy="713264"/>
              </a:xfrm>
            </p:grpSpPr>
            <p:sp>
              <p:nvSpPr>
                <p:cNvPr id="93" name="Oval 92"/>
                <p:cNvSpPr/>
                <p:nvPr/>
              </p:nvSpPr>
              <p:spPr>
                <a:xfrm>
                  <a:off x="4865703" y="2283166"/>
                  <a:ext cx="541251" cy="5365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a:endParaRPr>
                </a:p>
              </p:txBody>
            </p:sp>
            <p:pic>
              <p:nvPicPr>
                <p:cNvPr id="94" name="Picture 2" descr="http://timandshanna.com/wp-content/uploads/2014/02/circle-arrow.png"/>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778767" y="2194826"/>
                  <a:ext cx="715124" cy="71326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p:cNvSpPr txBox="1"/>
              <p:nvPr/>
            </p:nvSpPr>
            <p:spPr>
              <a:xfrm>
                <a:off x="5350034" y="2611664"/>
                <a:ext cx="637527" cy="334066"/>
              </a:xfrm>
              <a:prstGeom prst="rect">
                <a:avLst/>
              </a:prstGeom>
              <a:noFill/>
            </p:spPr>
            <p:txBody>
              <a:bodyPr wrap="square" rtlCol="0" anchor="ctr">
                <a:spAutoFit/>
              </a:bodyPr>
              <a:lstStyle/>
              <a:p>
                <a:pPr algn="ctr" defTabSz="457200"/>
                <a:r>
                  <a:rPr lang="en-US" sz="1400" dirty="0">
                    <a:solidFill>
                      <a:srgbClr val="224982"/>
                    </a:solidFill>
                    <a:latin typeface="Arial" pitchFamily="34" charset="0"/>
                    <a:cs typeface="Arial" pitchFamily="34" charset="0"/>
                  </a:rPr>
                  <a:t>*****</a:t>
                </a:r>
              </a:p>
            </p:txBody>
          </p:sp>
        </p:grpSp>
      </p:grpSp>
      <p:sp>
        <p:nvSpPr>
          <p:cNvPr id="2" name="Title 1"/>
          <p:cNvSpPr>
            <a:spLocks noGrp="1"/>
          </p:cNvSpPr>
          <p:nvPr>
            <p:ph type="title"/>
          </p:nvPr>
        </p:nvSpPr>
        <p:spPr>
          <a:xfrm>
            <a:off x="533401" y="23482"/>
            <a:ext cx="8229600" cy="996306"/>
          </a:xfrm>
        </p:spPr>
        <p:txBody>
          <a:bodyPr/>
          <a:lstStyle/>
          <a:p>
            <a:r>
              <a:rPr lang="en-US" dirty="0">
                <a:solidFill>
                  <a:schemeClr val="accent3"/>
                </a:solidFill>
              </a:rPr>
              <a:t>Traditional Application Access:</a:t>
            </a:r>
            <a:br>
              <a:rPr lang="en-US" dirty="0">
                <a:solidFill>
                  <a:schemeClr val="accent3"/>
                </a:solidFill>
              </a:rPr>
            </a:br>
            <a:r>
              <a:rPr lang="en-US" dirty="0">
                <a:solidFill>
                  <a:schemeClr val="accent3"/>
                </a:solidFill>
              </a:rPr>
              <a:t>A high level perspective</a:t>
            </a:r>
          </a:p>
        </p:txBody>
      </p:sp>
      <p:sp>
        <p:nvSpPr>
          <p:cNvPr id="68" name="TextBox 67"/>
          <p:cNvSpPr txBox="1"/>
          <p:nvPr/>
        </p:nvSpPr>
        <p:spPr>
          <a:xfrm>
            <a:off x="4464121" y="1166426"/>
            <a:ext cx="3070155" cy="338554"/>
          </a:xfrm>
          <a:prstGeom prst="rect">
            <a:avLst/>
          </a:prstGeom>
          <a:noFill/>
        </p:spPr>
        <p:txBody>
          <a:bodyPr wrap="square" rtlCol="0">
            <a:spAutoFit/>
          </a:bodyPr>
          <a:lstStyle/>
          <a:p>
            <a:pPr algn="ctr" defTabSz="457200"/>
            <a:r>
              <a:rPr lang="en-US" sz="1600" b="1" u="sng" dirty="0">
                <a:solidFill>
                  <a:srgbClr val="000000"/>
                </a:solidFill>
                <a:latin typeface="Calibri"/>
                <a:cs typeface="Arial" pitchFamily="34" charset="0"/>
              </a:rPr>
              <a:t>Application Identity Management</a:t>
            </a:r>
          </a:p>
        </p:txBody>
      </p:sp>
      <p:cxnSp>
        <p:nvCxnSpPr>
          <p:cNvPr id="130" name="Straight Connector 129"/>
          <p:cNvCxnSpPr/>
          <p:nvPr/>
        </p:nvCxnSpPr>
        <p:spPr>
          <a:xfrm>
            <a:off x="4245533" y="1244843"/>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921972" y="1255024"/>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38323" y="1298612"/>
            <a:ext cx="2085745" cy="997334"/>
            <a:chOff x="304797" y="1517687"/>
            <a:chExt cx="2085745" cy="997334"/>
          </a:xfrm>
        </p:grpSpPr>
        <p:pic>
          <p:nvPicPr>
            <p:cNvPr id="54" name="Picture 26" descr="EITE_3"/>
            <p:cNvPicPr>
              <a:picLocks noChangeAspect="1" noChangeArrowheads="1"/>
            </p:cNvPicPr>
            <p:nvPr/>
          </p:nvPicPr>
          <p:blipFill>
            <a:blip r:embed="rId6"/>
            <a:stretch>
              <a:fillRect/>
            </a:stretch>
          </p:blipFill>
          <p:spPr bwMode="auto">
            <a:xfrm>
              <a:off x="755883" y="1517687"/>
              <a:ext cx="1097280" cy="655320"/>
            </a:xfrm>
            <a:prstGeom prst="rect">
              <a:avLst/>
            </a:prstGeom>
            <a:noFill/>
          </p:spPr>
        </p:pic>
        <p:sp>
          <p:nvSpPr>
            <p:cNvPr id="67" name="TextBox 66"/>
            <p:cNvSpPr txBox="1"/>
            <p:nvPr/>
          </p:nvSpPr>
          <p:spPr>
            <a:xfrm>
              <a:off x="304797" y="2109638"/>
              <a:ext cx="2085745"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Application Servers (WebSphere, Weblogic, etc.)</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7" name="Group 6"/>
          <p:cNvGrpSpPr/>
          <p:nvPr/>
        </p:nvGrpSpPr>
        <p:grpSpPr>
          <a:xfrm>
            <a:off x="2296019" y="2355306"/>
            <a:ext cx="1097280" cy="998946"/>
            <a:chOff x="762494" y="2626225"/>
            <a:chExt cx="1097280" cy="998946"/>
          </a:xfrm>
        </p:grpSpPr>
        <p:pic>
          <p:nvPicPr>
            <p:cNvPr id="61" name="Picture 26" descr="EITE_3"/>
            <p:cNvPicPr>
              <a:picLocks noChangeAspect="1" noChangeArrowheads="1"/>
            </p:cNvPicPr>
            <p:nvPr/>
          </p:nvPicPr>
          <p:blipFill>
            <a:blip r:embed="rId6"/>
            <a:stretch>
              <a:fillRect/>
            </a:stretch>
          </p:blipFill>
          <p:spPr bwMode="auto">
            <a:xfrm>
              <a:off x="762494" y="2626225"/>
              <a:ext cx="1097280" cy="655320"/>
            </a:xfrm>
            <a:prstGeom prst="rect">
              <a:avLst/>
            </a:prstGeom>
            <a:noFill/>
          </p:spPr>
        </p:pic>
        <p:sp>
          <p:nvSpPr>
            <p:cNvPr id="69" name="TextBox 68"/>
            <p:cNvSpPr txBox="1"/>
            <p:nvPr/>
          </p:nvSpPr>
          <p:spPr>
            <a:xfrm>
              <a:off x="887039" y="3219788"/>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Unix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8" name="Group 7"/>
          <p:cNvGrpSpPr/>
          <p:nvPr/>
        </p:nvGrpSpPr>
        <p:grpSpPr>
          <a:xfrm>
            <a:off x="2296019" y="3413613"/>
            <a:ext cx="1097280" cy="1014973"/>
            <a:chOff x="762494" y="3727857"/>
            <a:chExt cx="1097280" cy="1014973"/>
          </a:xfrm>
        </p:grpSpPr>
        <p:pic>
          <p:nvPicPr>
            <p:cNvPr id="64" name="Picture 26" descr="EITE_3"/>
            <p:cNvPicPr>
              <a:picLocks noChangeAspect="1" noChangeArrowheads="1"/>
            </p:cNvPicPr>
            <p:nvPr/>
          </p:nvPicPr>
          <p:blipFill>
            <a:blip r:embed="rId6"/>
            <a:stretch>
              <a:fillRect/>
            </a:stretch>
          </p:blipFill>
          <p:spPr bwMode="auto">
            <a:xfrm>
              <a:off x="762494" y="3727857"/>
              <a:ext cx="1097280" cy="655320"/>
            </a:xfrm>
            <a:prstGeom prst="rect">
              <a:avLst/>
            </a:prstGeom>
            <a:noFill/>
          </p:spPr>
        </p:pic>
        <p:sp>
          <p:nvSpPr>
            <p:cNvPr id="70" name="TextBox 69"/>
            <p:cNvSpPr txBox="1"/>
            <p:nvPr/>
          </p:nvSpPr>
          <p:spPr>
            <a:xfrm>
              <a:off x="887039" y="4337447"/>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Windows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10" name="Group 9"/>
          <p:cNvGrpSpPr/>
          <p:nvPr/>
        </p:nvGrpSpPr>
        <p:grpSpPr>
          <a:xfrm>
            <a:off x="2061708" y="5562277"/>
            <a:ext cx="1550486" cy="738352"/>
            <a:chOff x="528183" y="5781352"/>
            <a:chExt cx="1550486" cy="738352"/>
          </a:xfrm>
        </p:grpSpPr>
        <p:pic>
          <p:nvPicPr>
            <p:cNvPr id="52" name="Picture 25" descr="EITE_2"/>
            <p:cNvPicPr>
              <a:picLocks noChangeAspect="1" noChangeArrowheads="1"/>
            </p:cNvPicPr>
            <p:nvPr/>
          </p:nvPicPr>
          <p:blipFill>
            <a:blip r:embed="rId7"/>
            <a:stretch>
              <a:fillRect/>
            </a:stretch>
          </p:blipFill>
          <p:spPr bwMode="auto">
            <a:xfrm>
              <a:off x="815834" y="5781352"/>
              <a:ext cx="914400" cy="553702"/>
            </a:xfrm>
            <a:prstGeom prst="rect">
              <a:avLst/>
            </a:prstGeom>
            <a:noFill/>
          </p:spPr>
        </p:pic>
        <p:sp>
          <p:nvSpPr>
            <p:cNvPr id="71" name="TextBox 70"/>
            <p:cNvSpPr txBox="1"/>
            <p:nvPr/>
          </p:nvSpPr>
          <p:spPr>
            <a:xfrm>
              <a:off x="528183" y="6268210"/>
              <a:ext cx="155048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Desktops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9" name="Group 8"/>
          <p:cNvGrpSpPr/>
          <p:nvPr/>
        </p:nvGrpSpPr>
        <p:grpSpPr>
          <a:xfrm>
            <a:off x="2289408" y="4487946"/>
            <a:ext cx="1097280" cy="1014973"/>
            <a:chOff x="755883" y="4730421"/>
            <a:chExt cx="1097280" cy="1014973"/>
          </a:xfrm>
        </p:grpSpPr>
        <p:pic>
          <p:nvPicPr>
            <p:cNvPr id="107" name="Picture 26" descr="EITE_3"/>
            <p:cNvPicPr>
              <a:picLocks noChangeAspect="1" noChangeArrowheads="1"/>
            </p:cNvPicPr>
            <p:nvPr/>
          </p:nvPicPr>
          <p:blipFill>
            <a:blip r:embed="rId6"/>
            <a:stretch>
              <a:fillRect/>
            </a:stretch>
          </p:blipFill>
          <p:spPr bwMode="auto">
            <a:xfrm>
              <a:off x="755883" y="4730421"/>
              <a:ext cx="1097280" cy="655320"/>
            </a:xfrm>
            <a:prstGeom prst="rect">
              <a:avLst/>
            </a:prstGeom>
            <a:noFill/>
          </p:spPr>
        </p:pic>
        <p:sp>
          <p:nvSpPr>
            <p:cNvPr id="108" name="TextBox 107"/>
            <p:cNvSpPr txBox="1"/>
            <p:nvPr/>
          </p:nvSpPr>
          <p:spPr>
            <a:xfrm>
              <a:off x="880428" y="5340011"/>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Mainframe Servers</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33" name="Rectangle 132"/>
          <p:cNvSpPr/>
          <p:nvPr/>
        </p:nvSpPr>
        <p:spPr>
          <a:xfrm>
            <a:off x="1943499" y="1105148"/>
            <a:ext cx="2013806" cy="540995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38" name="Rectangle 137"/>
          <p:cNvSpPr/>
          <p:nvPr/>
        </p:nvSpPr>
        <p:spPr>
          <a:xfrm>
            <a:off x="8326512" y="1686173"/>
            <a:ext cx="2013806" cy="371045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grpSp>
        <p:nvGrpSpPr>
          <p:cNvPr id="12" name="Group 11"/>
          <p:cNvGrpSpPr/>
          <p:nvPr/>
        </p:nvGrpSpPr>
        <p:grpSpPr>
          <a:xfrm>
            <a:off x="9268857" y="1977384"/>
            <a:ext cx="1061881" cy="877870"/>
            <a:chOff x="7790103" y="3732819"/>
            <a:chExt cx="1061881" cy="877870"/>
          </a:xfrm>
        </p:grpSpPr>
        <p:sp>
          <p:nvSpPr>
            <p:cNvPr id="142" name="TextBox 141"/>
            <p:cNvSpPr txBox="1"/>
            <p:nvPr/>
          </p:nvSpPr>
          <p:spPr>
            <a:xfrm>
              <a:off x="7790103" y="4205306"/>
              <a:ext cx="106188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Security Appliances</a:t>
              </a:r>
              <a:endParaRPr lang="he-IL" sz="1000" b="1" dirty="0">
                <a:solidFill>
                  <a:srgbClr val="000000"/>
                </a:solidFill>
                <a:latin typeface="Arial" panose="020B0604020202020204" pitchFamily="34" charset="0"/>
                <a:cs typeface="Arial" panose="020B0604020202020204" pitchFamily="34" charset="0"/>
              </a:endParaRPr>
            </a:p>
          </p:txBody>
        </p:sp>
        <p:grpSp>
          <p:nvGrpSpPr>
            <p:cNvPr id="145" name="Group 118"/>
            <p:cNvGrpSpPr/>
            <p:nvPr/>
          </p:nvGrpSpPr>
          <p:grpSpPr>
            <a:xfrm>
              <a:off x="8162368" y="3732819"/>
              <a:ext cx="420866" cy="500697"/>
              <a:chOff x="7143586" y="4346725"/>
              <a:chExt cx="903134" cy="848488"/>
            </a:xfrm>
          </p:grpSpPr>
          <p:pic>
            <p:nvPicPr>
              <p:cNvPr id="146" name="Picture 34" descr="5"/>
              <p:cNvPicPr>
                <a:picLocks noChangeAspect="1" noChangeArrowheads="1"/>
              </p:cNvPicPr>
              <p:nvPr/>
            </p:nvPicPr>
            <p:blipFill>
              <a:blip r:embed="rId8" cstate="email"/>
              <a:srcRect/>
              <a:stretch>
                <a:fillRect/>
              </a:stretch>
            </p:blipFill>
            <p:spPr bwMode="auto">
              <a:xfrm>
                <a:off x="7143586" y="4346725"/>
                <a:ext cx="486813" cy="836614"/>
              </a:xfrm>
              <a:prstGeom prst="rect">
                <a:avLst/>
              </a:prstGeom>
              <a:noFill/>
            </p:spPr>
          </p:pic>
          <p:pic>
            <p:nvPicPr>
              <p:cNvPr id="147" name="Picture 27" descr="EITE_4"/>
              <p:cNvPicPr>
                <a:picLocks noChangeAspect="1" noChangeArrowheads="1"/>
              </p:cNvPicPr>
              <p:nvPr/>
            </p:nvPicPr>
            <p:blipFill>
              <a:blip r:embed="rId9" cstate="email"/>
              <a:srcRect/>
              <a:stretch>
                <a:fillRect/>
              </a:stretch>
            </p:blipFill>
            <p:spPr bwMode="auto">
              <a:xfrm>
                <a:off x="7154227" y="4757116"/>
                <a:ext cx="815974" cy="263524"/>
              </a:xfrm>
              <a:prstGeom prst="rect">
                <a:avLst/>
              </a:prstGeom>
              <a:noFill/>
            </p:spPr>
          </p:pic>
          <p:pic>
            <p:nvPicPr>
              <p:cNvPr id="148" name="Picture 27" descr="EITE_4"/>
              <p:cNvPicPr>
                <a:picLocks noChangeAspect="1" noChangeArrowheads="1"/>
              </p:cNvPicPr>
              <p:nvPr/>
            </p:nvPicPr>
            <p:blipFill>
              <a:blip r:embed="rId9" cstate="email"/>
              <a:srcRect/>
              <a:stretch>
                <a:fillRect/>
              </a:stretch>
            </p:blipFill>
            <p:spPr bwMode="auto">
              <a:xfrm>
                <a:off x="7230746" y="4931687"/>
                <a:ext cx="815974" cy="263526"/>
              </a:xfrm>
              <a:prstGeom prst="rect">
                <a:avLst/>
              </a:prstGeom>
              <a:noFill/>
            </p:spPr>
          </p:pic>
        </p:grpSp>
      </p:grpSp>
      <p:grpSp>
        <p:nvGrpSpPr>
          <p:cNvPr id="16" name="Group 15"/>
          <p:cNvGrpSpPr/>
          <p:nvPr/>
        </p:nvGrpSpPr>
        <p:grpSpPr>
          <a:xfrm>
            <a:off x="8467672" y="4179696"/>
            <a:ext cx="835424" cy="908987"/>
            <a:chOff x="7038922" y="4264279"/>
            <a:chExt cx="835424" cy="908987"/>
          </a:xfrm>
        </p:grpSpPr>
        <p:sp>
          <p:nvSpPr>
            <p:cNvPr id="143" name="TextBox 142"/>
            <p:cNvSpPr txBox="1"/>
            <p:nvPr/>
          </p:nvSpPr>
          <p:spPr>
            <a:xfrm>
              <a:off x="7038922" y="4767883"/>
              <a:ext cx="83542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Websites/ Web Apps</a:t>
              </a:r>
              <a:endParaRPr lang="he-IL" sz="1000" b="1" dirty="0">
                <a:solidFill>
                  <a:srgbClr val="000000"/>
                </a:solidFill>
                <a:latin typeface="Arial" panose="020B0604020202020204" pitchFamily="34" charset="0"/>
                <a:cs typeface="Arial" panose="020B0604020202020204" pitchFamily="34" charset="0"/>
              </a:endParaRPr>
            </a:p>
          </p:txBody>
        </p:sp>
        <p:pic>
          <p:nvPicPr>
            <p:cNvPr id="149" name="Picture 2" descr="http://www.mobiliodevelopment.com/wp-content/uploads/2012/05/web-apps.jpg"/>
            <p:cNvPicPr>
              <a:picLocks noChangeAspect="1" noChangeArrowheads="1"/>
            </p:cNvPicPr>
            <p:nvPr/>
          </p:nvPicPr>
          <p:blipFill>
            <a:blip r:embed="rId10" cstate="print"/>
            <a:srcRect/>
            <a:stretch>
              <a:fillRect/>
            </a:stretch>
          </p:blipFill>
          <p:spPr bwMode="auto">
            <a:xfrm>
              <a:off x="7110432" y="4264279"/>
              <a:ext cx="711066" cy="522266"/>
            </a:xfrm>
            <a:prstGeom prst="rect">
              <a:avLst/>
            </a:prstGeom>
            <a:noFill/>
          </p:spPr>
        </p:pic>
      </p:grpSp>
      <p:grpSp>
        <p:nvGrpSpPr>
          <p:cNvPr id="14" name="Group 13"/>
          <p:cNvGrpSpPr/>
          <p:nvPr/>
        </p:nvGrpSpPr>
        <p:grpSpPr>
          <a:xfrm>
            <a:off x="8390702" y="2016385"/>
            <a:ext cx="960120" cy="693718"/>
            <a:chOff x="6961952" y="2253369"/>
            <a:chExt cx="960120" cy="693718"/>
          </a:xfrm>
        </p:grpSpPr>
        <p:sp>
          <p:nvSpPr>
            <p:cNvPr id="141" name="TextBox 140"/>
            <p:cNvSpPr txBox="1"/>
            <p:nvPr/>
          </p:nvSpPr>
          <p:spPr>
            <a:xfrm>
              <a:off x="6961952" y="2695593"/>
              <a:ext cx="960120"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Databases</a:t>
              </a:r>
              <a:endParaRPr lang="he-IL" sz="1000" b="1" dirty="0">
                <a:solidFill>
                  <a:srgbClr val="000000"/>
                </a:solidFill>
                <a:latin typeface="Arial" panose="020B0604020202020204" pitchFamily="34" charset="0"/>
                <a:cs typeface="Arial" panose="020B0604020202020204" pitchFamily="34" charset="0"/>
              </a:endParaRPr>
            </a:p>
          </p:txBody>
        </p:sp>
        <p:pic>
          <p:nvPicPr>
            <p:cNvPr id="150" name="Picture 149" descr="icon5_withoutplate.png"/>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13" name="Group 12"/>
          <p:cNvGrpSpPr/>
          <p:nvPr/>
        </p:nvGrpSpPr>
        <p:grpSpPr>
          <a:xfrm>
            <a:off x="9455374" y="3079044"/>
            <a:ext cx="768096" cy="768820"/>
            <a:chOff x="7062596" y="1129766"/>
            <a:chExt cx="768096" cy="768820"/>
          </a:xfrm>
        </p:grpSpPr>
        <p:sp>
          <p:nvSpPr>
            <p:cNvPr id="140" name="TextBox 139"/>
            <p:cNvSpPr txBox="1"/>
            <p:nvPr/>
          </p:nvSpPr>
          <p:spPr>
            <a:xfrm>
              <a:off x="7062596" y="1647092"/>
              <a:ext cx="76809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Servers</a:t>
              </a:r>
              <a:endParaRPr lang="he-IL" sz="1000" b="1" dirty="0">
                <a:solidFill>
                  <a:srgbClr val="000000"/>
                </a:solidFill>
                <a:latin typeface="Arial" panose="020B0604020202020204" pitchFamily="34" charset="0"/>
                <a:cs typeface="Arial" panose="020B0604020202020204" pitchFamily="34" charset="0"/>
              </a:endParaRPr>
            </a:p>
          </p:txBody>
        </p:sp>
        <p:pic>
          <p:nvPicPr>
            <p:cNvPr id="151" name="Picture 150"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7208513" y="1129766"/>
              <a:ext cx="476379" cy="549049"/>
            </a:xfrm>
            <a:prstGeom prst="rect">
              <a:avLst/>
            </a:prstGeom>
          </p:spPr>
        </p:pic>
      </p:grpSp>
      <p:grpSp>
        <p:nvGrpSpPr>
          <p:cNvPr id="15" name="Group 14"/>
          <p:cNvGrpSpPr/>
          <p:nvPr/>
        </p:nvGrpSpPr>
        <p:grpSpPr>
          <a:xfrm>
            <a:off x="8405424" y="3124410"/>
            <a:ext cx="940061" cy="793378"/>
            <a:chOff x="6976673" y="3256074"/>
            <a:chExt cx="940061" cy="793378"/>
          </a:xfrm>
        </p:grpSpPr>
        <p:sp>
          <p:nvSpPr>
            <p:cNvPr id="139" name="TextBox 138"/>
            <p:cNvSpPr txBox="1"/>
            <p:nvPr/>
          </p:nvSpPr>
          <p:spPr>
            <a:xfrm>
              <a:off x="6976673" y="3644069"/>
              <a:ext cx="94006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Network Devices</a:t>
              </a:r>
              <a:endParaRPr lang="he-IL" sz="1000" b="1" dirty="0">
                <a:solidFill>
                  <a:srgbClr val="000000"/>
                </a:solidFill>
                <a:latin typeface="Arial" panose="020B0604020202020204" pitchFamily="34" charset="0"/>
                <a:cs typeface="Arial" panose="020B0604020202020204" pitchFamily="34" charset="0"/>
              </a:endParaRPr>
            </a:p>
          </p:txBody>
        </p:sp>
        <p:pic>
          <p:nvPicPr>
            <p:cNvPr id="144" name="Picture 143"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086648" y="3256074"/>
              <a:ext cx="578644" cy="271463"/>
            </a:xfrm>
            <a:prstGeom prst="rect">
              <a:avLst/>
            </a:prstGeom>
          </p:spPr>
        </p:pic>
        <p:pic>
          <p:nvPicPr>
            <p:cNvPr id="152" name="Picture 151"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239048" y="3355457"/>
              <a:ext cx="578644" cy="271463"/>
            </a:xfrm>
            <a:prstGeom prst="rect">
              <a:avLst/>
            </a:prstGeom>
          </p:spPr>
        </p:pic>
      </p:grpSp>
      <p:grpSp>
        <p:nvGrpSpPr>
          <p:cNvPr id="11" name="Group 10"/>
          <p:cNvGrpSpPr/>
          <p:nvPr/>
        </p:nvGrpSpPr>
        <p:grpSpPr>
          <a:xfrm>
            <a:off x="9355435" y="4119278"/>
            <a:ext cx="1022069" cy="951048"/>
            <a:chOff x="7831434" y="4803049"/>
            <a:chExt cx="1022069" cy="951048"/>
          </a:xfrm>
        </p:grpSpPr>
        <p:pic>
          <p:nvPicPr>
            <p:cNvPr id="153" name="Picture 152"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8077233" y="4803049"/>
              <a:ext cx="476379" cy="549049"/>
            </a:xfrm>
            <a:prstGeom prst="rect">
              <a:avLst/>
            </a:prstGeom>
          </p:spPr>
        </p:pic>
        <p:pic>
          <p:nvPicPr>
            <p:cNvPr id="154" name="Picture 2" descr="https://lh3.googleusercontent.com/-Yba5lKqdhFM/U-5kCY6T0PI/AAAAAAAAA9Y/arntrXwSv24/w1024-h1024/New_icon.png"/>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8297558" y="5013677"/>
              <a:ext cx="401176" cy="312771"/>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7831434" y="5348714"/>
              <a:ext cx="1022069"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Cloud Infrastructure</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57" name="Right Arrow 156"/>
          <p:cNvSpPr/>
          <p:nvPr/>
        </p:nvSpPr>
        <p:spPr>
          <a:xfrm>
            <a:off x="3971692" y="4368028"/>
            <a:ext cx="4354820" cy="23992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58" name="code with pass"/>
          <p:cNvSpPr>
            <a:spLocks noChangeArrowheads="1"/>
          </p:cNvSpPr>
          <p:nvPr/>
        </p:nvSpPr>
        <p:spPr bwMode="auto">
          <a:xfrm>
            <a:off x="4818619" y="4045593"/>
            <a:ext cx="2828109" cy="880490"/>
          </a:xfrm>
          <a:prstGeom prst="rect">
            <a:avLst/>
          </a:prstGeom>
          <a:solidFill>
            <a:schemeClr val="bg1"/>
          </a:solidFill>
          <a:ln w="28575">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p>
        </p:txBody>
      </p:sp>
      <p:grpSp>
        <p:nvGrpSpPr>
          <p:cNvPr id="18" name="Group 17"/>
          <p:cNvGrpSpPr/>
          <p:nvPr/>
        </p:nvGrpSpPr>
        <p:grpSpPr>
          <a:xfrm>
            <a:off x="2950402" y="1392371"/>
            <a:ext cx="1106848" cy="4862355"/>
            <a:chOff x="1426402" y="1392370"/>
            <a:chExt cx="1106848" cy="4862355"/>
          </a:xfrm>
        </p:grpSpPr>
        <p:grpSp>
          <p:nvGrpSpPr>
            <p:cNvPr id="134" name="Group 133"/>
            <p:cNvGrpSpPr/>
            <p:nvPr/>
          </p:nvGrpSpPr>
          <p:grpSpPr>
            <a:xfrm>
              <a:off x="1440203" y="2464025"/>
              <a:ext cx="1051645" cy="575737"/>
              <a:chOff x="2392839" y="3348881"/>
              <a:chExt cx="1406308" cy="771563"/>
            </a:xfrm>
          </p:grpSpPr>
          <p:sp>
            <p:nvSpPr>
              <p:cNvPr id="135" name="TextBox 134"/>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36"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59" name="Group 158"/>
            <p:cNvGrpSpPr/>
            <p:nvPr/>
          </p:nvGrpSpPr>
          <p:grpSpPr>
            <a:xfrm>
              <a:off x="1467805" y="1392370"/>
              <a:ext cx="1051645" cy="575737"/>
              <a:chOff x="2392839" y="3348881"/>
              <a:chExt cx="1406308" cy="771563"/>
            </a:xfrm>
          </p:grpSpPr>
          <p:sp>
            <p:nvSpPr>
              <p:cNvPr id="160" name="TextBox 159"/>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1"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2" name="Group 161"/>
            <p:cNvGrpSpPr/>
            <p:nvPr/>
          </p:nvGrpSpPr>
          <p:grpSpPr>
            <a:xfrm>
              <a:off x="1454004" y="4607335"/>
              <a:ext cx="1051645" cy="575737"/>
              <a:chOff x="2392839" y="3348881"/>
              <a:chExt cx="1406308" cy="771563"/>
            </a:xfrm>
          </p:grpSpPr>
          <p:sp>
            <p:nvSpPr>
              <p:cNvPr id="163" name="TextBox 162"/>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4"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5" name="Group 164"/>
            <p:cNvGrpSpPr/>
            <p:nvPr/>
          </p:nvGrpSpPr>
          <p:grpSpPr>
            <a:xfrm>
              <a:off x="1481605" y="3535680"/>
              <a:ext cx="1051645" cy="575737"/>
              <a:chOff x="2392839" y="3348881"/>
              <a:chExt cx="1406308" cy="771563"/>
            </a:xfrm>
          </p:grpSpPr>
          <p:sp>
            <p:nvSpPr>
              <p:cNvPr id="166" name="TextBox 165"/>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7"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8" name="Group 167"/>
            <p:cNvGrpSpPr/>
            <p:nvPr/>
          </p:nvGrpSpPr>
          <p:grpSpPr>
            <a:xfrm>
              <a:off x="1426402" y="5678988"/>
              <a:ext cx="1051645" cy="575737"/>
              <a:chOff x="2392839" y="3348881"/>
              <a:chExt cx="1406308" cy="771563"/>
            </a:xfrm>
          </p:grpSpPr>
          <p:sp>
            <p:nvSpPr>
              <p:cNvPr id="169" name="TextBox 168"/>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70"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sp>
        <p:nvSpPr>
          <p:cNvPr id="25" name="username"/>
          <p:cNvSpPr/>
          <p:nvPr/>
        </p:nvSpPr>
        <p:spPr>
          <a:xfrm>
            <a:off x="5574797" y="4114478"/>
            <a:ext cx="540533"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“app”</a:t>
            </a:r>
          </a:p>
        </p:txBody>
      </p:sp>
      <p:sp>
        <p:nvSpPr>
          <p:cNvPr id="204" name="password"/>
          <p:cNvSpPr/>
          <p:nvPr/>
        </p:nvSpPr>
        <p:spPr>
          <a:xfrm>
            <a:off x="5559082" y="4275405"/>
            <a:ext cx="822661"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“y7qeF$1”</a:t>
            </a:r>
          </a:p>
        </p:txBody>
      </p:sp>
      <p:sp>
        <p:nvSpPr>
          <p:cNvPr id="205" name="hostname"/>
          <p:cNvSpPr/>
          <p:nvPr/>
        </p:nvSpPr>
        <p:spPr>
          <a:xfrm>
            <a:off x="5253569" y="4439836"/>
            <a:ext cx="912429" cy="246221"/>
          </a:xfrm>
          <a:prstGeom prst="rect">
            <a:avLst/>
          </a:prstGeom>
        </p:spPr>
        <p:txBody>
          <a:bodyPr wrap="none">
            <a:spAutoFit/>
          </a:bodyPr>
          <a:lstStyle/>
          <a:p>
            <a:pPr defTabSz="457200"/>
            <a:r>
              <a:rPr lang="en-US" sz="1000" b="1" dirty="0">
                <a:solidFill>
                  <a:srgbClr val="FF0000"/>
                </a:solidFill>
                <a:latin typeface="Arial" panose="020B0604020202020204" pitchFamily="34" charset="0"/>
                <a:cs typeface="Arial" panose="020B0604020202020204" pitchFamily="34" charset="0"/>
              </a:rPr>
              <a:t>“10.10.3.56”</a:t>
            </a:r>
            <a:endParaRPr lang="en-US" sz="1000" dirty="0">
              <a:solidFill>
                <a:srgbClr val="000000"/>
              </a:solidFill>
              <a:latin typeface="Calibri"/>
            </a:endParaRPr>
          </a:p>
        </p:txBody>
      </p:sp>
      <p:sp>
        <p:nvSpPr>
          <p:cNvPr id="83" name="Right Arrow 82"/>
          <p:cNvSpPr/>
          <p:nvPr/>
        </p:nvSpPr>
        <p:spPr>
          <a:xfrm>
            <a:off x="3962014" y="4940710"/>
            <a:ext cx="4364499" cy="239922"/>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77" name="code without password"/>
          <p:cNvSpPr>
            <a:spLocks noChangeArrowheads="1"/>
          </p:cNvSpPr>
          <p:nvPr/>
        </p:nvSpPr>
        <p:spPr bwMode="auto">
          <a:xfrm>
            <a:off x="4817097" y="4028839"/>
            <a:ext cx="2844928" cy="899250"/>
          </a:xfrm>
          <a:prstGeom prst="rect">
            <a:avLst/>
          </a:prstGeom>
          <a:solidFill>
            <a:schemeClr val="bg1"/>
          </a:solidFill>
          <a:ln w="28575">
            <a:solidFill>
              <a:schemeClr val="accent4"/>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r>
              <a:rPr lang="en-US" sz="1000" b="1" dirty="0" err="1">
                <a:solidFill>
                  <a:srgbClr val="54B847"/>
                </a:solidFill>
                <a:latin typeface="Arial" panose="020B0604020202020204" pitchFamily="34" charset="0"/>
                <a:cs typeface="Arial" panose="020B0604020202020204" pitchFamily="34" charset="0"/>
              </a:rPr>
              <a:t>GetUserName</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 </a:t>
            </a:r>
            <a:r>
              <a:rPr lang="en-US" sz="1000" b="1" dirty="0" err="1">
                <a:solidFill>
                  <a:srgbClr val="54B847"/>
                </a:solidFill>
                <a:latin typeface="Arial" panose="020B0604020202020204" pitchFamily="34" charset="0"/>
                <a:cs typeface="Arial" panose="020B0604020202020204" pitchFamily="34" charset="0"/>
              </a:rPr>
              <a:t>GetPassword</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 </a:t>
            </a:r>
            <a:r>
              <a:rPr lang="en-US" sz="1000" b="1" dirty="0" err="1">
                <a:solidFill>
                  <a:srgbClr val="54B847"/>
                </a:solidFill>
                <a:latin typeface="Arial" panose="020B0604020202020204" pitchFamily="34" charset="0"/>
                <a:cs typeface="Arial" panose="020B0604020202020204" pitchFamily="34" charset="0"/>
              </a:rPr>
              <a:t>GetHost</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endParaRPr lang="en-US" sz="1000" b="1" dirty="0">
              <a:solidFill>
                <a:srgbClr val="000000"/>
              </a:solidFill>
              <a:latin typeface="Arial" panose="020B0604020202020204" pitchFamily="34" charset="0"/>
              <a:cs typeface="Arial" panose="020B0604020202020204" pitchFamily="34" charset="0"/>
            </a:endParaRPr>
          </a:p>
        </p:txBody>
      </p:sp>
      <p:cxnSp>
        <p:nvCxnSpPr>
          <p:cNvPr id="202" name="Straight Arrow Connector 201"/>
          <p:cNvCxnSpPr/>
          <p:nvPr/>
        </p:nvCxnSpPr>
        <p:spPr>
          <a:xfrm>
            <a:off x="3978654" y="4559268"/>
            <a:ext cx="8289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5529669" y="3223793"/>
            <a:ext cx="0" cy="816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7" name="Picture 38" descr="7"/>
          <p:cNvPicPr>
            <a:picLocks noChangeAspect="1" noChangeArrowheads="1"/>
          </p:cNvPicPr>
          <p:nvPr/>
        </p:nvPicPr>
        <p:blipFill>
          <a:blip r:embed="rId16"/>
          <a:stretch>
            <a:fillRect/>
          </a:stretch>
        </p:blipFill>
        <p:spPr bwMode="auto">
          <a:xfrm>
            <a:off x="5639810" y="2349712"/>
            <a:ext cx="454417" cy="557784"/>
          </a:xfrm>
          <a:prstGeom prst="rect">
            <a:avLst/>
          </a:prstGeom>
          <a:noFill/>
          <a:ln w="9525">
            <a:noFill/>
            <a:miter lim="800000"/>
            <a:headEnd/>
            <a:tailEnd/>
          </a:ln>
        </p:spPr>
      </p:pic>
      <p:sp>
        <p:nvSpPr>
          <p:cNvPr id="95" name="TextBox 94"/>
          <p:cNvSpPr txBox="1"/>
          <p:nvPr/>
        </p:nvSpPr>
        <p:spPr>
          <a:xfrm>
            <a:off x="4648201" y="2985852"/>
            <a:ext cx="1467129" cy="307777"/>
          </a:xfrm>
          <a:prstGeom prst="rect">
            <a:avLst/>
          </a:prstGeom>
          <a:noFill/>
        </p:spPr>
        <p:txBody>
          <a:bodyPr wrap="square" rtlCol="0">
            <a:spAutoFit/>
          </a:bodyPr>
          <a:lstStyle/>
          <a:p>
            <a:pPr algn="ctr" defTabSz="457200"/>
            <a:r>
              <a:rPr lang="en-US" sz="1400" b="1" dirty="0">
                <a:solidFill>
                  <a:srgbClr val="000000"/>
                </a:solidFill>
                <a:latin typeface="Calibri"/>
                <a:cs typeface="Arial" pitchFamily="34" charset="0"/>
              </a:rPr>
              <a:t>CyberArk Vault</a:t>
            </a:r>
          </a:p>
        </p:txBody>
      </p:sp>
    </p:spTree>
    <p:extLst>
      <p:ext uri="{BB962C8B-B14F-4D97-AF65-F5344CB8AC3E}">
        <p14:creationId xmlns:p14="http://schemas.microsoft.com/office/powerpoint/2010/main" val="2079620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wipe(left)">
                                      <p:cBhvr>
                                        <p:cTn id="18" dur="500"/>
                                        <p:tgtEl>
                                          <p:spTgt spid="2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left)">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left)">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4"/>
                                        </p:tgtEl>
                                      </p:cBhvr>
                                    </p:animEffect>
                                    <p:set>
                                      <p:cBhvr>
                                        <p:cTn id="51" dur="1" fill="hold">
                                          <p:stCondLst>
                                            <p:cond delay="499"/>
                                          </p:stCondLst>
                                        </p:cTn>
                                        <p:tgtEl>
                                          <p:spTgt spid="20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5"/>
                                        </p:tgtEl>
                                      </p:cBhvr>
                                    </p:animEffect>
                                    <p:set>
                                      <p:cBhvr>
                                        <p:cTn id="54" dur="1" fill="hold">
                                          <p:stCondLst>
                                            <p:cond delay="499"/>
                                          </p:stCondLst>
                                        </p:cTn>
                                        <p:tgtEl>
                                          <p:spTgt spid="20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7"/>
                                        </p:tgtEl>
                                      </p:cBhvr>
                                    </p:animEffect>
                                    <p:set>
                                      <p:cBhvr>
                                        <p:cTn id="57" dur="1" fill="hold">
                                          <p:stCondLst>
                                            <p:cond delay="499"/>
                                          </p:stCondLst>
                                        </p:cTn>
                                        <p:tgtEl>
                                          <p:spTgt spid="15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wipe(down)">
                                      <p:cBhvr>
                                        <p:cTn id="71" dur="500"/>
                                        <p:tgtEl>
                                          <p:spTgt spid="20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1500"/>
                            </p:stCondLst>
                            <p:childTnLst>
                              <p:par>
                                <p:cTn id="77" presetID="42" presetClass="path" presetSubtype="0" accel="50000" decel="50000" fill="hold" nodeType="afterEffect">
                                  <p:stCondLst>
                                    <p:cond delay="0"/>
                                  </p:stCondLst>
                                  <p:childTnLst>
                                    <p:animMotion origin="layout" path="M 0 -1.85185E-6 L 0 0.27384 " pathEditMode="relative" rAng="0" ptsTypes="AA">
                                      <p:cBhvr>
                                        <p:cTn id="78" dur="2000" fill="hold"/>
                                        <p:tgtEl>
                                          <p:spTgt spid="137"/>
                                        </p:tgtEl>
                                        <p:attrNameLst>
                                          <p:attrName>ppt_x</p:attrName>
                                          <p:attrName>ppt_y</p:attrName>
                                        </p:attrNameLst>
                                      </p:cBhvr>
                                      <p:rCtr x="0" y="13681"/>
                                    </p:animMotion>
                                  </p:childTnLst>
                                </p:cTn>
                              </p:par>
                            </p:childTnLst>
                          </p:cTn>
                        </p:par>
                        <p:par>
                          <p:cTn id="79" fill="hold">
                            <p:stCondLst>
                              <p:cond delay="3500"/>
                            </p:stCondLst>
                            <p:childTnLst>
                              <p:par>
                                <p:cTn id="80" presetID="42" presetClass="path" presetSubtype="0" accel="50000" decel="50000" fill="hold" nodeType="afterEffect">
                                  <p:stCondLst>
                                    <p:cond delay="0"/>
                                  </p:stCondLst>
                                  <p:childTnLst>
                                    <p:animMotion origin="layout" path="M 0 0.27384 L -0.20833 0.275 " pathEditMode="relative" rAng="0" ptsTypes="AA">
                                      <p:cBhvr>
                                        <p:cTn id="81" dur="2000" fill="hold"/>
                                        <p:tgtEl>
                                          <p:spTgt spid="137"/>
                                        </p:tgtEl>
                                        <p:attrNameLst>
                                          <p:attrName>ppt_x</p:attrName>
                                          <p:attrName>ppt_y</p:attrName>
                                        </p:attrNameLst>
                                      </p:cBhvr>
                                      <p:rCtr x="-10417" y="46"/>
                                    </p:animMotion>
                                  </p:childTnLst>
                                </p:cTn>
                              </p:par>
                            </p:childTnLst>
                          </p:cTn>
                        </p:par>
                        <p:par>
                          <p:cTn id="82" fill="hold">
                            <p:stCondLst>
                              <p:cond delay="5500"/>
                            </p:stCondLst>
                            <p:childTnLst>
                              <p:par>
                                <p:cTn id="83" presetID="36" presetClass="path" presetSubtype="0" accel="50000" decel="50000" fill="hold" nodeType="afterEffect">
                                  <p:stCondLst>
                                    <p:cond delay="0"/>
                                  </p:stCondLst>
                                  <p:childTnLst>
                                    <p:animMotion origin="layout" path="M -0.20833 0.275 L -0.20833 0.31459 C -0.20833 0.33241 -0.07517 0.3544 0.03333 0.3544 L 0.275 0.3544 " pathEditMode="relative" rAng="0" ptsTypes="FfFF">
                                      <p:cBhvr>
                                        <p:cTn id="84" dur="2000" fill="hold"/>
                                        <p:tgtEl>
                                          <p:spTgt spid="137"/>
                                        </p:tgtEl>
                                        <p:attrNameLst>
                                          <p:attrName>ppt_x</p:attrName>
                                          <p:attrName>ppt_y</p:attrName>
                                        </p:attrNameLst>
                                      </p:cBhvr>
                                      <p:rCtr x="24167" y="3958"/>
                                    </p:animMotion>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P spid="157" grpId="0" animBg="1"/>
      <p:bldP spid="157" grpId="1" animBg="1"/>
      <p:bldP spid="158" grpId="0" animBg="1"/>
      <p:bldP spid="25" grpId="0"/>
      <p:bldP spid="25" grpId="1"/>
      <p:bldP spid="204" grpId="0"/>
      <p:bldP spid="204" grpId="1"/>
      <p:bldP spid="205" grpId="0"/>
      <p:bldP spid="205" grpId="1"/>
      <p:bldP spid="83" grpId="0" animBg="1"/>
      <p:bldP spid="77" grpId="0" animBg="1"/>
      <p:bldP spid="9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671" y="1051806"/>
            <a:ext cx="9647129" cy="5329635"/>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a:t>
            </a:r>
            <a:r>
              <a:rPr lang="en-US" b="1" dirty="0"/>
              <a:t>no code changes </a:t>
            </a:r>
            <a:r>
              <a:rPr lang="en-US" dirty="0"/>
              <a:t>to the J2EE application. One-time configuration change to the application server.</a:t>
            </a:r>
          </a:p>
          <a:p>
            <a:endParaRPr lang="en-US" dirty="0"/>
          </a:p>
          <a:p>
            <a:endParaRPr lang="en-US" dirty="0"/>
          </a:p>
          <a:p>
            <a:endParaRPr lang="en-US" dirty="0"/>
          </a:p>
          <a:p>
            <a:endParaRPr lang="en-US" dirty="0"/>
          </a:p>
          <a:p>
            <a:endParaRPr lang="en-US" b="1" u="sng"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cxnSp>
        <p:nvCxnSpPr>
          <p:cNvPr id="19" name="Straight Arrow Connector 18"/>
          <p:cNvCxnSpPr/>
          <p:nvPr/>
        </p:nvCxnSpPr>
        <p:spPr>
          <a:xfrm>
            <a:off x="4020813" y="4627026"/>
            <a:ext cx="671537" cy="780256"/>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688996" y="5223341"/>
            <a:ext cx="2350104" cy="109035"/>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pic>
        <p:nvPicPr>
          <p:cNvPr id="40" name="Picture 38" descr="7"/>
          <p:cNvPicPr>
            <a:picLocks noChangeAspect="1" noChangeArrowheads="1"/>
          </p:cNvPicPr>
          <p:nvPr/>
        </p:nvPicPr>
        <p:blipFill>
          <a:blip r:embed="rId8"/>
          <a:stretch>
            <a:fillRect/>
          </a:stretch>
        </p:blipFill>
        <p:spPr bwMode="auto">
          <a:xfrm>
            <a:off x="9307618" y="5008343"/>
            <a:ext cx="454417" cy="557784"/>
          </a:xfrm>
          <a:prstGeom prst="rect">
            <a:avLst/>
          </a:prstGeom>
          <a:noFill/>
          <a:ln w="9525">
            <a:noFill/>
            <a:miter lim="800000"/>
            <a:headEnd/>
            <a:tailEnd/>
          </a:ln>
        </p:spPr>
      </p:pic>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But why change code? J2EE</a:t>
            </a:r>
          </a:p>
        </p:txBody>
      </p:sp>
    </p:spTree>
    <p:extLst>
      <p:ext uri="{BB962C8B-B14F-4D97-AF65-F5344CB8AC3E}">
        <p14:creationId xmlns:p14="http://schemas.microsoft.com/office/powerpoint/2010/main" val="352140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2"/>
                                        </p:tgtEl>
                                      </p:cBhvr>
                                    </p:animEffect>
                                    <p:set>
                                      <p:cBhvr>
                                        <p:cTn id="33" dur="1" fill="hold">
                                          <p:stCondLst>
                                            <p:cond delay="499"/>
                                          </p:stCondLst>
                                        </p:cTn>
                                        <p:tgtEl>
                                          <p:spTgt spid="4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000"/>
                            </p:stCondLst>
                            <p:childTnLst>
                              <p:par>
                                <p:cTn id="55" presetID="36" presetClass="path" presetSubtype="0" accel="50000" decel="50000" fill="hold" nodeType="afterEffect">
                                  <p:stCondLst>
                                    <p:cond delay="0"/>
                                  </p:stCondLst>
                                  <p:childTnLst>
                                    <p:animMotion origin="layout" path="M -8.33333E-7 -3.33333E-6 L -8.33333E-7 0.0088 C -8.33333E-7 0.01273 -0.11597 0.0176 -0.21024 0.0176 L -0.41823 0.0176 " pathEditMode="relative" rAng="0" ptsTypes="AAAA">
                                      <p:cBhvr>
                                        <p:cTn id="56" dur="2000" fill="hold"/>
                                        <p:tgtEl>
                                          <p:spTgt spid="40"/>
                                        </p:tgtEl>
                                        <p:attrNameLst>
                                          <p:attrName>ppt_x</p:attrName>
                                          <p:attrName>ppt_y</p:attrName>
                                        </p:attrNameLst>
                                      </p:cBhvr>
                                      <p:rCtr x="-20920" y="880"/>
                                    </p:animMotion>
                                  </p:childTnLst>
                                </p:cTn>
                              </p:par>
                            </p:childTnLst>
                          </p:cTn>
                        </p:par>
                        <p:par>
                          <p:cTn id="57" fill="hold">
                            <p:stCondLst>
                              <p:cond delay="5000"/>
                            </p:stCondLst>
                            <p:childTnLst>
                              <p:par>
                                <p:cTn id="58" presetID="53" presetClass="exit" presetSubtype="32" fill="hold" nodeType="afterEffect">
                                  <p:stCondLst>
                                    <p:cond delay="0"/>
                                  </p:stCondLst>
                                  <p:childTnLst>
                                    <p:anim calcmode="lin" valueType="num">
                                      <p:cBhvr>
                                        <p:cTn id="59" dur="500"/>
                                        <p:tgtEl>
                                          <p:spTgt spid="40"/>
                                        </p:tgtEl>
                                        <p:attrNameLst>
                                          <p:attrName>ppt_w</p:attrName>
                                        </p:attrNameLst>
                                      </p:cBhvr>
                                      <p:tavLst>
                                        <p:tav tm="0">
                                          <p:val>
                                            <p:strVal val="ppt_w"/>
                                          </p:val>
                                        </p:tav>
                                        <p:tav tm="100000">
                                          <p:val>
                                            <p:fltVal val="0"/>
                                          </p:val>
                                        </p:tav>
                                      </p:tavLst>
                                    </p:anim>
                                    <p:anim calcmode="lin" valueType="num">
                                      <p:cBhvr>
                                        <p:cTn id="60" dur="500"/>
                                        <p:tgtEl>
                                          <p:spTgt spid="40"/>
                                        </p:tgtEl>
                                        <p:attrNameLst>
                                          <p:attrName>ppt_h</p:attrName>
                                        </p:attrNameLst>
                                      </p:cBhvr>
                                      <p:tavLst>
                                        <p:tav tm="0">
                                          <p:val>
                                            <p:strVal val="ppt_h"/>
                                          </p:val>
                                        </p:tav>
                                        <p:tav tm="100000">
                                          <p:val>
                                            <p:fltVal val="0"/>
                                          </p:val>
                                        </p:tav>
                                      </p:tavLst>
                                    </p:anim>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childTnLst>
                          </p:cTn>
                        </p:par>
                        <p:par>
                          <p:cTn id="63" fill="hold">
                            <p:stCondLst>
                              <p:cond delay="5500"/>
                            </p:stCondLst>
                            <p:childTnLst>
                              <p:par>
                                <p:cTn id="64" presetID="10" presetClass="exit" presetSubtype="0" fill="hold" nodeType="after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671" y="1051806"/>
            <a:ext cx="9647129" cy="5329635"/>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a:t>
            </a:r>
            <a:r>
              <a:rPr lang="en-US" b="1" dirty="0"/>
              <a:t>no code changes </a:t>
            </a:r>
            <a:r>
              <a:rPr lang="en-US" dirty="0"/>
              <a:t>to the J2EE application. One-time configuration change to the application server.</a:t>
            </a:r>
          </a:p>
          <a:p>
            <a:endParaRPr lang="en-US" dirty="0"/>
          </a:p>
          <a:p>
            <a:endParaRPr lang="en-US" dirty="0"/>
          </a:p>
          <a:p>
            <a:endParaRPr lang="en-US" dirty="0"/>
          </a:p>
          <a:p>
            <a:endParaRPr lang="en-US" dirty="0"/>
          </a:p>
          <a:p>
            <a:endParaRPr lang="en-US" b="1" u="sng"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But why change code? J2EE</a:t>
            </a:r>
          </a:p>
        </p:txBody>
      </p:sp>
      <p:pic>
        <p:nvPicPr>
          <p:cNvPr id="4" name="Picture 3" descr="A person holding a cat&#10;&#10;Description automatically generated">
            <a:extLst>
              <a:ext uri="{FF2B5EF4-FFF2-40B4-BE49-F238E27FC236}">
                <a16:creationId xmlns:a16="http://schemas.microsoft.com/office/drawing/2014/main" id="{072FD5D9-C26E-493D-95E3-FF0CA5C15290}"/>
              </a:ext>
            </a:extLst>
          </p:cNvPr>
          <p:cNvPicPr>
            <a:picLocks noChangeAspect="1"/>
          </p:cNvPicPr>
          <p:nvPr/>
        </p:nvPicPr>
        <p:blipFill>
          <a:blip r:embed="rId8"/>
          <a:stretch>
            <a:fillRect/>
          </a:stretch>
        </p:blipFill>
        <p:spPr>
          <a:xfrm>
            <a:off x="4538751" y="4503953"/>
            <a:ext cx="1458353" cy="1336382"/>
          </a:xfrm>
          <a:prstGeom prst="rect">
            <a:avLst/>
          </a:prstGeom>
        </p:spPr>
      </p:pic>
    </p:spTree>
    <p:extLst>
      <p:ext uri="{BB962C8B-B14F-4D97-AF65-F5344CB8AC3E}">
        <p14:creationId xmlns:p14="http://schemas.microsoft.com/office/powerpoint/2010/main" val="134667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Centralized Audit, Security Policy, &amp; secrets Rotation</a:t>
            </a:r>
          </a:p>
        </p:txBody>
      </p:sp>
      <p:sp>
        <p:nvSpPr>
          <p:cNvPr id="252" name="Rectangle 251">
            <a:extLst>
              <a:ext uri="{FF2B5EF4-FFF2-40B4-BE49-F238E27FC236}">
                <a16:creationId xmlns:a16="http://schemas.microsoft.com/office/drawing/2014/main" id="{2F61E0AB-E4AC-8644-B207-9AD3428837CA}"/>
              </a:ext>
            </a:extLst>
          </p:cNvPr>
          <p:cNvSpPr/>
          <p:nvPr/>
        </p:nvSpPr>
        <p:spPr>
          <a:xfrm>
            <a:off x="6345942" y="3728776"/>
            <a:ext cx="5356323" cy="2702848"/>
          </a:xfrm>
          <a:prstGeom prst="rect">
            <a:avLst/>
          </a:prstGeom>
          <a:noFill/>
          <a:ln w="38100" cap="flat" cmpd="sng" algn="ctr">
            <a:solidFill>
              <a:srgbClr val="000000"/>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 Access Management</a:t>
            </a:r>
          </a:p>
        </p:txBody>
      </p:sp>
      <p:grpSp>
        <p:nvGrpSpPr>
          <p:cNvPr id="3" name="Group 2">
            <a:extLst>
              <a:ext uri="{FF2B5EF4-FFF2-40B4-BE49-F238E27FC236}">
                <a16:creationId xmlns:a16="http://schemas.microsoft.com/office/drawing/2014/main" id="{6B712FCB-8DAA-8A41-8E70-9C6997D6C120}"/>
              </a:ext>
            </a:extLst>
          </p:cNvPr>
          <p:cNvGrpSpPr/>
          <p:nvPr/>
        </p:nvGrpSpPr>
        <p:grpSpPr>
          <a:xfrm>
            <a:off x="508180" y="1025820"/>
            <a:ext cx="11074220" cy="5211314"/>
            <a:chOff x="508180" y="1025820"/>
            <a:chExt cx="11074220" cy="5211314"/>
          </a:xfrm>
        </p:grpSpPr>
        <p:sp>
          <p:nvSpPr>
            <p:cNvPr id="254" name="TextBox 253">
              <a:extLst>
                <a:ext uri="{FF2B5EF4-FFF2-40B4-BE49-F238E27FC236}">
                  <a16:creationId xmlns:a16="http://schemas.microsoft.com/office/drawing/2014/main" id="{7ADC3868-8756-694F-9BAF-D35F7BABEACC}"/>
                </a:ext>
              </a:extLst>
            </p:cNvPr>
            <p:cNvSpPr txBox="1"/>
            <p:nvPr/>
          </p:nvSpPr>
          <p:spPr>
            <a:xfrm>
              <a:off x="508180" y="2020057"/>
              <a:ext cx="4694301" cy="8194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Century Gothic"/>
                  <a:cs typeface="Century Gothic"/>
                  <a:sym typeface="Arial"/>
                </a:rPr>
                <a:t>Consistent, Unified Enterprise-Wide PAS Program</a:t>
              </a:r>
            </a:p>
          </p:txBody>
        </p:sp>
        <p:sp>
          <p:nvSpPr>
            <p:cNvPr id="255" name="Shape 187">
              <a:extLst>
                <a:ext uri="{FF2B5EF4-FFF2-40B4-BE49-F238E27FC236}">
                  <a16:creationId xmlns:a16="http://schemas.microsoft.com/office/drawing/2014/main" id="{417268EE-50DB-DE4A-8B4B-5AB5CFF8E25B}"/>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256" name="Group 255">
              <a:extLst>
                <a:ext uri="{FF2B5EF4-FFF2-40B4-BE49-F238E27FC236}">
                  <a16:creationId xmlns:a16="http://schemas.microsoft.com/office/drawing/2014/main" id="{3CDE3B05-AF32-1448-B447-8B087ABFB317}"/>
                </a:ext>
              </a:extLst>
            </p:cNvPr>
            <p:cNvGrpSpPr/>
            <p:nvPr/>
          </p:nvGrpSpPr>
          <p:grpSpPr>
            <a:xfrm>
              <a:off x="9237269" y="2280125"/>
              <a:ext cx="2100564" cy="1156535"/>
              <a:chOff x="7171168" y="2571750"/>
              <a:chExt cx="1292346" cy="511299"/>
            </a:xfrm>
          </p:grpSpPr>
          <p:sp>
            <p:nvSpPr>
              <p:cNvPr id="445" name="Rectangle 444">
                <a:extLst>
                  <a:ext uri="{FF2B5EF4-FFF2-40B4-BE49-F238E27FC236}">
                    <a16:creationId xmlns:a16="http://schemas.microsoft.com/office/drawing/2014/main" id="{6FCFA9CA-89E3-5C47-B4F8-65223820FB88}"/>
                  </a:ext>
                </a:extLst>
              </p:cNvPr>
              <p:cNvSpPr/>
              <p:nvPr/>
            </p:nvSpPr>
            <p:spPr>
              <a:xfrm>
                <a:off x="7171168" y="2571750"/>
                <a:ext cx="1292346" cy="511299"/>
              </a:xfrm>
              <a:prstGeom prst="rect">
                <a:avLst/>
              </a:prstGeom>
              <a:solidFill>
                <a:srgbClr val="FFFFFF">
                  <a:lumMod val="65000"/>
                </a:srgb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Century Gothic"/>
                    <a:ea typeface="+mn-ea"/>
                    <a:cs typeface="Century Gothic"/>
                    <a:sym typeface="Arial"/>
                  </a:rPr>
                  <a:t>Multi-Persona UI</a:t>
                </a:r>
              </a:p>
            </p:txBody>
          </p:sp>
          <p:grpSp>
            <p:nvGrpSpPr>
              <p:cNvPr id="446" name="Group 445">
                <a:extLst>
                  <a:ext uri="{FF2B5EF4-FFF2-40B4-BE49-F238E27FC236}">
                    <a16:creationId xmlns:a16="http://schemas.microsoft.com/office/drawing/2014/main" id="{D5BCB060-3DDA-884B-BAFF-86B884E66281}"/>
                  </a:ext>
                </a:extLst>
              </p:cNvPr>
              <p:cNvGrpSpPr/>
              <p:nvPr/>
            </p:nvGrpSpPr>
            <p:grpSpPr>
              <a:xfrm>
                <a:off x="7263301" y="2752895"/>
                <a:ext cx="1100668" cy="270934"/>
                <a:chOff x="9414933" y="3928533"/>
                <a:chExt cx="1100668" cy="270934"/>
              </a:xfrm>
            </p:grpSpPr>
            <p:sp>
              <p:nvSpPr>
                <p:cNvPr id="447" name="Rectangle 446">
                  <a:extLst>
                    <a:ext uri="{FF2B5EF4-FFF2-40B4-BE49-F238E27FC236}">
                      <a16:creationId xmlns:a16="http://schemas.microsoft.com/office/drawing/2014/main" id="{0130251D-FD9E-7C41-B175-981F348A1FBC}"/>
                    </a:ext>
                  </a:extLst>
                </p:cNvPr>
                <p:cNvSpPr/>
                <p:nvPr/>
              </p:nvSpPr>
              <p:spPr>
                <a:xfrm>
                  <a:off x="9414933" y="3928533"/>
                  <a:ext cx="550334" cy="270934"/>
                </a:xfrm>
                <a:prstGeom prst="rect">
                  <a:avLst/>
                </a:prstGeom>
                <a:solidFill>
                  <a:srgbClr val="224982">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PVWA</a:t>
                  </a:r>
                </a:p>
              </p:txBody>
            </p:sp>
            <p:sp>
              <p:nvSpPr>
                <p:cNvPr id="448" name="Rectangle 447">
                  <a:extLst>
                    <a:ext uri="{FF2B5EF4-FFF2-40B4-BE49-F238E27FC236}">
                      <a16:creationId xmlns:a16="http://schemas.microsoft.com/office/drawing/2014/main" id="{93351CB4-D5CF-F840-990A-42251419C631}"/>
                    </a:ext>
                  </a:extLst>
                </p:cNvPr>
                <p:cNvSpPr/>
                <p:nvPr/>
              </p:nvSpPr>
              <p:spPr>
                <a:xfrm>
                  <a:off x="9965267" y="3928533"/>
                  <a:ext cx="550334" cy="270934"/>
                </a:xfrm>
                <a:prstGeom prst="rect">
                  <a:avLst/>
                </a:prstGeom>
                <a:solidFill>
                  <a:srgbClr val="FFFFFF">
                    <a:lumMod val="9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DAP</a:t>
                  </a:r>
                </a:p>
              </p:txBody>
            </p:sp>
          </p:grpSp>
        </p:grpSp>
        <p:sp>
          <p:nvSpPr>
            <p:cNvPr id="257" name="Shape 187">
              <a:extLst>
                <a:ext uri="{FF2B5EF4-FFF2-40B4-BE49-F238E27FC236}">
                  <a16:creationId xmlns:a16="http://schemas.microsoft.com/office/drawing/2014/main" id="{0E7C3EC4-4ACB-5D47-AC34-96332907C30C}"/>
                </a:ext>
              </a:extLst>
            </p:cNvPr>
            <p:cNvSpPr txBox="1"/>
            <p:nvPr/>
          </p:nvSpPr>
          <p:spPr>
            <a:xfrm>
              <a:off x="1673847" y="5146140"/>
              <a:ext cx="1238153" cy="68065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Privileged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rPr>
                <a:t>Threat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Analytics</a:t>
              </a:r>
            </a:p>
          </p:txBody>
        </p:sp>
        <p:sp>
          <p:nvSpPr>
            <p:cNvPr id="258" name="Shape 188">
              <a:extLst>
                <a:ext uri="{FF2B5EF4-FFF2-40B4-BE49-F238E27FC236}">
                  <a16:creationId xmlns:a16="http://schemas.microsoft.com/office/drawing/2014/main" id="{2D31C0CB-4514-4A4B-9D75-423F4ED729EA}"/>
                </a:ext>
              </a:extLst>
            </p:cNvPr>
            <p:cNvSpPr txBox="1"/>
            <p:nvPr/>
          </p:nvSpPr>
          <p:spPr>
            <a:xfrm>
              <a:off x="7012524" y="5421016"/>
              <a:ext cx="1039186" cy="73866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Credential Providers</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 –</a:t>
              </a:r>
              <a:b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b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Agent-based</a:t>
              </a:r>
            </a:p>
          </p:txBody>
        </p:sp>
        <p:sp>
          <p:nvSpPr>
            <p:cNvPr id="259" name="Shape 188">
              <a:extLst>
                <a:ext uri="{FF2B5EF4-FFF2-40B4-BE49-F238E27FC236}">
                  <a16:creationId xmlns:a16="http://schemas.microsoft.com/office/drawing/2014/main" id="{CD4162AA-1106-6A47-AD41-FFE1D7BA2C01}"/>
                </a:ext>
              </a:extLst>
            </p:cNvPr>
            <p:cNvSpPr txBox="1"/>
            <p:nvPr/>
          </p:nvSpPr>
          <p:spPr>
            <a:xfrm>
              <a:off x="3578888" y="5494859"/>
              <a:ext cx="761878"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CPM</a:t>
              </a:r>
            </a:p>
          </p:txBody>
        </p:sp>
        <p:sp>
          <p:nvSpPr>
            <p:cNvPr id="260" name="Shape 188">
              <a:extLst>
                <a:ext uri="{FF2B5EF4-FFF2-40B4-BE49-F238E27FC236}">
                  <a16:creationId xmlns:a16="http://schemas.microsoft.com/office/drawing/2014/main" id="{5C712AC6-5FD6-4C45-91F4-B32ACA1C1155}"/>
                </a:ext>
              </a:extLst>
            </p:cNvPr>
            <p:cNvSpPr txBox="1"/>
            <p:nvPr/>
          </p:nvSpPr>
          <p:spPr>
            <a:xfrm>
              <a:off x="5313848" y="5480299"/>
              <a:ext cx="995784"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PSM, OPM</a:t>
              </a:r>
            </a:p>
          </p:txBody>
        </p:sp>
        <p:grpSp>
          <p:nvGrpSpPr>
            <p:cNvPr id="261" name="Group 177">
              <a:extLst>
                <a:ext uri="{FF2B5EF4-FFF2-40B4-BE49-F238E27FC236}">
                  <a16:creationId xmlns:a16="http://schemas.microsoft.com/office/drawing/2014/main" id="{848F987D-A0F7-F840-AB37-B84681DCAF68}"/>
                </a:ext>
              </a:extLst>
            </p:cNvPr>
            <p:cNvGrpSpPr>
              <a:grpSpLocks noChangeAspect="1"/>
            </p:cNvGrpSpPr>
            <p:nvPr/>
          </p:nvGrpSpPr>
          <p:grpSpPr bwMode="auto">
            <a:xfrm>
              <a:off x="1734827" y="4135233"/>
              <a:ext cx="1111266" cy="1001395"/>
              <a:chOff x="2036" y="1839"/>
              <a:chExt cx="708" cy="638"/>
            </a:xfrm>
          </p:grpSpPr>
          <p:sp>
            <p:nvSpPr>
              <p:cNvPr id="434" name="AutoShape 176">
                <a:extLst>
                  <a:ext uri="{FF2B5EF4-FFF2-40B4-BE49-F238E27FC236}">
                    <a16:creationId xmlns:a16="http://schemas.microsoft.com/office/drawing/2014/main" id="{D07FF425-EA93-7D47-8CBC-BD630FA05CD5}"/>
                  </a:ext>
                </a:extLst>
              </p:cNvPr>
              <p:cNvSpPr>
                <a:spLocks noChangeAspect="1" noChangeArrowheads="1" noTextEdit="1"/>
              </p:cNvSpPr>
              <p:nvPr/>
            </p:nvSpPr>
            <p:spPr bwMode="auto">
              <a:xfrm>
                <a:off x="2036" y="1839"/>
                <a:ext cx="708" cy="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5" name="Rectangle 178">
                <a:extLst>
                  <a:ext uri="{FF2B5EF4-FFF2-40B4-BE49-F238E27FC236}">
                    <a16:creationId xmlns:a16="http://schemas.microsoft.com/office/drawing/2014/main" id="{062BF26B-2AE4-7A4A-91F4-198B7DFF4986}"/>
                  </a:ext>
                </a:extLst>
              </p:cNvPr>
              <p:cNvSpPr>
                <a:spLocks noChangeArrowheads="1"/>
              </p:cNvSpPr>
              <p:nvPr/>
            </p:nvSpPr>
            <p:spPr bwMode="auto">
              <a:xfrm>
                <a:off x="2170" y="2159"/>
                <a:ext cx="60" cy="83"/>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6" name="Rectangle 179">
                <a:extLst>
                  <a:ext uri="{FF2B5EF4-FFF2-40B4-BE49-F238E27FC236}">
                    <a16:creationId xmlns:a16="http://schemas.microsoft.com/office/drawing/2014/main" id="{49F24D84-2027-ED40-AA78-ECB25E91F328}"/>
                  </a:ext>
                </a:extLst>
              </p:cNvPr>
              <p:cNvSpPr>
                <a:spLocks noChangeArrowheads="1"/>
              </p:cNvSpPr>
              <p:nvPr/>
            </p:nvSpPr>
            <p:spPr bwMode="auto">
              <a:xfrm>
                <a:off x="2258" y="2084"/>
                <a:ext cx="62" cy="158"/>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7" name="Rectangle 180">
                <a:extLst>
                  <a:ext uri="{FF2B5EF4-FFF2-40B4-BE49-F238E27FC236}">
                    <a16:creationId xmlns:a16="http://schemas.microsoft.com/office/drawing/2014/main" id="{B023D334-FD0E-A14A-9D28-BC20B03E2FB9}"/>
                  </a:ext>
                </a:extLst>
              </p:cNvPr>
              <p:cNvSpPr>
                <a:spLocks noChangeArrowheads="1"/>
              </p:cNvSpPr>
              <p:nvPr/>
            </p:nvSpPr>
            <p:spPr bwMode="auto">
              <a:xfrm>
                <a:off x="2346" y="2118"/>
                <a:ext cx="60" cy="121"/>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8" name="Rectangle 181">
                <a:extLst>
                  <a:ext uri="{FF2B5EF4-FFF2-40B4-BE49-F238E27FC236}">
                    <a16:creationId xmlns:a16="http://schemas.microsoft.com/office/drawing/2014/main" id="{3F844CD6-FE27-7C4E-8911-4D729427B8E9}"/>
                  </a:ext>
                </a:extLst>
              </p:cNvPr>
              <p:cNvSpPr>
                <a:spLocks noChangeArrowheads="1"/>
              </p:cNvSpPr>
              <p:nvPr/>
            </p:nvSpPr>
            <p:spPr bwMode="auto">
              <a:xfrm>
                <a:off x="2437" y="2012"/>
                <a:ext cx="59" cy="230"/>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9" name="Freeform 182">
                <a:extLst>
                  <a:ext uri="{FF2B5EF4-FFF2-40B4-BE49-F238E27FC236}">
                    <a16:creationId xmlns:a16="http://schemas.microsoft.com/office/drawing/2014/main" id="{5B6ED073-9EEE-8942-9098-566B8D269F54}"/>
                  </a:ext>
                </a:extLst>
              </p:cNvPr>
              <p:cNvSpPr>
                <a:spLocks/>
              </p:cNvSpPr>
              <p:nvPr/>
            </p:nvSpPr>
            <p:spPr bwMode="auto">
              <a:xfrm>
                <a:off x="2036" y="1839"/>
                <a:ext cx="287" cy="359"/>
              </a:xfrm>
              <a:custGeom>
                <a:avLst/>
                <a:gdLst>
                  <a:gd name="T0" fmla="*/ 3 w 111"/>
                  <a:gd name="T1" fmla="*/ 139 h 139"/>
                  <a:gd name="T2" fmla="*/ 0 w 111"/>
                  <a:gd name="T3" fmla="*/ 113 h 139"/>
                  <a:gd name="T4" fmla="*/ 32 w 111"/>
                  <a:gd name="T5" fmla="*/ 34 h 139"/>
                  <a:gd name="T6" fmla="*/ 110 w 111"/>
                  <a:gd name="T7" fmla="*/ 0 h 139"/>
                  <a:gd name="T8" fmla="*/ 111 w 111"/>
                  <a:gd name="T9" fmla="*/ 28 h 139"/>
                  <a:gd name="T10" fmla="*/ 52 w 111"/>
                  <a:gd name="T11" fmla="*/ 54 h 139"/>
                  <a:gd name="T12" fmla="*/ 28 w 111"/>
                  <a:gd name="T13" fmla="*/ 113 h 139"/>
                  <a:gd name="T14" fmla="*/ 30 w 111"/>
                  <a:gd name="T15" fmla="*/ 133 h 139"/>
                  <a:gd name="T16" fmla="*/ 3 w 111"/>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9">
                    <a:moveTo>
                      <a:pt x="3" y="139"/>
                    </a:moveTo>
                    <a:cubicBezTo>
                      <a:pt x="1" y="131"/>
                      <a:pt x="0" y="122"/>
                      <a:pt x="0" y="113"/>
                    </a:cubicBezTo>
                    <a:cubicBezTo>
                      <a:pt x="0" y="84"/>
                      <a:pt x="11" y="56"/>
                      <a:pt x="32" y="34"/>
                    </a:cubicBezTo>
                    <a:cubicBezTo>
                      <a:pt x="53" y="13"/>
                      <a:pt x="81" y="1"/>
                      <a:pt x="110" y="0"/>
                    </a:cubicBezTo>
                    <a:cubicBezTo>
                      <a:pt x="111" y="28"/>
                      <a:pt x="111" y="28"/>
                      <a:pt x="111" y="28"/>
                    </a:cubicBezTo>
                    <a:cubicBezTo>
                      <a:pt x="89" y="29"/>
                      <a:pt x="68" y="38"/>
                      <a:pt x="52" y="54"/>
                    </a:cubicBezTo>
                    <a:cubicBezTo>
                      <a:pt x="37" y="70"/>
                      <a:pt x="28" y="91"/>
                      <a:pt x="28" y="113"/>
                    </a:cubicBezTo>
                    <a:cubicBezTo>
                      <a:pt x="28" y="120"/>
                      <a:pt x="29" y="127"/>
                      <a:pt x="30" y="133"/>
                    </a:cubicBezTo>
                    <a:lnTo>
                      <a:pt x="3" y="139"/>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0" name="Freeform 183">
                <a:extLst>
                  <a:ext uri="{FF2B5EF4-FFF2-40B4-BE49-F238E27FC236}">
                    <a16:creationId xmlns:a16="http://schemas.microsoft.com/office/drawing/2014/main" id="{77A3A914-1A73-E94A-9807-3935A8EF157F}"/>
                  </a:ext>
                </a:extLst>
              </p:cNvPr>
              <p:cNvSpPr>
                <a:spLocks/>
              </p:cNvSpPr>
              <p:nvPr/>
            </p:nvSpPr>
            <p:spPr bwMode="auto">
              <a:xfrm>
                <a:off x="2049" y="2195"/>
                <a:ext cx="222" cy="220"/>
              </a:xfrm>
              <a:custGeom>
                <a:avLst/>
                <a:gdLst>
                  <a:gd name="T0" fmla="*/ 79 w 86"/>
                  <a:gd name="T1" fmla="*/ 85 h 85"/>
                  <a:gd name="T2" fmla="*/ 0 w 86"/>
                  <a:gd name="T3" fmla="*/ 8 h 85"/>
                  <a:gd name="T4" fmla="*/ 27 w 86"/>
                  <a:gd name="T5" fmla="*/ 0 h 85"/>
                  <a:gd name="T6" fmla="*/ 86 w 86"/>
                  <a:gd name="T7" fmla="*/ 58 h 85"/>
                  <a:gd name="T8" fmla="*/ 79 w 86"/>
                  <a:gd name="T9" fmla="*/ 85 h 85"/>
                </a:gdLst>
                <a:ahLst/>
                <a:cxnLst>
                  <a:cxn ang="0">
                    <a:pos x="T0" y="T1"/>
                  </a:cxn>
                  <a:cxn ang="0">
                    <a:pos x="T2" y="T3"/>
                  </a:cxn>
                  <a:cxn ang="0">
                    <a:pos x="T4" y="T5"/>
                  </a:cxn>
                  <a:cxn ang="0">
                    <a:pos x="T6" y="T7"/>
                  </a:cxn>
                  <a:cxn ang="0">
                    <a:pos x="T8" y="T9"/>
                  </a:cxn>
                </a:cxnLst>
                <a:rect l="0" t="0" r="r" b="b"/>
                <a:pathLst>
                  <a:path w="86" h="85">
                    <a:moveTo>
                      <a:pt x="79" y="85"/>
                    </a:moveTo>
                    <a:cubicBezTo>
                      <a:pt x="41" y="75"/>
                      <a:pt x="11" y="45"/>
                      <a:pt x="0" y="8"/>
                    </a:cubicBezTo>
                    <a:cubicBezTo>
                      <a:pt x="27" y="0"/>
                      <a:pt x="27" y="0"/>
                      <a:pt x="27" y="0"/>
                    </a:cubicBezTo>
                    <a:cubicBezTo>
                      <a:pt x="35" y="28"/>
                      <a:pt x="58" y="50"/>
                      <a:pt x="86" y="58"/>
                    </a:cubicBezTo>
                    <a:lnTo>
                      <a:pt x="79" y="85"/>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1" name="Freeform 184">
                <a:extLst>
                  <a:ext uri="{FF2B5EF4-FFF2-40B4-BE49-F238E27FC236}">
                    <a16:creationId xmlns:a16="http://schemas.microsoft.com/office/drawing/2014/main" id="{703A346B-8018-3A45-A037-EF4CFF471474}"/>
                  </a:ext>
                </a:extLst>
              </p:cNvPr>
              <p:cNvSpPr>
                <a:spLocks/>
              </p:cNvSpPr>
              <p:nvPr/>
            </p:nvSpPr>
            <p:spPr bwMode="auto">
              <a:xfrm>
                <a:off x="2266" y="1839"/>
                <a:ext cx="382" cy="586"/>
              </a:xfrm>
              <a:custGeom>
                <a:avLst/>
                <a:gdLst>
                  <a:gd name="T0" fmla="*/ 28 w 148"/>
                  <a:gd name="T1" fmla="*/ 227 h 227"/>
                  <a:gd name="T2" fmla="*/ 26 w 148"/>
                  <a:gd name="T3" fmla="*/ 227 h 227"/>
                  <a:gd name="T4" fmla="*/ 0 w 148"/>
                  <a:gd name="T5" fmla="*/ 224 h 227"/>
                  <a:gd name="T6" fmla="*/ 6 w 148"/>
                  <a:gd name="T7" fmla="*/ 197 h 227"/>
                  <a:gd name="T8" fmla="*/ 27 w 148"/>
                  <a:gd name="T9" fmla="*/ 199 h 227"/>
                  <a:gd name="T10" fmla="*/ 28 w 148"/>
                  <a:gd name="T11" fmla="*/ 199 h 227"/>
                  <a:gd name="T12" fmla="*/ 119 w 148"/>
                  <a:gd name="T13" fmla="*/ 115 h 227"/>
                  <a:gd name="T14" fmla="*/ 29 w 148"/>
                  <a:gd name="T15" fmla="*/ 28 h 227"/>
                  <a:gd name="T16" fmla="*/ 27 w 148"/>
                  <a:gd name="T17" fmla="*/ 28 h 227"/>
                  <a:gd name="T18" fmla="*/ 26 w 148"/>
                  <a:gd name="T19" fmla="*/ 0 h 227"/>
                  <a:gd name="T20" fmla="*/ 29 w 148"/>
                  <a:gd name="T21" fmla="*/ 0 h 227"/>
                  <a:gd name="T22" fmla="*/ 147 w 148"/>
                  <a:gd name="T23" fmla="*/ 115 h 227"/>
                  <a:gd name="T24" fmla="*/ 28 w 148"/>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27">
                    <a:moveTo>
                      <a:pt x="28" y="227"/>
                    </a:moveTo>
                    <a:cubicBezTo>
                      <a:pt x="27" y="227"/>
                      <a:pt x="27" y="227"/>
                      <a:pt x="26" y="227"/>
                    </a:cubicBezTo>
                    <a:cubicBezTo>
                      <a:pt x="17" y="227"/>
                      <a:pt x="9" y="226"/>
                      <a:pt x="0" y="224"/>
                    </a:cubicBezTo>
                    <a:cubicBezTo>
                      <a:pt x="6" y="197"/>
                      <a:pt x="6" y="197"/>
                      <a:pt x="6" y="197"/>
                    </a:cubicBezTo>
                    <a:cubicBezTo>
                      <a:pt x="13" y="198"/>
                      <a:pt x="20" y="199"/>
                      <a:pt x="27" y="199"/>
                    </a:cubicBezTo>
                    <a:cubicBezTo>
                      <a:pt x="27" y="199"/>
                      <a:pt x="27" y="199"/>
                      <a:pt x="28" y="199"/>
                    </a:cubicBezTo>
                    <a:cubicBezTo>
                      <a:pt x="78" y="199"/>
                      <a:pt x="118" y="162"/>
                      <a:pt x="119" y="115"/>
                    </a:cubicBezTo>
                    <a:cubicBezTo>
                      <a:pt x="120" y="68"/>
                      <a:pt x="79" y="29"/>
                      <a:pt x="29" y="28"/>
                    </a:cubicBezTo>
                    <a:cubicBezTo>
                      <a:pt x="28" y="28"/>
                      <a:pt x="27" y="28"/>
                      <a:pt x="27" y="28"/>
                    </a:cubicBezTo>
                    <a:cubicBezTo>
                      <a:pt x="26" y="0"/>
                      <a:pt x="26" y="0"/>
                      <a:pt x="26" y="0"/>
                    </a:cubicBezTo>
                    <a:cubicBezTo>
                      <a:pt x="27" y="0"/>
                      <a:pt x="28" y="0"/>
                      <a:pt x="29" y="0"/>
                    </a:cubicBezTo>
                    <a:cubicBezTo>
                      <a:pt x="95" y="1"/>
                      <a:pt x="148" y="53"/>
                      <a:pt x="147" y="115"/>
                    </a:cubicBezTo>
                    <a:cubicBezTo>
                      <a:pt x="146" y="177"/>
                      <a:pt x="93" y="227"/>
                      <a:pt x="28" y="227"/>
                    </a:cubicBez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2" name="Freeform 185">
                <a:extLst>
                  <a:ext uri="{FF2B5EF4-FFF2-40B4-BE49-F238E27FC236}">
                    <a16:creationId xmlns:a16="http://schemas.microsoft.com/office/drawing/2014/main" id="{6DDD5750-5458-4A49-ACD9-02B688C8EACF}"/>
                  </a:ext>
                </a:extLst>
              </p:cNvPr>
              <p:cNvSpPr>
                <a:spLocks noEditPoints="1"/>
              </p:cNvSpPr>
              <p:nvPr/>
            </p:nvSpPr>
            <p:spPr bwMode="auto">
              <a:xfrm>
                <a:off x="2455" y="2102"/>
                <a:ext cx="289" cy="375"/>
              </a:xfrm>
              <a:custGeom>
                <a:avLst/>
                <a:gdLst>
                  <a:gd name="T0" fmla="*/ 56 w 112"/>
                  <a:gd name="T1" fmla="*/ 145 h 145"/>
                  <a:gd name="T2" fmla="*/ 54 w 112"/>
                  <a:gd name="T3" fmla="*/ 145 h 145"/>
                  <a:gd name="T4" fmla="*/ 33 w 112"/>
                  <a:gd name="T5" fmla="*/ 133 h 145"/>
                  <a:gd name="T6" fmla="*/ 0 w 112"/>
                  <a:gd name="T7" fmla="*/ 67 h 145"/>
                  <a:gd name="T8" fmla="*/ 0 w 112"/>
                  <a:gd name="T9" fmla="*/ 28 h 145"/>
                  <a:gd name="T10" fmla="*/ 5 w 112"/>
                  <a:gd name="T11" fmla="*/ 22 h 145"/>
                  <a:gd name="T12" fmla="*/ 50 w 112"/>
                  <a:gd name="T13" fmla="*/ 3 h 145"/>
                  <a:gd name="T14" fmla="*/ 53 w 112"/>
                  <a:gd name="T15" fmla="*/ 1 h 145"/>
                  <a:gd name="T16" fmla="*/ 59 w 112"/>
                  <a:gd name="T17" fmla="*/ 1 h 145"/>
                  <a:gd name="T18" fmla="*/ 61 w 112"/>
                  <a:gd name="T19" fmla="*/ 3 h 145"/>
                  <a:gd name="T20" fmla="*/ 107 w 112"/>
                  <a:gd name="T21" fmla="*/ 22 h 145"/>
                  <a:gd name="T22" fmla="*/ 112 w 112"/>
                  <a:gd name="T23" fmla="*/ 28 h 145"/>
                  <a:gd name="T24" fmla="*/ 112 w 112"/>
                  <a:gd name="T25" fmla="*/ 67 h 145"/>
                  <a:gd name="T26" fmla="*/ 79 w 112"/>
                  <a:gd name="T27" fmla="*/ 133 h 145"/>
                  <a:gd name="T28" fmla="*/ 58 w 112"/>
                  <a:gd name="T29" fmla="*/ 145 h 145"/>
                  <a:gd name="T30" fmla="*/ 56 w 112"/>
                  <a:gd name="T31" fmla="*/ 145 h 145"/>
                  <a:gd name="T32" fmla="*/ 12 w 112"/>
                  <a:gd name="T33" fmla="*/ 33 h 145"/>
                  <a:gd name="T34" fmla="*/ 12 w 112"/>
                  <a:gd name="T35" fmla="*/ 67 h 145"/>
                  <a:gd name="T36" fmla="*/ 40 w 112"/>
                  <a:gd name="T37" fmla="*/ 124 h 145"/>
                  <a:gd name="T38" fmla="*/ 56 w 112"/>
                  <a:gd name="T39" fmla="*/ 133 h 145"/>
                  <a:gd name="T40" fmla="*/ 72 w 112"/>
                  <a:gd name="T41" fmla="*/ 124 h 145"/>
                  <a:gd name="T42" fmla="*/ 101 w 112"/>
                  <a:gd name="T43" fmla="*/ 67 h 145"/>
                  <a:gd name="T44" fmla="*/ 101 w 112"/>
                  <a:gd name="T45" fmla="*/ 33 h 145"/>
                  <a:gd name="T46" fmla="*/ 56 w 112"/>
                  <a:gd name="T47" fmla="*/ 12 h 145"/>
                  <a:gd name="T48" fmla="*/ 12 w 112"/>
                  <a:gd name="T49"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5">
                    <a:moveTo>
                      <a:pt x="56" y="145"/>
                    </a:moveTo>
                    <a:cubicBezTo>
                      <a:pt x="55" y="145"/>
                      <a:pt x="55" y="145"/>
                      <a:pt x="54" y="145"/>
                    </a:cubicBezTo>
                    <a:cubicBezTo>
                      <a:pt x="47" y="142"/>
                      <a:pt x="39" y="138"/>
                      <a:pt x="33" y="133"/>
                    </a:cubicBezTo>
                    <a:cubicBezTo>
                      <a:pt x="11" y="115"/>
                      <a:pt x="0" y="94"/>
                      <a:pt x="0" y="67"/>
                    </a:cubicBezTo>
                    <a:cubicBezTo>
                      <a:pt x="0" y="28"/>
                      <a:pt x="0" y="28"/>
                      <a:pt x="0" y="28"/>
                    </a:cubicBezTo>
                    <a:cubicBezTo>
                      <a:pt x="0" y="25"/>
                      <a:pt x="2" y="23"/>
                      <a:pt x="5" y="22"/>
                    </a:cubicBezTo>
                    <a:cubicBezTo>
                      <a:pt x="25" y="20"/>
                      <a:pt x="40" y="10"/>
                      <a:pt x="50" y="3"/>
                    </a:cubicBezTo>
                    <a:cubicBezTo>
                      <a:pt x="53" y="1"/>
                      <a:pt x="53" y="1"/>
                      <a:pt x="53" y="1"/>
                    </a:cubicBezTo>
                    <a:cubicBezTo>
                      <a:pt x="55" y="0"/>
                      <a:pt x="57" y="0"/>
                      <a:pt x="59" y="1"/>
                    </a:cubicBezTo>
                    <a:cubicBezTo>
                      <a:pt x="61" y="3"/>
                      <a:pt x="61" y="3"/>
                      <a:pt x="61" y="3"/>
                    </a:cubicBezTo>
                    <a:cubicBezTo>
                      <a:pt x="72" y="10"/>
                      <a:pt x="86" y="20"/>
                      <a:pt x="107" y="22"/>
                    </a:cubicBezTo>
                    <a:cubicBezTo>
                      <a:pt x="110" y="23"/>
                      <a:pt x="112" y="25"/>
                      <a:pt x="112" y="28"/>
                    </a:cubicBezTo>
                    <a:cubicBezTo>
                      <a:pt x="112" y="67"/>
                      <a:pt x="112" y="67"/>
                      <a:pt x="112" y="67"/>
                    </a:cubicBezTo>
                    <a:cubicBezTo>
                      <a:pt x="112" y="94"/>
                      <a:pt x="101" y="115"/>
                      <a:pt x="79" y="133"/>
                    </a:cubicBezTo>
                    <a:cubicBezTo>
                      <a:pt x="72" y="138"/>
                      <a:pt x="65" y="142"/>
                      <a:pt x="58" y="145"/>
                    </a:cubicBezTo>
                    <a:cubicBezTo>
                      <a:pt x="57" y="145"/>
                      <a:pt x="57" y="145"/>
                      <a:pt x="56" y="145"/>
                    </a:cubicBezTo>
                    <a:close/>
                    <a:moveTo>
                      <a:pt x="12" y="33"/>
                    </a:moveTo>
                    <a:cubicBezTo>
                      <a:pt x="12" y="67"/>
                      <a:pt x="12" y="67"/>
                      <a:pt x="12" y="67"/>
                    </a:cubicBezTo>
                    <a:cubicBezTo>
                      <a:pt x="12" y="91"/>
                      <a:pt x="21" y="108"/>
                      <a:pt x="40" y="124"/>
                    </a:cubicBezTo>
                    <a:cubicBezTo>
                      <a:pt x="45" y="128"/>
                      <a:pt x="51" y="131"/>
                      <a:pt x="56" y="133"/>
                    </a:cubicBezTo>
                    <a:cubicBezTo>
                      <a:pt x="61" y="131"/>
                      <a:pt x="67" y="128"/>
                      <a:pt x="72" y="124"/>
                    </a:cubicBezTo>
                    <a:cubicBezTo>
                      <a:pt x="92" y="108"/>
                      <a:pt x="101" y="91"/>
                      <a:pt x="101" y="67"/>
                    </a:cubicBezTo>
                    <a:cubicBezTo>
                      <a:pt x="101" y="33"/>
                      <a:pt x="101" y="33"/>
                      <a:pt x="101" y="33"/>
                    </a:cubicBezTo>
                    <a:cubicBezTo>
                      <a:pt x="81" y="29"/>
                      <a:pt x="66" y="19"/>
                      <a:pt x="56" y="12"/>
                    </a:cubicBezTo>
                    <a:cubicBezTo>
                      <a:pt x="46" y="19"/>
                      <a:pt x="32" y="29"/>
                      <a:pt x="12"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3" name="Freeform 186">
                <a:extLst>
                  <a:ext uri="{FF2B5EF4-FFF2-40B4-BE49-F238E27FC236}">
                    <a16:creationId xmlns:a16="http://schemas.microsoft.com/office/drawing/2014/main" id="{44278A7F-BC9B-5342-8776-9814A3873F14}"/>
                  </a:ext>
                </a:extLst>
              </p:cNvPr>
              <p:cNvSpPr>
                <a:spLocks/>
              </p:cNvSpPr>
              <p:nvPr/>
            </p:nvSpPr>
            <p:spPr bwMode="auto">
              <a:xfrm>
                <a:off x="2475" y="2123"/>
                <a:ext cx="251" cy="333"/>
              </a:xfrm>
              <a:custGeom>
                <a:avLst/>
                <a:gdLst>
                  <a:gd name="T0" fmla="*/ 48 w 97"/>
                  <a:gd name="T1" fmla="*/ 129 h 129"/>
                  <a:gd name="T2" fmla="*/ 29 w 97"/>
                  <a:gd name="T3" fmla="*/ 118 h 129"/>
                  <a:gd name="T4" fmla="*/ 0 w 97"/>
                  <a:gd name="T5" fmla="*/ 60 h 129"/>
                  <a:gd name="T6" fmla="*/ 0 w 97"/>
                  <a:gd name="T7" fmla="*/ 22 h 129"/>
                  <a:gd name="T8" fmla="*/ 48 w 97"/>
                  <a:gd name="T9" fmla="*/ 0 h 129"/>
                  <a:gd name="T10" fmla="*/ 97 w 97"/>
                  <a:gd name="T11" fmla="*/ 22 h 129"/>
                  <a:gd name="T12" fmla="*/ 97 w 97"/>
                  <a:gd name="T13" fmla="*/ 60 h 129"/>
                  <a:gd name="T14" fmla="*/ 67 w 97"/>
                  <a:gd name="T15" fmla="*/ 118 h 129"/>
                  <a:gd name="T16" fmla="*/ 48 w 97"/>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9">
                    <a:moveTo>
                      <a:pt x="48" y="129"/>
                    </a:moveTo>
                    <a:cubicBezTo>
                      <a:pt x="42" y="126"/>
                      <a:pt x="35" y="123"/>
                      <a:pt x="29" y="118"/>
                    </a:cubicBezTo>
                    <a:cubicBezTo>
                      <a:pt x="11" y="103"/>
                      <a:pt x="0" y="85"/>
                      <a:pt x="0" y="60"/>
                    </a:cubicBezTo>
                    <a:cubicBezTo>
                      <a:pt x="0" y="22"/>
                      <a:pt x="0" y="22"/>
                      <a:pt x="0" y="22"/>
                    </a:cubicBezTo>
                    <a:cubicBezTo>
                      <a:pt x="22" y="19"/>
                      <a:pt x="38" y="7"/>
                      <a:pt x="48" y="0"/>
                    </a:cubicBezTo>
                    <a:cubicBezTo>
                      <a:pt x="59" y="7"/>
                      <a:pt x="74" y="19"/>
                      <a:pt x="97" y="22"/>
                    </a:cubicBezTo>
                    <a:cubicBezTo>
                      <a:pt x="97" y="60"/>
                      <a:pt x="97" y="60"/>
                      <a:pt x="97" y="60"/>
                    </a:cubicBezTo>
                    <a:cubicBezTo>
                      <a:pt x="97" y="85"/>
                      <a:pt x="86" y="103"/>
                      <a:pt x="67" y="118"/>
                    </a:cubicBezTo>
                    <a:cubicBezTo>
                      <a:pt x="61" y="123"/>
                      <a:pt x="55" y="126"/>
                      <a:pt x="48" y="129"/>
                    </a:cubicBezTo>
                    <a:close/>
                  </a:path>
                </a:pathLst>
              </a:custGeom>
              <a:solidFill>
                <a:srgbClr val="54B8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4" name="Freeform 187">
                <a:extLst>
                  <a:ext uri="{FF2B5EF4-FFF2-40B4-BE49-F238E27FC236}">
                    <a16:creationId xmlns:a16="http://schemas.microsoft.com/office/drawing/2014/main" id="{832D1AD2-8238-5448-A8B9-13955BA45615}"/>
                  </a:ext>
                </a:extLst>
              </p:cNvPr>
              <p:cNvSpPr>
                <a:spLocks noEditPoints="1"/>
              </p:cNvSpPr>
              <p:nvPr/>
            </p:nvSpPr>
            <p:spPr bwMode="auto">
              <a:xfrm>
                <a:off x="2499" y="2175"/>
                <a:ext cx="206" cy="204"/>
              </a:xfrm>
              <a:custGeom>
                <a:avLst/>
                <a:gdLst>
                  <a:gd name="T0" fmla="*/ 74 w 80"/>
                  <a:gd name="T1" fmla="*/ 20 h 79"/>
                  <a:gd name="T2" fmla="*/ 60 w 80"/>
                  <a:gd name="T3" fmla="*/ 5 h 79"/>
                  <a:gd name="T4" fmla="*/ 40 w 80"/>
                  <a:gd name="T5" fmla="*/ 0 h 79"/>
                  <a:gd name="T6" fmla="*/ 20 w 80"/>
                  <a:gd name="T7" fmla="*/ 5 h 79"/>
                  <a:gd name="T8" fmla="*/ 6 w 80"/>
                  <a:gd name="T9" fmla="*/ 20 h 79"/>
                  <a:gd name="T10" fmla="*/ 0 w 80"/>
                  <a:gd name="T11" fmla="*/ 40 h 79"/>
                  <a:gd name="T12" fmla="*/ 6 w 80"/>
                  <a:gd name="T13" fmla="*/ 59 h 79"/>
                  <a:gd name="T14" fmla="*/ 20 w 80"/>
                  <a:gd name="T15" fmla="*/ 74 h 79"/>
                  <a:gd name="T16" fmla="*/ 40 w 80"/>
                  <a:gd name="T17" fmla="*/ 79 h 79"/>
                  <a:gd name="T18" fmla="*/ 60 w 80"/>
                  <a:gd name="T19" fmla="*/ 74 h 79"/>
                  <a:gd name="T20" fmla="*/ 74 w 80"/>
                  <a:gd name="T21" fmla="*/ 59 h 79"/>
                  <a:gd name="T22" fmla="*/ 80 w 80"/>
                  <a:gd name="T23" fmla="*/ 40 h 79"/>
                  <a:gd name="T24" fmla="*/ 74 w 80"/>
                  <a:gd name="T25" fmla="*/ 20 h 79"/>
                  <a:gd name="T26" fmla="*/ 47 w 80"/>
                  <a:gd name="T27" fmla="*/ 65 h 79"/>
                  <a:gd name="T28" fmla="*/ 46 w 80"/>
                  <a:gd name="T29" fmla="*/ 66 h 79"/>
                  <a:gd name="T30" fmla="*/ 45 w 80"/>
                  <a:gd name="T31" fmla="*/ 66 h 79"/>
                  <a:gd name="T32" fmla="*/ 35 w 80"/>
                  <a:gd name="T33" fmla="*/ 66 h 79"/>
                  <a:gd name="T34" fmla="*/ 34 w 80"/>
                  <a:gd name="T35" fmla="*/ 66 h 79"/>
                  <a:gd name="T36" fmla="*/ 33 w 80"/>
                  <a:gd name="T37" fmla="*/ 64 h 79"/>
                  <a:gd name="T38" fmla="*/ 33 w 80"/>
                  <a:gd name="T39" fmla="*/ 54 h 79"/>
                  <a:gd name="T40" fmla="*/ 34 w 80"/>
                  <a:gd name="T41" fmla="*/ 53 h 79"/>
                  <a:gd name="T42" fmla="*/ 35 w 80"/>
                  <a:gd name="T43" fmla="*/ 53 h 79"/>
                  <a:gd name="T44" fmla="*/ 45 w 80"/>
                  <a:gd name="T45" fmla="*/ 53 h 79"/>
                  <a:gd name="T46" fmla="*/ 46 w 80"/>
                  <a:gd name="T47" fmla="*/ 53 h 79"/>
                  <a:gd name="T48" fmla="*/ 47 w 80"/>
                  <a:gd name="T49" fmla="*/ 54 h 79"/>
                  <a:gd name="T50" fmla="*/ 47 w 80"/>
                  <a:gd name="T51" fmla="*/ 65 h 79"/>
                  <a:gd name="T52" fmla="*/ 46 w 80"/>
                  <a:gd name="T53" fmla="*/ 47 h 79"/>
                  <a:gd name="T54" fmla="*/ 46 w 80"/>
                  <a:gd name="T55" fmla="*/ 47 h 79"/>
                  <a:gd name="T56" fmla="*/ 45 w 80"/>
                  <a:gd name="T57" fmla="*/ 48 h 79"/>
                  <a:gd name="T58" fmla="*/ 35 w 80"/>
                  <a:gd name="T59" fmla="*/ 48 h 79"/>
                  <a:gd name="T60" fmla="*/ 34 w 80"/>
                  <a:gd name="T61" fmla="*/ 47 h 79"/>
                  <a:gd name="T62" fmla="*/ 33 w 80"/>
                  <a:gd name="T63" fmla="*/ 46 h 79"/>
                  <a:gd name="T64" fmla="*/ 33 w 80"/>
                  <a:gd name="T65" fmla="*/ 14 h 79"/>
                  <a:gd name="T66" fmla="*/ 33 w 80"/>
                  <a:gd name="T67" fmla="*/ 13 h 79"/>
                  <a:gd name="T68" fmla="*/ 34 w 80"/>
                  <a:gd name="T69" fmla="*/ 13 h 79"/>
                  <a:gd name="T70" fmla="*/ 46 w 80"/>
                  <a:gd name="T71" fmla="*/ 13 h 79"/>
                  <a:gd name="T72" fmla="*/ 47 w 80"/>
                  <a:gd name="T73" fmla="*/ 13 h 79"/>
                  <a:gd name="T74" fmla="*/ 47 w 80"/>
                  <a:gd name="T75" fmla="*/ 14 h 79"/>
                  <a:gd name="T76" fmla="*/ 46 w 80"/>
                  <a:gd name="T7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9">
                    <a:moveTo>
                      <a:pt x="74" y="20"/>
                    </a:moveTo>
                    <a:cubicBezTo>
                      <a:pt x="71" y="14"/>
                      <a:pt x="66" y="9"/>
                      <a:pt x="60" y="5"/>
                    </a:cubicBezTo>
                    <a:cubicBezTo>
                      <a:pt x="54" y="2"/>
                      <a:pt x="47" y="0"/>
                      <a:pt x="40" y="0"/>
                    </a:cubicBezTo>
                    <a:cubicBezTo>
                      <a:pt x="33" y="0"/>
                      <a:pt x="26" y="2"/>
                      <a:pt x="20" y="5"/>
                    </a:cubicBezTo>
                    <a:cubicBezTo>
                      <a:pt x="14" y="9"/>
                      <a:pt x="9" y="14"/>
                      <a:pt x="6" y="20"/>
                    </a:cubicBezTo>
                    <a:cubicBezTo>
                      <a:pt x="2" y="26"/>
                      <a:pt x="0" y="32"/>
                      <a:pt x="0" y="40"/>
                    </a:cubicBezTo>
                    <a:cubicBezTo>
                      <a:pt x="0" y="47"/>
                      <a:pt x="2" y="53"/>
                      <a:pt x="6" y="59"/>
                    </a:cubicBezTo>
                    <a:cubicBezTo>
                      <a:pt x="9" y="66"/>
                      <a:pt x="14" y="70"/>
                      <a:pt x="20" y="74"/>
                    </a:cubicBezTo>
                    <a:cubicBezTo>
                      <a:pt x="26" y="77"/>
                      <a:pt x="33" y="79"/>
                      <a:pt x="40" y="79"/>
                    </a:cubicBezTo>
                    <a:cubicBezTo>
                      <a:pt x="47" y="79"/>
                      <a:pt x="54" y="77"/>
                      <a:pt x="60" y="74"/>
                    </a:cubicBezTo>
                    <a:cubicBezTo>
                      <a:pt x="66" y="70"/>
                      <a:pt x="71" y="66"/>
                      <a:pt x="74" y="59"/>
                    </a:cubicBezTo>
                    <a:cubicBezTo>
                      <a:pt x="78" y="53"/>
                      <a:pt x="80" y="47"/>
                      <a:pt x="80" y="40"/>
                    </a:cubicBezTo>
                    <a:cubicBezTo>
                      <a:pt x="80" y="32"/>
                      <a:pt x="78" y="26"/>
                      <a:pt x="74" y="20"/>
                    </a:cubicBezTo>
                    <a:close/>
                    <a:moveTo>
                      <a:pt x="47" y="65"/>
                    </a:moveTo>
                    <a:cubicBezTo>
                      <a:pt x="47" y="65"/>
                      <a:pt x="46" y="66"/>
                      <a:pt x="46" y="66"/>
                    </a:cubicBezTo>
                    <a:cubicBezTo>
                      <a:pt x="46" y="66"/>
                      <a:pt x="45" y="66"/>
                      <a:pt x="45" y="66"/>
                    </a:cubicBezTo>
                    <a:cubicBezTo>
                      <a:pt x="35" y="66"/>
                      <a:pt x="35" y="66"/>
                      <a:pt x="35" y="66"/>
                    </a:cubicBezTo>
                    <a:cubicBezTo>
                      <a:pt x="35" y="66"/>
                      <a:pt x="34" y="66"/>
                      <a:pt x="34" y="66"/>
                    </a:cubicBezTo>
                    <a:cubicBezTo>
                      <a:pt x="34" y="65"/>
                      <a:pt x="33" y="65"/>
                      <a:pt x="33" y="64"/>
                    </a:cubicBezTo>
                    <a:cubicBezTo>
                      <a:pt x="33" y="54"/>
                      <a:pt x="33" y="54"/>
                      <a:pt x="33" y="54"/>
                    </a:cubicBezTo>
                    <a:cubicBezTo>
                      <a:pt x="33" y="54"/>
                      <a:pt x="34" y="54"/>
                      <a:pt x="34" y="53"/>
                    </a:cubicBezTo>
                    <a:cubicBezTo>
                      <a:pt x="34" y="53"/>
                      <a:pt x="35" y="53"/>
                      <a:pt x="35" y="53"/>
                    </a:cubicBezTo>
                    <a:cubicBezTo>
                      <a:pt x="45" y="53"/>
                      <a:pt x="45" y="53"/>
                      <a:pt x="45" y="53"/>
                    </a:cubicBezTo>
                    <a:cubicBezTo>
                      <a:pt x="45" y="53"/>
                      <a:pt x="46" y="53"/>
                      <a:pt x="46" y="53"/>
                    </a:cubicBezTo>
                    <a:cubicBezTo>
                      <a:pt x="46" y="54"/>
                      <a:pt x="47" y="54"/>
                      <a:pt x="47" y="54"/>
                    </a:cubicBezTo>
                    <a:cubicBezTo>
                      <a:pt x="47" y="65"/>
                      <a:pt x="47" y="65"/>
                      <a:pt x="47" y="65"/>
                    </a:cubicBezTo>
                    <a:close/>
                    <a:moveTo>
                      <a:pt x="46" y="47"/>
                    </a:moveTo>
                    <a:cubicBezTo>
                      <a:pt x="46" y="47"/>
                      <a:pt x="46" y="47"/>
                      <a:pt x="46" y="47"/>
                    </a:cubicBezTo>
                    <a:cubicBezTo>
                      <a:pt x="46" y="48"/>
                      <a:pt x="45" y="48"/>
                      <a:pt x="45" y="48"/>
                    </a:cubicBezTo>
                    <a:cubicBezTo>
                      <a:pt x="35" y="48"/>
                      <a:pt x="35" y="48"/>
                      <a:pt x="35" y="48"/>
                    </a:cubicBezTo>
                    <a:cubicBezTo>
                      <a:pt x="35" y="48"/>
                      <a:pt x="34" y="48"/>
                      <a:pt x="34" y="47"/>
                    </a:cubicBezTo>
                    <a:cubicBezTo>
                      <a:pt x="34" y="47"/>
                      <a:pt x="33" y="47"/>
                      <a:pt x="33" y="46"/>
                    </a:cubicBezTo>
                    <a:cubicBezTo>
                      <a:pt x="33" y="14"/>
                      <a:pt x="33" y="14"/>
                      <a:pt x="33" y="14"/>
                    </a:cubicBezTo>
                    <a:cubicBezTo>
                      <a:pt x="33" y="14"/>
                      <a:pt x="33" y="14"/>
                      <a:pt x="33" y="13"/>
                    </a:cubicBezTo>
                    <a:cubicBezTo>
                      <a:pt x="33" y="13"/>
                      <a:pt x="34" y="13"/>
                      <a:pt x="34" y="13"/>
                    </a:cubicBezTo>
                    <a:cubicBezTo>
                      <a:pt x="46" y="13"/>
                      <a:pt x="46" y="13"/>
                      <a:pt x="46" y="13"/>
                    </a:cubicBezTo>
                    <a:cubicBezTo>
                      <a:pt x="46" y="13"/>
                      <a:pt x="47" y="13"/>
                      <a:pt x="47" y="13"/>
                    </a:cubicBezTo>
                    <a:cubicBezTo>
                      <a:pt x="47" y="14"/>
                      <a:pt x="47" y="14"/>
                      <a:pt x="47" y="14"/>
                    </a:cubicBezTo>
                    <a:lnTo>
                      <a:pt x="46"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nvGrpSpPr>
            <p:cNvPr id="262" name="Group 261">
              <a:extLst>
                <a:ext uri="{FF2B5EF4-FFF2-40B4-BE49-F238E27FC236}">
                  <a16:creationId xmlns:a16="http://schemas.microsoft.com/office/drawing/2014/main" id="{B9F85538-6277-0C48-8755-EC679B66A606}"/>
                </a:ext>
              </a:extLst>
            </p:cNvPr>
            <p:cNvGrpSpPr/>
            <p:nvPr/>
          </p:nvGrpSpPr>
          <p:grpSpPr>
            <a:xfrm>
              <a:off x="5475580" y="1555603"/>
              <a:ext cx="1242274" cy="1373390"/>
              <a:chOff x="4136295" y="1111984"/>
              <a:chExt cx="758330" cy="838368"/>
            </a:xfrm>
          </p:grpSpPr>
          <p:grpSp>
            <p:nvGrpSpPr>
              <p:cNvPr id="427" name="Group 426">
                <a:extLst>
                  <a:ext uri="{FF2B5EF4-FFF2-40B4-BE49-F238E27FC236}">
                    <a16:creationId xmlns:a16="http://schemas.microsoft.com/office/drawing/2014/main" id="{8400E8DC-EF30-F347-889E-59B6957EBAAF}"/>
                  </a:ext>
                </a:extLst>
              </p:cNvPr>
              <p:cNvGrpSpPr/>
              <p:nvPr/>
            </p:nvGrpSpPr>
            <p:grpSpPr>
              <a:xfrm>
                <a:off x="4136295" y="1111984"/>
                <a:ext cx="673407" cy="729467"/>
                <a:chOff x="4136295" y="1111984"/>
                <a:chExt cx="673407" cy="729467"/>
              </a:xfrm>
              <a:solidFill>
                <a:srgbClr val="224982"/>
              </a:solidFill>
            </p:grpSpPr>
            <p:sp>
              <p:nvSpPr>
                <p:cNvPr id="429" name="Freeform 428">
                  <a:extLst>
                    <a:ext uri="{FF2B5EF4-FFF2-40B4-BE49-F238E27FC236}">
                      <a16:creationId xmlns:a16="http://schemas.microsoft.com/office/drawing/2014/main" id="{2FA2873B-5033-B44E-81A7-1F64B0D7E794}"/>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0" name="Freeform 429">
                  <a:extLst>
                    <a:ext uri="{FF2B5EF4-FFF2-40B4-BE49-F238E27FC236}">
                      <a16:creationId xmlns:a16="http://schemas.microsoft.com/office/drawing/2014/main" id="{7B299D06-62A8-D740-A258-E18A94580A9E}"/>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1" name="Freeform 430">
                  <a:extLst>
                    <a:ext uri="{FF2B5EF4-FFF2-40B4-BE49-F238E27FC236}">
                      <a16:creationId xmlns:a16="http://schemas.microsoft.com/office/drawing/2014/main" id="{1F0A8892-6419-A948-B320-1B8FC8D8409F}"/>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2" name="Freeform 431">
                  <a:extLst>
                    <a:ext uri="{FF2B5EF4-FFF2-40B4-BE49-F238E27FC236}">
                      <a16:creationId xmlns:a16="http://schemas.microsoft.com/office/drawing/2014/main" id="{08533BB6-C3D2-4249-95B8-D60EFE54C2BB}"/>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3" name="Freeform 432">
                  <a:extLst>
                    <a:ext uri="{FF2B5EF4-FFF2-40B4-BE49-F238E27FC236}">
                      <a16:creationId xmlns:a16="http://schemas.microsoft.com/office/drawing/2014/main" id="{5614B99B-06FD-1342-8874-72017DF4EF17}"/>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428" name="Freeform 427">
                <a:extLst>
                  <a:ext uri="{FF2B5EF4-FFF2-40B4-BE49-F238E27FC236}">
                    <a16:creationId xmlns:a16="http://schemas.microsoft.com/office/drawing/2014/main" id="{6094BA8A-7B5F-9A45-95CF-D64AF3BFE87D}"/>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3" name="Group 262">
              <a:extLst>
                <a:ext uri="{FF2B5EF4-FFF2-40B4-BE49-F238E27FC236}">
                  <a16:creationId xmlns:a16="http://schemas.microsoft.com/office/drawing/2014/main" id="{A7812C9E-C634-2D41-BFA2-E29C84864741}"/>
                </a:ext>
              </a:extLst>
            </p:cNvPr>
            <p:cNvGrpSpPr/>
            <p:nvPr/>
          </p:nvGrpSpPr>
          <p:grpSpPr>
            <a:xfrm>
              <a:off x="8625920" y="4198703"/>
              <a:ext cx="1661632" cy="1198133"/>
              <a:chOff x="6365391" y="2702351"/>
              <a:chExt cx="1014322" cy="731385"/>
            </a:xfrm>
          </p:grpSpPr>
          <p:pic>
            <p:nvPicPr>
              <p:cNvPr id="421" name="Picture 420">
                <a:extLst>
                  <a:ext uri="{FF2B5EF4-FFF2-40B4-BE49-F238E27FC236}">
                    <a16:creationId xmlns:a16="http://schemas.microsoft.com/office/drawing/2014/main" id="{CACEBC17-950F-E54F-9983-CC06E42B63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1575" y="3097295"/>
                <a:ext cx="698138" cy="336441"/>
              </a:xfrm>
              <a:prstGeom prst="rect">
                <a:avLst/>
              </a:prstGeom>
            </p:spPr>
          </p:pic>
          <p:grpSp>
            <p:nvGrpSpPr>
              <p:cNvPr id="422" name="Group 421">
                <a:extLst>
                  <a:ext uri="{FF2B5EF4-FFF2-40B4-BE49-F238E27FC236}">
                    <a16:creationId xmlns:a16="http://schemas.microsoft.com/office/drawing/2014/main" id="{8E6FA200-7B49-714D-990A-46DDE0342ABD}"/>
                  </a:ext>
                </a:extLst>
              </p:cNvPr>
              <p:cNvGrpSpPr/>
              <p:nvPr/>
            </p:nvGrpSpPr>
            <p:grpSpPr>
              <a:xfrm>
                <a:off x="6365391" y="2702351"/>
                <a:ext cx="779536" cy="607119"/>
                <a:chOff x="7269452" y="1274951"/>
                <a:chExt cx="1267470" cy="987132"/>
              </a:xfrm>
              <a:solidFill>
                <a:srgbClr val="224982"/>
              </a:solidFill>
            </p:grpSpPr>
            <p:sp>
              <p:nvSpPr>
                <p:cNvPr id="423" name="Freeform 422">
                  <a:extLst>
                    <a:ext uri="{FF2B5EF4-FFF2-40B4-BE49-F238E27FC236}">
                      <a16:creationId xmlns:a16="http://schemas.microsoft.com/office/drawing/2014/main" id="{B829EFA6-C19A-ED44-B0E6-241EBA570CE6}"/>
                    </a:ext>
                  </a:extLst>
                </p:cNvPr>
                <p:cNvSpPr/>
                <p:nvPr/>
              </p:nvSpPr>
              <p:spPr>
                <a:xfrm rot="18900000" flipH="1">
                  <a:off x="7269452" y="1274951"/>
                  <a:ext cx="1267470"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4" name="Freeform 423">
                  <a:extLst>
                    <a:ext uri="{FF2B5EF4-FFF2-40B4-BE49-F238E27FC236}">
                      <a16:creationId xmlns:a16="http://schemas.microsoft.com/office/drawing/2014/main" id="{123EA14F-89E6-C54F-98F0-CB65D326427D}"/>
                    </a:ext>
                  </a:extLst>
                </p:cNvPr>
                <p:cNvSpPr/>
                <p:nvPr/>
              </p:nvSpPr>
              <p:spPr>
                <a:xfrm rot="18900000" flipH="1">
                  <a:off x="7479182" y="1424104"/>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5" name="Freeform 424">
                  <a:extLst>
                    <a:ext uri="{FF2B5EF4-FFF2-40B4-BE49-F238E27FC236}">
                      <a16:creationId xmlns:a16="http://schemas.microsoft.com/office/drawing/2014/main" id="{CCADB346-DF00-F04D-B484-CF73C88EDB41}"/>
                    </a:ext>
                  </a:extLst>
                </p:cNvPr>
                <p:cNvSpPr/>
                <p:nvPr/>
              </p:nvSpPr>
              <p:spPr>
                <a:xfrm rot="18900000" flipH="1">
                  <a:off x="7773470" y="1748642"/>
                  <a:ext cx="249391" cy="113259"/>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6" name="Freeform 425">
                  <a:extLst>
                    <a:ext uri="{FF2B5EF4-FFF2-40B4-BE49-F238E27FC236}">
                      <a16:creationId xmlns:a16="http://schemas.microsoft.com/office/drawing/2014/main" id="{A3455ED1-EC9E-6D4F-9E72-B7DC4520EC69}"/>
                    </a:ext>
                  </a:extLst>
                </p:cNvPr>
                <p:cNvSpPr/>
                <p:nvPr/>
              </p:nvSpPr>
              <p:spPr>
                <a:xfrm rot="18900000" flipH="1">
                  <a:off x="8055344" y="1678282"/>
                  <a:ext cx="97731" cy="227558"/>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64" name="Group 263">
              <a:extLst>
                <a:ext uri="{FF2B5EF4-FFF2-40B4-BE49-F238E27FC236}">
                  <a16:creationId xmlns:a16="http://schemas.microsoft.com/office/drawing/2014/main" id="{AC6A0499-A483-4B42-92AA-F95321065DE8}"/>
                </a:ext>
              </a:extLst>
            </p:cNvPr>
            <p:cNvGrpSpPr/>
            <p:nvPr/>
          </p:nvGrpSpPr>
          <p:grpSpPr>
            <a:xfrm>
              <a:off x="6888090" y="4303446"/>
              <a:ext cx="1443260" cy="1164641"/>
              <a:chOff x="1907306" y="2734506"/>
              <a:chExt cx="881020" cy="710940"/>
            </a:xfrm>
          </p:grpSpPr>
          <p:grpSp>
            <p:nvGrpSpPr>
              <p:cNvPr id="379" name="Group 378">
                <a:extLst>
                  <a:ext uri="{FF2B5EF4-FFF2-40B4-BE49-F238E27FC236}">
                    <a16:creationId xmlns:a16="http://schemas.microsoft.com/office/drawing/2014/main" id="{D15DAB69-1519-B64A-B4E8-2AE6B5ED7B09}"/>
                  </a:ext>
                </a:extLst>
              </p:cNvPr>
              <p:cNvGrpSpPr/>
              <p:nvPr/>
            </p:nvGrpSpPr>
            <p:grpSpPr>
              <a:xfrm>
                <a:off x="2237160" y="2836107"/>
                <a:ext cx="551166" cy="609339"/>
                <a:chOff x="3211714" y="-1893386"/>
                <a:chExt cx="1787831" cy="1976527"/>
              </a:xfrm>
            </p:grpSpPr>
            <p:sp>
              <p:nvSpPr>
                <p:cNvPr id="415" name="Freeform 414">
                  <a:extLst>
                    <a:ext uri="{FF2B5EF4-FFF2-40B4-BE49-F238E27FC236}">
                      <a16:creationId xmlns:a16="http://schemas.microsoft.com/office/drawing/2014/main" id="{2F8DA49F-DB19-3F46-A0F2-76EDE2E04036}"/>
                    </a:ext>
                  </a:extLst>
                </p:cNvPr>
                <p:cNvSpPr/>
                <p:nvPr/>
              </p:nvSpPr>
              <p:spPr>
                <a:xfrm>
                  <a:off x="3211714" y="-1893386"/>
                  <a:ext cx="1587617" cy="171978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6" name="Freeform 415">
                  <a:extLst>
                    <a:ext uri="{FF2B5EF4-FFF2-40B4-BE49-F238E27FC236}">
                      <a16:creationId xmlns:a16="http://schemas.microsoft.com/office/drawing/2014/main" id="{E68FCE91-E171-1E4F-80D2-E86980D2A4A4}"/>
                    </a:ext>
                  </a:extLst>
                </p:cNvPr>
                <p:cNvSpPr/>
                <p:nvPr/>
              </p:nvSpPr>
              <p:spPr>
                <a:xfrm>
                  <a:off x="3444975" y="-1645487"/>
                  <a:ext cx="1121095" cy="12239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7" name="Freeform 416">
                  <a:extLst>
                    <a:ext uri="{FF2B5EF4-FFF2-40B4-BE49-F238E27FC236}">
                      <a16:creationId xmlns:a16="http://schemas.microsoft.com/office/drawing/2014/main" id="{2A3A3D29-E7D9-364C-87E3-E692454D627F}"/>
                    </a:ext>
                  </a:extLst>
                </p:cNvPr>
                <p:cNvSpPr/>
                <p:nvPr/>
              </p:nvSpPr>
              <p:spPr>
                <a:xfrm>
                  <a:off x="4069434" y="-1336403"/>
                  <a:ext cx="245755" cy="405731"/>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8" name="Freeform 417">
                  <a:extLst>
                    <a:ext uri="{FF2B5EF4-FFF2-40B4-BE49-F238E27FC236}">
                      <a16:creationId xmlns:a16="http://schemas.microsoft.com/office/drawing/2014/main" id="{7DDB75C8-E80F-8C42-B9D0-15CB59BB8564}"/>
                    </a:ext>
                  </a:extLst>
                </p:cNvPr>
                <p:cNvSpPr/>
                <p:nvPr/>
              </p:nvSpPr>
              <p:spPr>
                <a:xfrm>
                  <a:off x="3695856" y="-1336402"/>
                  <a:ext cx="245756" cy="396647"/>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9" name="Freeform 418">
                  <a:extLst>
                    <a:ext uri="{FF2B5EF4-FFF2-40B4-BE49-F238E27FC236}">
                      <a16:creationId xmlns:a16="http://schemas.microsoft.com/office/drawing/2014/main" id="{BFBDB105-097D-FC44-A6ED-0BE09F54D5DF}"/>
                    </a:ext>
                  </a:extLst>
                </p:cNvPr>
                <p:cNvSpPr/>
                <p:nvPr/>
              </p:nvSpPr>
              <p:spPr>
                <a:xfrm>
                  <a:off x="3774959" y="-892007"/>
                  <a:ext cx="455142" cy="168178"/>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0" name="Freeform 419">
                  <a:extLst>
                    <a:ext uri="{FF2B5EF4-FFF2-40B4-BE49-F238E27FC236}">
                      <a16:creationId xmlns:a16="http://schemas.microsoft.com/office/drawing/2014/main" id="{74A92666-9346-AC43-B7B3-1D6C67DA2F9E}"/>
                    </a:ext>
                  </a:extLst>
                </p:cNvPr>
                <p:cNvSpPr/>
                <p:nvPr/>
              </p:nvSpPr>
              <p:spPr>
                <a:xfrm>
                  <a:off x="4464304" y="-1029769"/>
                  <a:ext cx="535241" cy="111291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380" name="Group 379">
                <a:extLst>
                  <a:ext uri="{FF2B5EF4-FFF2-40B4-BE49-F238E27FC236}">
                    <a16:creationId xmlns:a16="http://schemas.microsoft.com/office/drawing/2014/main" id="{F9C896F7-D3BA-FD47-B702-BD846F969929}"/>
                  </a:ext>
                </a:extLst>
              </p:cNvPr>
              <p:cNvGrpSpPr/>
              <p:nvPr/>
            </p:nvGrpSpPr>
            <p:grpSpPr>
              <a:xfrm>
                <a:off x="1907306" y="2734506"/>
                <a:ext cx="583461" cy="536338"/>
                <a:chOff x="797398" y="1758158"/>
                <a:chExt cx="651536" cy="598915"/>
              </a:xfrm>
              <a:solidFill>
                <a:srgbClr val="224982"/>
              </a:solidFill>
            </p:grpSpPr>
            <p:sp>
              <p:nvSpPr>
                <p:cNvPr id="381" name="Freeform 380">
                  <a:extLst>
                    <a:ext uri="{FF2B5EF4-FFF2-40B4-BE49-F238E27FC236}">
                      <a16:creationId xmlns:a16="http://schemas.microsoft.com/office/drawing/2014/main" id="{85026D92-4F6A-B846-9099-DB259A3C0DF0}"/>
                    </a:ext>
                  </a:extLst>
                </p:cNvPr>
                <p:cNvSpPr>
                  <a:spLocks noChangeArrowheads="1"/>
                </p:cNvSpPr>
                <p:nvPr/>
              </p:nvSpPr>
              <p:spPr bwMode="auto">
                <a:xfrm>
                  <a:off x="797398" y="1758158"/>
                  <a:ext cx="651536" cy="492228"/>
                </a:xfrm>
                <a:custGeom>
                  <a:avLst/>
                  <a:gdLst>
                    <a:gd name="connsiteX0" fmla="*/ 45837 w 651536"/>
                    <a:gd name="connsiteY0" fmla="*/ 0 h 492228"/>
                    <a:gd name="connsiteX1" fmla="*/ 602425 w 651536"/>
                    <a:gd name="connsiteY1" fmla="*/ 0 h 492228"/>
                    <a:gd name="connsiteX2" fmla="*/ 651536 w 651536"/>
                    <a:gd name="connsiteY2" fmla="*/ 45637 h 492228"/>
                    <a:gd name="connsiteX3" fmla="*/ 651536 w 651536"/>
                    <a:gd name="connsiteY3" fmla="*/ 64244 h 492228"/>
                    <a:gd name="connsiteX4" fmla="*/ 374055 w 651536"/>
                    <a:gd name="connsiteY4" fmla="*/ 64244 h 492228"/>
                    <a:gd name="connsiteX5" fmla="*/ 333614 w 651536"/>
                    <a:gd name="connsiteY5" fmla="*/ 80995 h 492228"/>
                    <a:gd name="connsiteX6" fmla="*/ 332710 w 651536"/>
                    <a:gd name="connsiteY6" fmla="*/ 82336 h 492228"/>
                    <a:gd name="connsiteX7" fmla="*/ 307855 w 651536"/>
                    <a:gd name="connsiteY7" fmla="*/ 82336 h 492228"/>
                    <a:gd name="connsiteX8" fmla="*/ 45314 w 651536"/>
                    <a:gd name="connsiteY8" fmla="*/ 82336 h 492228"/>
                    <a:gd name="connsiteX9" fmla="*/ 32220 w 651536"/>
                    <a:gd name="connsiteY9" fmla="*/ 98643 h 492228"/>
                    <a:gd name="connsiteX10" fmla="*/ 32220 w 651536"/>
                    <a:gd name="connsiteY10" fmla="*/ 450863 h 492228"/>
                    <a:gd name="connsiteX11" fmla="*/ 45314 w 651536"/>
                    <a:gd name="connsiteY11" fmla="*/ 467169 h 492228"/>
                    <a:gd name="connsiteX12" fmla="*/ 284214 w 651536"/>
                    <a:gd name="connsiteY12" fmla="*/ 467169 h 492228"/>
                    <a:gd name="connsiteX13" fmla="*/ 316863 w 651536"/>
                    <a:gd name="connsiteY13" fmla="*/ 467169 h 492228"/>
                    <a:gd name="connsiteX14" fmla="*/ 316863 w 651536"/>
                    <a:gd name="connsiteY14" fmla="*/ 492228 h 492228"/>
                    <a:gd name="connsiteX15" fmla="*/ 52385 w 651536"/>
                    <a:gd name="connsiteY15" fmla="*/ 492228 h 492228"/>
                    <a:gd name="connsiteX16" fmla="*/ 0 w 651536"/>
                    <a:gd name="connsiteY16" fmla="*/ 440072 h 492228"/>
                    <a:gd name="connsiteX17" fmla="*/ 0 w 651536"/>
                    <a:gd name="connsiteY17" fmla="*/ 39117 h 492228"/>
                    <a:gd name="connsiteX18" fmla="*/ 45837 w 651536"/>
                    <a:gd name="connsiteY18" fmla="*/ 0 h 492228"/>
                    <a:gd name="connsiteX19" fmla="*/ 55322 w 651536"/>
                    <a:gd name="connsiteY19" fmla="*/ 26851 h 492228"/>
                    <a:gd name="connsiteX20" fmla="*/ 38432 w 651536"/>
                    <a:gd name="connsiteY20" fmla="*/ 43258 h 492228"/>
                    <a:gd name="connsiteX21" fmla="*/ 55322 w 651536"/>
                    <a:gd name="connsiteY21" fmla="*/ 59666 h 492228"/>
                    <a:gd name="connsiteX22" fmla="*/ 72212 w 651536"/>
                    <a:gd name="connsiteY22" fmla="*/ 43258 h 492228"/>
                    <a:gd name="connsiteX23" fmla="*/ 55322 w 651536"/>
                    <a:gd name="connsiteY23" fmla="*/ 26851 h 492228"/>
                    <a:gd name="connsiteX24" fmla="*/ 103011 w 651536"/>
                    <a:gd name="connsiteY24" fmla="*/ 26851 h 492228"/>
                    <a:gd name="connsiteX25" fmla="*/ 86121 w 651536"/>
                    <a:gd name="connsiteY25" fmla="*/ 43258 h 492228"/>
                    <a:gd name="connsiteX26" fmla="*/ 103011 w 651536"/>
                    <a:gd name="connsiteY26" fmla="*/ 59666 h 492228"/>
                    <a:gd name="connsiteX27" fmla="*/ 119901 w 651536"/>
                    <a:gd name="connsiteY27" fmla="*/ 43258 h 492228"/>
                    <a:gd name="connsiteX28" fmla="*/ 103011 w 651536"/>
                    <a:gd name="connsiteY28" fmla="*/ 26851 h 492228"/>
                    <a:gd name="connsiteX29" fmla="*/ 153156 w 651536"/>
                    <a:gd name="connsiteY29" fmla="*/ 26851 h 492228"/>
                    <a:gd name="connsiteX30" fmla="*/ 136266 w 651536"/>
                    <a:gd name="connsiteY30" fmla="*/ 43258 h 492228"/>
                    <a:gd name="connsiteX31" fmla="*/ 153156 w 651536"/>
                    <a:gd name="connsiteY31" fmla="*/ 59666 h 492228"/>
                    <a:gd name="connsiteX32" fmla="*/ 170046 w 651536"/>
                    <a:gd name="connsiteY32" fmla="*/ 43258 h 492228"/>
                    <a:gd name="connsiteX33" fmla="*/ 153156 w 651536"/>
                    <a:gd name="connsiteY33" fmla="*/ 26851 h 492228"/>
                    <a:gd name="connsiteX34" fmla="*/ 196425 w 651536"/>
                    <a:gd name="connsiteY34" fmla="*/ 26851 h 492228"/>
                    <a:gd name="connsiteX35" fmla="*/ 189734 w 651536"/>
                    <a:gd name="connsiteY35" fmla="*/ 33414 h 492228"/>
                    <a:gd name="connsiteX36" fmla="*/ 189734 w 651536"/>
                    <a:gd name="connsiteY36" fmla="*/ 49821 h 492228"/>
                    <a:gd name="connsiteX37" fmla="*/ 196425 w 651536"/>
                    <a:gd name="connsiteY37" fmla="*/ 59666 h 492228"/>
                    <a:gd name="connsiteX38" fmla="*/ 614571 w 651536"/>
                    <a:gd name="connsiteY38" fmla="*/ 59666 h 492228"/>
                    <a:gd name="connsiteX39" fmla="*/ 621261 w 651536"/>
                    <a:gd name="connsiteY39" fmla="*/ 49821 h 492228"/>
                    <a:gd name="connsiteX40" fmla="*/ 621261 w 651536"/>
                    <a:gd name="connsiteY40" fmla="*/ 33414 h 492228"/>
                    <a:gd name="connsiteX41" fmla="*/ 614571 w 651536"/>
                    <a:gd name="connsiteY41" fmla="*/ 26851 h 492228"/>
                    <a:gd name="connsiteX42" fmla="*/ 196425 w 651536"/>
                    <a:gd name="connsiteY42" fmla="*/ 26851 h 49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1536" h="492228">
                      <a:moveTo>
                        <a:pt x="45837" y="0"/>
                      </a:moveTo>
                      <a:cubicBezTo>
                        <a:pt x="602425" y="0"/>
                        <a:pt x="602425" y="0"/>
                        <a:pt x="602425" y="0"/>
                      </a:cubicBezTo>
                      <a:cubicBezTo>
                        <a:pt x="628618" y="0"/>
                        <a:pt x="651536" y="19558"/>
                        <a:pt x="651536" y="45637"/>
                      </a:cubicBezTo>
                      <a:lnTo>
                        <a:pt x="651536" y="64244"/>
                      </a:lnTo>
                      <a:lnTo>
                        <a:pt x="374055" y="64244"/>
                      </a:lnTo>
                      <a:cubicBezTo>
                        <a:pt x="358262" y="64244"/>
                        <a:pt x="343964" y="70646"/>
                        <a:pt x="333614" y="80995"/>
                      </a:cubicBezTo>
                      <a:lnTo>
                        <a:pt x="332710" y="82336"/>
                      </a:lnTo>
                      <a:lnTo>
                        <a:pt x="307855" y="82336"/>
                      </a:lnTo>
                      <a:cubicBezTo>
                        <a:pt x="237761" y="82336"/>
                        <a:pt x="151492" y="82336"/>
                        <a:pt x="45314" y="82336"/>
                      </a:cubicBezTo>
                      <a:cubicBezTo>
                        <a:pt x="38767" y="82336"/>
                        <a:pt x="32220" y="88859"/>
                        <a:pt x="32220" y="98643"/>
                      </a:cubicBezTo>
                      <a:cubicBezTo>
                        <a:pt x="32220" y="98643"/>
                        <a:pt x="32220" y="98643"/>
                        <a:pt x="32220" y="450863"/>
                      </a:cubicBezTo>
                      <a:cubicBezTo>
                        <a:pt x="32220" y="460647"/>
                        <a:pt x="38767" y="467169"/>
                        <a:pt x="45314" y="467169"/>
                      </a:cubicBezTo>
                      <a:cubicBezTo>
                        <a:pt x="45314" y="467169"/>
                        <a:pt x="45314" y="467169"/>
                        <a:pt x="284214" y="467169"/>
                      </a:cubicBezTo>
                      <a:lnTo>
                        <a:pt x="316863" y="467169"/>
                      </a:lnTo>
                      <a:lnTo>
                        <a:pt x="316863" y="492228"/>
                      </a:lnTo>
                      <a:lnTo>
                        <a:pt x="52385" y="492228"/>
                      </a:lnTo>
                      <a:cubicBezTo>
                        <a:pt x="22918" y="492228"/>
                        <a:pt x="0" y="466150"/>
                        <a:pt x="0" y="440072"/>
                      </a:cubicBezTo>
                      <a:cubicBezTo>
                        <a:pt x="0" y="39117"/>
                        <a:pt x="0" y="39117"/>
                        <a:pt x="0" y="39117"/>
                      </a:cubicBezTo>
                      <a:cubicBezTo>
                        <a:pt x="0" y="13039"/>
                        <a:pt x="16370" y="0"/>
                        <a:pt x="45837" y="0"/>
                      </a:cubicBezTo>
                      <a:close/>
                      <a:moveTo>
                        <a:pt x="55322" y="26851"/>
                      </a:moveTo>
                      <a:cubicBezTo>
                        <a:pt x="45994" y="26851"/>
                        <a:pt x="38432" y="34197"/>
                        <a:pt x="38432" y="43258"/>
                      </a:cubicBezTo>
                      <a:cubicBezTo>
                        <a:pt x="38432" y="52320"/>
                        <a:pt x="45994" y="59666"/>
                        <a:pt x="55322" y="59666"/>
                      </a:cubicBezTo>
                      <a:cubicBezTo>
                        <a:pt x="64650" y="59666"/>
                        <a:pt x="72212" y="52320"/>
                        <a:pt x="72212" y="43258"/>
                      </a:cubicBezTo>
                      <a:cubicBezTo>
                        <a:pt x="72212" y="34197"/>
                        <a:pt x="64650" y="26851"/>
                        <a:pt x="55322" y="26851"/>
                      </a:cubicBezTo>
                      <a:close/>
                      <a:moveTo>
                        <a:pt x="103011" y="26851"/>
                      </a:moveTo>
                      <a:cubicBezTo>
                        <a:pt x="93683" y="26851"/>
                        <a:pt x="86121" y="34197"/>
                        <a:pt x="86121" y="43258"/>
                      </a:cubicBezTo>
                      <a:cubicBezTo>
                        <a:pt x="86121" y="52320"/>
                        <a:pt x="93683" y="59666"/>
                        <a:pt x="103011" y="59666"/>
                      </a:cubicBezTo>
                      <a:cubicBezTo>
                        <a:pt x="112339" y="59666"/>
                        <a:pt x="119901" y="52320"/>
                        <a:pt x="119901" y="43258"/>
                      </a:cubicBezTo>
                      <a:cubicBezTo>
                        <a:pt x="119901" y="34197"/>
                        <a:pt x="112339" y="26851"/>
                        <a:pt x="103011" y="26851"/>
                      </a:cubicBezTo>
                      <a:close/>
                      <a:moveTo>
                        <a:pt x="153156" y="26851"/>
                      </a:moveTo>
                      <a:cubicBezTo>
                        <a:pt x="143828" y="26851"/>
                        <a:pt x="136266" y="34197"/>
                        <a:pt x="136266" y="43258"/>
                      </a:cubicBezTo>
                      <a:cubicBezTo>
                        <a:pt x="136266" y="52320"/>
                        <a:pt x="143828" y="59666"/>
                        <a:pt x="153156" y="59666"/>
                      </a:cubicBezTo>
                      <a:cubicBezTo>
                        <a:pt x="162484" y="59666"/>
                        <a:pt x="170046" y="52320"/>
                        <a:pt x="170046" y="43258"/>
                      </a:cubicBezTo>
                      <a:cubicBezTo>
                        <a:pt x="170046" y="34197"/>
                        <a:pt x="162484" y="26851"/>
                        <a:pt x="153156" y="26851"/>
                      </a:cubicBezTo>
                      <a:close/>
                      <a:moveTo>
                        <a:pt x="196425" y="26851"/>
                      </a:moveTo>
                      <a:cubicBezTo>
                        <a:pt x="193080" y="26851"/>
                        <a:pt x="189734" y="30132"/>
                        <a:pt x="189734" y="33414"/>
                      </a:cubicBezTo>
                      <a:cubicBezTo>
                        <a:pt x="189734" y="33414"/>
                        <a:pt x="189734" y="33414"/>
                        <a:pt x="189734" y="49821"/>
                      </a:cubicBezTo>
                      <a:cubicBezTo>
                        <a:pt x="189734" y="56384"/>
                        <a:pt x="193080" y="59666"/>
                        <a:pt x="196425" y="59666"/>
                      </a:cubicBezTo>
                      <a:cubicBezTo>
                        <a:pt x="196425" y="59666"/>
                        <a:pt x="196425" y="59666"/>
                        <a:pt x="614571" y="59666"/>
                      </a:cubicBezTo>
                      <a:cubicBezTo>
                        <a:pt x="617916" y="59666"/>
                        <a:pt x="621261" y="56384"/>
                        <a:pt x="621261" y="49821"/>
                      </a:cubicBezTo>
                      <a:lnTo>
                        <a:pt x="621261" y="33414"/>
                      </a:lnTo>
                      <a:cubicBezTo>
                        <a:pt x="621261" y="30132"/>
                        <a:pt x="617916" y="26851"/>
                        <a:pt x="614571" y="26851"/>
                      </a:cubicBezTo>
                      <a:cubicBezTo>
                        <a:pt x="614571" y="26851"/>
                        <a:pt x="614571" y="26851"/>
                        <a:pt x="196425" y="26851"/>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2" name="Freeform 381">
                  <a:extLst>
                    <a:ext uri="{FF2B5EF4-FFF2-40B4-BE49-F238E27FC236}">
                      <a16:creationId xmlns:a16="http://schemas.microsoft.com/office/drawing/2014/main" id="{8193B7A9-CF6D-A94A-9562-AA081879D196}"/>
                    </a:ext>
                  </a:extLst>
                </p:cNvPr>
                <p:cNvSpPr>
                  <a:spLocks noChangeArrowheads="1"/>
                </p:cNvSpPr>
                <p:nvPr/>
              </p:nvSpPr>
              <p:spPr bwMode="auto">
                <a:xfrm>
                  <a:off x="849308" y="1865554"/>
                  <a:ext cx="71596" cy="12529"/>
                </a:xfrm>
                <a:custGeom>
                  <a:avLst/>
                  <a:gdLst>
                    <a:gd name="connsiteX0" fmla="*/ 0 w 71596"/>
                    <a:gd name="connsiteY0" fmla="*/ 0 h 12529"/>
                    <a:gd name="connsiteX1" fmla="*/ 71596 w 71596"/>
                    <a:gd name="connsiteY1" fmla="*/ 0 h 12529"/>
                    <a:gd name="connsiteX2" fmla="*/ 71596 w 71596"/>
                    <a:gd name="connsiteY2" fmla="*/ 12529 h 12529"/>
                    <a:gd name="connsiteX3" fmla="*/ 0 w 71596"/>
                    <a:gd name="connsiteY3" fmla="*/ 12529 h 12529"/>
                    <a:gd name="connsiteX4" fmla="*/ 0 w 71596"/>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6" h="12529">
                      <a:moveTo>
                        <a:pt x="0" y="0"/>
                      </a:moveTo>
                      <a:lnTo>
                        <a:pt x="71596" y="0"/>
                      </a:lnTo>
                      <a:lnTo>
                        <a:pt x="71596"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3" name="Freeform 382">
                  <a:extLst>
                    <a:ext uri="{FF2B5EF4-FFF2-40B4-BE49-F238E27FC236}">
                      <a16:creationId xmlns:a16="http://schemas.microsoft.com/office/drawing/2014/main" id="{C343C728-AFD5-2A41-AC90-343D84790DD6}"/>
                    </a:ext>
                  </a:extLst>
                </p:cNvPr>
                <p:cNvSpPr>
                  <a:spLocks noChangeArrowheads="1"/>
                </p:cNvSpPr>
                <p:nvPr/>
              </p:nvSpPr>
              <p:spPr bwMode="auto">
                <a:xfrm>
                  <a:off x="935225" y="1865554"/>
                  <a:ext cx="25059" cy="12529"/>
                </a:xfrm>
                <a:custGeom>
                  <a:avLst/>
                  <a:gdLst>
                    <a:gd name="connsiteX0" fmla="*/ 0 w 25059"/>
                    <a:gd name="connsiteY0" fmla="*/ 0 h 12529"/>
                    <a:gd name="connsiteX1" fmla="*/ 25059 w 25059"/>
                    <a:gd name="connsiteY1" fmla="*/ 0 h 12529"/>
                    <a:gd name="connsiteX2" fmla="*/ 25059 w 25059"/>
                    <a:gd name="connsiteY2" fmla="*/ 12529 h 12529"/>
                    <a:gd name="connsiteX3" fmla="*/ 0 w 25059"/>
                    <a:gd name="connsiteY3" fmla="*/ 12529 h 12529"/>
                    <a:gd name="connsiteX4" fmla="*/ 0 w 25059"/>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2529">
                      <a:moveTo>
                        <a:pt x="0" y="0"/>
                      </a:moveTo>
                      <a:lnTo>
                        <a:pt x="25059" y="0"/>
                      </a:lnTo>
                      <a:lnTo>
                        <a:pt x="25059"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4" name="Freeform 383">
                  <a:extLst>
                    <a:ext uri="{FF2B5EF4-FFF2-40B4-BE49-F238E27FC236}">
                      <a16:creationId xmlns:a16="http://schemas.microsoft.com/office/drawing/2014/main" id="{40FCCB49-19B3-5D47-A8A0-00A6143D14DE}"/>
                    </a:ext>
                  </a:extLst>
                </p:cNvPr>
                <p:cNvSpPr>
                  <a:spLocks noChangeArrowheads="1"/>
                </p:cNvSpPr>
                <p:nvPr/>
              </p:nvSpPr>
              <p:spPr bwMode="auto">
                <a:xfrm>
                  <a:off x="974603" y="1865554"/>
                  <a:ext cx="119927" cy="12529"/>
                </a:xfrm>
                <a:custGeom>
                  <a:avLst/>
                  <a:gdLst>
                    <a:gd name="connsiteX0" fmla="*/ 0 w 119927"/>
                    <a:gd name="connsiteY0" fmla="*/ 0 h 12529"/>
                    <a:gd name="connsiteX1" fmla="*/ 119927 w 119927"/>
                    <a:gd name="connsiteY1" fmla="*/ 0 h 12529"/>
                    <a:gd name="connsiteX2" fmla="*/ 119927 w 119927"/>
                    <a:gd name="connsiteY2" fmla="*/ 12529 h 12529"/>
                    <a:gd name="connsiteX3" fmla="*/ 0 w 119927"/>
                    <a:gd name="connsiteY3" fmla="*/ 12529 h 12529"/>
                    <a:gd name="connsiteX4" fmla="*/ 0 w 119927"/>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2529">
                      <a:moveTo>
                        <a:pt x="0" y="0"/>
                      </a:moveTo>
                      <a:lnTo>
                        <a:pt x="119927" y="0"/>
                      </a:lnTo>
                      <a:lnTo>
                        <a:pt x="119927"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5" name="Freeform 384">
                  <a:extLst>
                    <a:ext uri="{FF2B5EF4-FFF2-40B4-BE49-F238E27FC236}">
                      <a16:creationId xmlns:a16="http://schemas.microsoft.com/office/drawing/2014/main" id="{4879D45F-EA27-ED49-83AB-90E24F8F728B}"/>
                    </a:ext>
                  </a:extLst>
                </p:cNvPr>
                <p:cNvSpPr>
                  <a:spLocks noChangeArrowheads="1"/>
                </p:cNvSpPr>
                <p:nvPr/>
              </p:nvSpPr>
              <p:spPr bwMode="auto">
                <a:xfrm>
                  <a:off x="849308" y="1892404"/>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6" name="Freeform 385">
                  <a:extLst>
                    <a:ext uri="{FF2B5EF4-FFF2-40B4-BE49-F238E27FC236}">
                      <a16:creationId xmlns:a16="http://schemas.microsoft.com/office/drawing/2014/main" id="{E75547E6-F9AB-2443-AA60-0DE77FC4358A}"/>
                    </a:ext>
                  </a:extLst>
                </p:cNvPr>
                <p:cNvSpPr>
                  <a:spLocks noChangeArrowheads="1"/>
                </p:cNvSpPr>
                <p:nvPr/>
              </p:nvSpPr>
              <p:spPr bwMode="auto">
                <a:xfrm>
                  <a:off x="888687" y="1892404"/>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7" name="Freeform 386">
                  <a:extLst>
                    <a:ext uri="{FF2B5EF4-FFF2-40B4-BE49-F238E27FC236}">
                      <a16:creationId xmlns:a16="http://schemas.microsoft.com/office/drawing/2014/main" id="{DDE9A407-F7E0-4A4E-A6CE-9A767233E6A7}"/>
                    </a:ext>
                  </a:extLst>
                </p:cNvPr>
                <p:cNvSpPr>
                  <a:spLocks noChangeArrowheads="1"/>
                </p:cNvSpPr>
                <p:nvPr/>
              </p:nvSpPr>
              <p:spPr bwMode="auto">
                <a:xfrm>
                  <a:off x="935225" y="1892404"/>
                  <a:ext cx="25059" cy="5370"/>
                </a:xfrm>
                <a:custGeom>
                  <a:avLst/>
                  <a:gdLst>
                    <a:gd name="connsiteX0" fmla="*/ 0 w 25059"/>
                    <a:gd name="connsiteY0" fmla="*/ 0 h 5370"/>
                    <a:gd name="connsiteX1" fmla="*/ 25059 w 25059"/>
                    <a:gd name="connsiteY1" fmla="*/ 0 h 5370"/>
                    <a:gd name="connsiteX2" fmla="*/ 25059 w 25059"/>
                    <a:gd name="connsiteY2" fmla="*/ 5370 h 5370"/>
                    <a:gd name="connsiteX3" fmla="*/ 0 w 25059"/>
                    <a:gd name="connsiteY3" fmla="*/ 5370 h 5370"/>
                    <a:gd name="connsiteX4" fmla="*/ 0 w 25059"/>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5370">
                      <a:moveTo>
                        <a:pt x="0" y="0"/>
                      </a:moveTo>
                      <a:lnTo>
                        <a:pt x="25059" y="0"/>
                      </a:lnTo>
                      <a:lnTo>
                        <a:pt x="25059"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8" name="Freeform 387">
                  <a:extLst>
                    <a:ext uri="{FF2B5EF4-FFF2-40B4-BE49-F238E27FC236}">
                      <a16:creationId xmlns:a16="http://schemas.microsoft.com/office/drawing/2014/main" id="{9F55C023-B2B1-834C-A488-0F9024D984CD}"/>
                    </a:ext>
                  </a:extLst>
                </p:cNvPr>
                <p:cNvSpPr>
                  <a:spLocks noChangeArrowheads="1"/>
                </p:cNvSpPr>
                <p:nvPr/>
              </p:nvSpPr>
              <p:spPr bwMode="auto">
                <a:xfrm>
                  <a:off x="974603" y="1892404"/>
                  <a:ext cx="119927" cy="5370"/>
                </a:xfrm>
                <a:custGeom>
                  <a:avLst/>
                  <a:gdLst>
                    <a:gd name="connsiteX0" fmla="*/ 0 w 119927"/>
                    <a:gd name="connsiteY0" fmla="*/ 0 h 5370"/>
                    <a:gd name="connsiteX1" fmla="*/ 119927 w 119927"/>
                    <a:gd name="connsiteY1" fmla="*/ 0 h 5370"/>
                    <a:gd name="connsiteX2" fmla="*/ 119927 w 119927"/>
                    <a:gd name="connsiteY2" fmla="*/ 5370 h 5370"/>
                    <a:gd name="connsiteX3" fmla="*/ 0 w 119927"/>
                    <a:gd name="connsiteY3" fmla="*/ 5370 h 5370"/>
                    <a:gd name="connsiteX4" fmla="*/ 0 w 11992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5370">
                      <a:moveTo>
                        <a:pt x="0" y="0"/>
                      </a:moveTo>
                      <a:lnTo>
                        <a:pt x="119927" y="0"/>
                      </a:lnTo>
                      <a:lnTo>
                        <a:pt x="11992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9" name="Freeform 388">
                  <a:extLst>
                    <a:ext uri="{FF2B5EF4-FFF2-40B4-BE49-F238E27FC236}">
                      <a16:creationId xmlns:a16="http://schemas.microsoft.com/office/drawing/2014/main" id="{ADF6A1D4-8B7F-9344-963B-AFE8BDDAEF46}"/>
                    </a:ext>
                  </a:extLst>
                </p:cNvPr>
                <p:cNvSpPr>
                  <a:spLocks noChangeArrowheads="1"/>
                </p:cNvSpPr>
                <p:nvPr/>
              </p:nvSpPr>
              <p:spPr bwMode="auto">
                <a:xfrm>
                  <a:off x="849308" y="191209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0" name="Freeform 389">
                  <a:extLst>
                    <a:ext uri="{FF2B5EF4-FFF2-40B4-BE49-F238E27FC236}">
                      <a16:creationId xmlns:a16="http://schemas.microsoft.com/office/drawing/2014/main" id="{BCB7B6D9-4AE2-874D-964B-66E05E9F585C}"/>
                    </a:ext>
                  </a:extLst>
                </p:cNvPr>
                <p:cNvSpPr>
                  <a:spLocks noChangeArrowheads="1"/>
                </p:cNvSpPr>
                <p:nvPr/>
              </p:nvSpPr>
              <p:spPr bwMode="auto">
                <a:xfrm>
                  <a:off x="888687" y="1912093"/>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1" name="Freeform 390">
                  <a:extLst>
                    <a:ext uri="{FF2B5EF4-FFF2-40B4-BE49-F238E27FC236}">
                      <a16:creationId xmlns:a16="http://schemas.microsoft.com/office/drawing/2014/main" id="{1150C4D7-BBFA-F347-98F6-FE17EC9BD1CF}"/>
                    </a:ext>
                  </a:extLst>
                </p:cNvPr>
                <p:cNvSpPr>
                  <a:spLocks noChangeArrowheads="1"/>
                </p:cNvSpPr>
                <p:nvPr/>
              </p:nvSpPr>
              <p:spPr bwMode="auto">
                <a:xfrm>
                  <a:off x="935224" y="191209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2" name="Freeform 391">
                  <a:extLst>
                    <a:ext uri="{FF2B5EF4-FFF2-40B4-BE49-F238E27FC236}">
                      <a16:creationId xmlns:a16="http://schemas.microsoft.com/office/drawing/2014/main" id="{54E83150-1ABA-0641-988C-937071520FA1}"/>
                    </a:ext>
                  </a:extLst>
                </p:cNvPr>
                <p:cNvSpPr>
                  <a:spLocks noChangeArrowheads="1"/>
                </p:cNvSpPr>
                <p:nvPr/>
              </p:nvSpPr>
              <p:spPr bwMode="auto">
                <a:xfrm>
                  <a:off x="849308" y="193178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3" name="Freeform 392">
                  <a:extLst>
                    <a:ext uri="{FF2B5EF4-FFF2-40B4-BE49-F238E27FC236}">
                      <a16:creationId xmlns:a16="http://schemas.microsoft.com/office/drawing/2014/main" id="{BFE60CBB-8AE8-624A-A4C2-8D7DED8112B6}"/>
                    </a:ext>
                  </a:extLst>
                </p:cNvPr>
                <p:cNvSpPr>
                  <a:spLocks noChangeArrowheads="1"/>
                </p:cNvSpPr>
                <p:nvPr/>
              </p:nvSpPr>
              <p:spPr bwMode="auto">
                <a:xfrm>
                  <a:off x="888687" y="193178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4" name="Freeform 393">
                  <a:extLst>
                    <a:ext uri="{FF2B5EF4-FFF2-40B4-BE49-F238E27FC236}">
                      <a16:creationId xmlns:a16="http://schemas.microsoft.com/office/drawing/2014/main" id="{13367353-F65F-3E45-96E0-128E3104EF5D}"/>
                    </a:ext>
                  </a:extLst>
                </p:cNvPr>
                <p:cNvSpPr>
                  <a:spLocks noChangeArrowheads="1"/>
                </p:cNvSpPr>
                <p:nvPr/>
              </p:nvSpPr>
              <p:spPr bwMode="auto">
                <a:xfrm>
                  <a:off x="1026513" y="1931783"/>
                  <a:ext cx="68017" cy="5370"/>
                </a:xfrm>
                <a:custGeom>
                  <a:avLst/>
                  <a:gdLst>
                    <a:gd name="connsiteX0" fmla="*/ 0 w 68017"/>
                    <a:gd name="connsiteY0" fmla="*/ 0 h 5370"/>
                    <a:gd name="connsiteX1" fmla="*/ 68017 w 68017"/>
                    <a:gd name="connsiteY1" fmla="*/ 0 h 5370"/>
                    <a:gd name="connsiteX2" fmla="*/ 68017 w 68017"/>
                    <a:gd name="connsiteY2" fmla="*/ 5370 h 5370"/>
                    <a:gd name="connsiteX3" fmla="*/ 0 w 68017"/>
                    <a:gd name="connsiteY3" fmla="*/ 5370 h 5370"/>
                    <a:gd name="connsiteX4" fmla="*/ 0 w 6801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7" h="5370">
                      <a:moveTo>
                        <a:pt x="0" y="0"/>
                      </a:moveTo>
                      <a:lnTo>
                        <a:pt x="68017" y="0"/>
                      </a:lnTo>
                      <a:lnTo>
                        <a:pt x="6801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5" name="Freeform 394">
                  <a:extLst>
                    <a:ext uri="{FF2B5EF4-FFF2-40B4-BE49-F238E27FC236}">
                      <a16:creationId xmlns:a16="http://schemas.microsoft.com/office/drawing/2014/main" id="{61400357-9DBA-FE42-8D88-39303C9289AF}"/>
                    </a:ext>
                  </a:extLst>
                </p:cNvPr>
                <p:cNvSpPr>
                  <a:spLocks noChangeArrowheads="1"/>
                </p:cNvSpPr>
                <p:nvPr/>
              </p:nvSpPr>
              <p:spPr bwMode="auto">
                <a:xfrm>
                  <a:off x="849308" y="1953260"/>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6" name="Freeform 395">
                  <a:extLst>
                    <a:ext uri="{FF2B5EF4-FFF2-40B4-BE49-F238E27FC236}">
                      <a16:creationId xmlns:a16="http://schemas.microsoft.com/office/drawing/2014/main" id="{D804593D-4AB5-8247-AFA3-45A1C3048471}"/>
                    </a:ext>
                  </a:extLst>
                </p:cNvPr>
                <p:cNvSpPr>
                  <a:spLocks noChangeArrowheads="1"/>
                </p:cNvSpPr>
                <p:nvPr/>
              </p:nvSpPr>
              <p:spPr bwMode="auto">
                <a:xfrm>
                  <a:off x="987133"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7" name="Freeform 396">
                  <a:extLst>
                    <a:ext uri="{FF2B5EF4-FFF2-40B4-BE49-F238E27FC236}">
                      <a16:creationId xmlns:a16="http://schemas.microsoft.com/office/drawing/2014/main" id="{8B2921E8-04E5-704B-9A17-ED1395A52CBD}"/>
                    </a:ext>
                  </a:extLst>
                </p:cNvPr>
                <p:cNvSpPr>
                  <a:spLocks noChangeArrowheads="1"/>
                </p:cNvSpPr>
                <p:nvPr/>
              </p:nvSpPr>
              <p:spPr bwMode="auto">
                <a:xfrm>
                  <a:off x="1033671" y="1953260"/>
                  <a:ext cx="25059" cy="3579"/>
                </a:xfrm>
                <a:custGeom>
                  <a:avLst/>
                  <a:gdLst>
                    <a:gd name="connsiteX0" fmla="*/ 0 w 25059"/>
                    <a:gd name="connsiteY0" fmla="*/ 0 h 3579"/>
                    <a:gd name="connsiteX1" fmla="*/ 25059 w 25059"/>
                    <a:gd name="connsiteY1" fmla="*/ 0 h 3579"/>
                    <a:gd name="connsiteX2" fmla="*/ 25059 w 25059"/>
                    <a:gd name="connsiteY2" fmla="*/ 3579 h 3579"/>
                    <a:gd name="connsiteX3" fmla="*/ 0 w 25059"/>
                    <a:gd name="connsiteY3" fmla="*/ 3579 h 3579"/>
                    <a:gd name="connsiteX4" fmla="*/ 0 w 25059"/>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3579">
                      <a:moveTo>
                        <a:pt x="0" y="0"/>
                      </a:moveTo>
                      <a:lnTo>
                        <a:pt x="25059" y="0"/>
                      </a:lnTo>
                      <a:lnTo>
                        <a:pt x="25059"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8" name="Freeform 397">
                  <a:extLst>
                    <a:ext uri="{FF2B5EF4-FFF2-40B4-BE49-F238E27FC236}">
                      <a16:creationId xmlns:a16="http://schemas.microsoft.com/office/drawing/2014/main" id="{C8D1730F-74EB-2141-A20B-7F173F807A21}"/>
                    </a:ext>
                  </a:extLst>
                </p:cNvPr>
                <p:cNvSpPr>
                  <a:spLocks noChangeArrowheads="1"/>
                </p:cNvSpPr>
                <p:nvPr/>
              </p:nvSpPr>
              <p:spPr bwMode="auto">
                <a:xfrm>
                  <a:off x="1073049"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9" name="Freeform 398">
                  <a:extLst>
                    <a:ext uri="{FF2B5EF4-FFF2-40B4-BE49-F238E27FC236}">
                      <a16:creationId xmlns:a16="http://schemas.microsoft.com/office/drawing/2014/main" id="{CC9DA507-F517-DF41-8A19-D90BD6C3E54E}"/>
                    </a:ext>
                  </a:extLst>
                </p:cNvPr>
                <p:cNvSpPr>
                  <a:spLocks noChangeArrowheads="1"/>
                </p:cNvSpPr>
                <p:nvPr/>
              </p:nvSpPr>
              <p:spPr bwMode="auto">
                <a:xfrm>
                  <a:off x="849308" y="1976531"/>
                  <a:ext cx="26850" cy="3579"/>
                </a:xfrm>
                <a:custGeom>
                  <a:avLst/>
                  <a:gdLst>
                    <a:gd name="connsiteX0" fmla="*/ 0 w 26850"/>
                    <a:gd name="connsiteY0" fmla="*/ 0 h 3579"/>
                    <a:gd name="connsiteX1" fmla="*/ 26850 w 26850"/>
                    <a:gd name="connsiteY1" fmla="*/ 0 h 3579"/>
                    <a:gd name="connsiteX2" fmla="*/ 26850 w 26850"/>
                    <a:gd name="connsiteY2" fmla="*/ 3579 h 3579"/>
                    <a:gd name="connsiteX3" fmla="*/ 0 w 26850"/>
                    <a:gd name="connsiteY3" fmla="*/ 3579 h 3579"/>
                    <a:gd name="connsiteX4" fmla="*/ 0 w 26850"/>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3579">
                      <a:moveTo>
                        <a:pt x="0" y="0"/>
                      </a:moveTo>
                      <a:lnTo>
                        <a:pt x="26850" y="0"/>
                      </a:lnTo>
                      <a:lnTo>
                        <a:pt x="26850"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0" name="Freeform 399">
                  <a:extLst>
                    <a:ext uri="{FF2B5EF4-FFF2-40B4-BE49-F238E27FC236}">
                      <a16:creationId xmlns:a16="http://schemas.microsoft.com/office/drawing/2014/main" id="{CA19F00F-82C4-3B41-9DAE-74B73B1C7F23}"/>
                    </a:ext>
                  </a:extLst>
                </p:cNvPr>
                <p:cNvSpPr>
                  <a:spLocks noChangeArrowheads="1"/>
                </p:cNvSpPr>
                <p:nvPr/>
              </p:nvSpPr>
              <p:spPr bwMode="auto">
                <a:xfrm>
                  <a:off x="888687" y="1976531"/>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1" name="Freeform 400">
                  <a:extLst>
                    <a:ext uri="{FF2B5EF4-FFF2-40B4-BE49-F238E27FC236}">
                      <a16:creationId xmlns:a16="http://schemas.microsoft.com/office/drawing/2014/main" id="{7E544F53-289D-2C4E-A52A-079D38A24142}"/>
                    </a:ext>
                  </a:extLst>
                </p:cNvPr>
                <p:cNvSpPr>
                  <a:spLocks noChangeArrowheads="1"/>
                </p:cNvSpPr>
                <p:nvPr/>
              </p:nvSpPr>
              <p:spPr bwMode="auto">
                <a:xfrm>
                  <a:off x="935224" y="1976531"/>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2" name="Freeform 401">
                  <a:extLst>
                    <a:ext uri="{FF2B5EF4-FFF2-40B4-BE49-F238E27FC236}">
                      <a16:creationId xmlns:a16="http://schemas.microsoft.com/office/drawing/2014/main" id="{0442585A-0450-7D42-9348-10751AA63BE7}"/>
                    </a:ext>
                  </a:extLst>
                </p:cNvPr>
                <p:cNvSpPr>
                  <a:spLocks noChangeArrowheads="1"/>
                </p:cNvSpPr>
                <p:nvPr/>
              </p:nvSpPr>
              <p:spPr bwMode="auto">
                <a:xfrm>
                  <a:off x="888687" y="1996220"/>
                  <a:ext cx="32218" cy="7161"/>
                </a:xfrm>
                <a:custGeom>
                  <a:avLst/>
                  <a:gdLst>
                    <a:gd name="connsiteX0" fmla="*/ 0 w 32218"/>
                    <a:gd name="connsiteY0" fmla="*/ 0 h 7161"/>
                    <a:gd name="connsiteX1" fmla="*/ 32218 w 32218"/>
                    <a:gd name="connsiteY1" fmla="*/ 0 h 7161"/>
                    <a:gd name="connsiteX2" fmla="*/ 32218 w 32218"/>
                    <a:gd name="connsiteY2" fmla="*/ 7161 h 7161"/>
                    <a:gd name="connsiteX3" fmla="*/ 0 w 32218"/>
                    <a:gd name="connsiteY3" fmla="*/ 7161 h 7161"/>
                    <a:gd name="connsiteX4" fmla="*/ 0 w 32218"/>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7161">
                      <a:moveTo>
                        <a:pt x="0" y="0"/>
                      </a:moveTo>
                      <a:lnTo>
                        <a:pt x="32218" y="0"/>
                      </a:lnTo>
                      <a:lnTo>
                        <a:pt x="32218"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3" name="Freeform 402">
                  <a:extLst>
                    <a:ext uri="{FF2B5EF4-FFF2-40B4-BE49-F238E27FC236}">
                      <a16:creationId xmlns:a16="http://schemas.microsoft.com/office/drawing/2014/main" id="{83BC4BAA-D909-4E46-89BB-2CD29F889196}"/>
                    </a:ext>
                  </a:extLst>
                </p:cNvPr>
                <p:cNvSpPr>
                  <a:spLocks noChangeArrowheads="1"/>
                </p:cNvSpPr>
                <p:nvPr/>
              </p:nvSpPr>
              <p:spPr bwMode="auto">
                <a:xfrm>
                  <a:off x="935224" y="1996220"/>
                  <a:ext cx="118136" cy="7161"/>
                </a:xfrm>
                <a:custGeom>
                  <a:avLst/>
                  <a:gdLst>
                    <a:gd name="connsiteX0" fmla="*/ 0 w 118136"/>
                    <a:gd name="connsiteY0" fmla="*/ 0 h 7161"/>
                    <a:gd name="connsiteX1" fmla="*/ 118136 w 118136"/>
                    <a:gd name="connsiteY1" fmla="*/ 0 h 7161"/>
                    <a:gd name="connsiteX2" fmla="*/ 118136 w 118136"/>
                    <a:gd name="connsiteY2" fmla="*/ 7161 h 7161"/>
                    <a:gd name="connsiteX3" fmla="*/ 0 w 118136"/>
                    <a:gd name="connsiteY3" fmla="*/ 7161 h 7161"/>
                    <a:gd name="connsiteX4" fmla="*/ 0 w 118136"/>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7161">
                      <a:moveTo>
                        <a:pt x="0" y="0"/>
                      </a:moveTo>
                      <a:lnTo>
                        <a:pt x="118136" y="0"/>
                      </a:lnTo>
                      <a:lnTo>
                        <a:pt x="118136"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4" name="Freeform 403">
                  <a:extLst>
                    <a:ext uri="{FF2B5EF4-FFF2-40B4-BE49-F238E27FC236}">
                      <a16:creationId xmlns:a16="http://schemas.microsoft.com/office/drawing/2014/main" id="{09ABE8AC-8016-B04B-8ED5-2E10ABEFC3F4}"/>
                    </a:ext>
                  </a:extLst>
                </p:cNvPr>
                <p:cNvSpPr>
                  <a:spLocks noChangeArrowheads="1"/>
                </p:cNvSpPr>
                <p:nvPr/>
              </p:nvSpPr>
              <p:spPr bwMode="auto">
                <a:xfrm>
                  <a:off x="935225" y="2015909"/>
                  <a:ext cx="25059" cy="7161"/>
                </a:xfrm>
                <a:custGeom>
                  <a:avLst/>
                  <a:gdLst>
                    <a:gd name="connsiteX0" fmla="*/ 0 w 25059"/>
                    <a:gd name="connsiteY0" fmla="*/ 0 h 7161"/>
                    <a:gd name="connsiteX1" fmla="*/ 25059 w 25059"/>
                    <a:gd name="connsiteY1" fmla="*/ 0 h 7161"/>
                    <a:gd name="connsiteX2" fmla="*/ 25059 w 25059"/>
                    <a:gd name="connsiteY2" fmla="*/ 7161 h 7161"/>
                    <a:gd name="connsiteX3" fmla="*/ 0 w 25059"/>
                    <a:gd name="connsiteY3" fmla="*/ 7161 h 7161"/>
                    <a:gd name="connsiteX4" fmla="*/ 0 w 25059"/>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7161">
                      <a:moveTo>
                        <a:pt x="0" y="0"/>
                      </a:moveTo>
                      <a:lnTo>
                        <a:pt x="25059" y="0"/>
                      </a:lnTo>
                      <a:lnTo>
                        <a:pt x="25059"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5" name="Freeform 404">
                  <a:extLst>
                    <a:ext uri="{FF2B5EF4-FFF2-40B4-BE49-F238E27FC236}">
                      <a16:creationId xmlns:a16="http://schemas.microsoft.com/office/drawing/2014/main" id="{2AC513A2-B7E8-F044-9394-EF72433AAC6B}"/>
                    </a:ext>
                  </a:extLst>
                </p:cNvPr>
                <p:cNvSpPr>
                  <a:spLocks noChangeArrowheads="1"/>
                </p:cNvSpPr>
                <p:nvPr/>
              </p:nvSpPr>
              <p:spPr bwMode="auto">
                <a:xfrm>
                  <a:off x="974603" y="2015909"/>
                  <a:ext cx="119927" cy="7161"/>
                </a:xfrm>
                <a:custGeom>
                  <a:avLst/>
                  <a:gdLst>
                    <a:gd name="connsiteX0" fmla="*/ 0 w 119927"/>
                    <a:gd name="connsiteY0" fmla="*/ 0 h 7161"/>
                    <a:gd name="connsiteX1" fmla="*/ 119927 w 119927"/>
                    <a:gd name="connsiteY1" fmla="*/ 0 h 7161"/>
                    <a:gd name="connsiteX2" fmla="*/ 119927 w 119927"/>
                    <a:gd name="connsiteY2" fmla="*/ 7161 h 7161"/>
                    <a:gd name="connsiteX3" fmla="*/ 0 w 119927"/>
                    <a:gd name="connsiteY3" fmla="*/ 7161 h 7161"/>
                    <a:gd name="connsiteX4" fmla="*/ 0 w 119927"/>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7161">
                      <a:moveTo>
                        <a:pt x="0" y="0"/>
                      </a:moveTo>
                      <a:lnTo>
                        <a:pt x="119927" y="0"/>
                      </a:lnTo>
                      <a:lnTo>
                        <a:pt x="119927"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6" name="Freeform 405">
                  <a:extLst>
                    <a:ext uri="{FF2B5EF4-FFF2-40B4-BE49-F238E27FC236}">
                      <a16:creationId xmlns:a16="http://schemas.microsoft.com/office/drawing/2014/main" id="{E4B95D8C-286E-8C47-9E13-63C6D14A8A9E}"/>
                    </a:ext>
                  </a:extLst>
                </p:cNvPr>
                <p:cNvSpPr>
                  <a:spLocks noChangeArrowheads="1"/>
                </p:cNvSpPr>
                <p:nvPr/>
              </p:nvSpPr>
              <p:spPr bwMode="auto">
                <a:xfrm>
                  <a:off x="849308" y="2042757"/>
                  <a:ext cx="26850" cy="1791"/>
                </a:xfrm>
                <a:custGeom>
                  <a:avLst/>
                  <a:gdLst>
                    <a:gd name="connsiteX0" fmla="*/ 0 w 26850"/>
                    <a:gd name="connsiteY0" fmla="*/ 0 h 1791"/>
                    <a:gd name="connsiteX1" fmla="*/ 26850 w 26850"/>
                    <a:gd name="connsiteY1" fmla="*/ 0 h 1791"/>
                    <a:gd name="connsiteX2" fmla="*/ 26850 w 26850"/>
                    <a:gd name="connsiteY2" fmla="*/ 1791 h 1791"/>
                    <a:gd name="connsiteX3" fmla="*/ 0 w 26850"/>
                    <a:gd name="connsiteY3" fmla="*/ 1791 h 1791"/>
                    <a:gd name="connsiteX4" fmla="*/ 0 w 26850"/>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1791">
                      <a:moveTo>
                        <a:pt x="0" y="0"/>
                      </a:moveTo>
                      <a:lnTo>
                        <a:pt x="26850" y="0"/>
                      </a:lnTo>
                      <a:lnTo>
                        <a:pt x="26850"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7" name="Freeform 406">
                  <a:extLst>
                    <a:ext uri="{FF2B5EF4-FFF2-40B4-BE49-F238E27FC236}">
                      <a16:creationId xmlns:a16="http://schemas.microsoft.com/office/drawing/2014/main" id="{65F6753F-1CBA-D044-856B-0DF2F9C4CFC7}"/>
                    </a:ext>
                  </a:extLst>
                </p:cNvPr>
                <p:cNvSpPr>
                  <a:spLocks noChangeArrowheads="1"/>
                </p:cNvSpPr>
                <p:nvPr/>
              </p:nvSpPr>
              <p:spPr bwMode="auto">
                <a:xfrm>
                  <a:off x="888687" y="2042757"/>
                  <a:ext cx="32218" cy="1791"/>
                </a:xfrm>
                <a:custGeom>
                  <a:avLst/>
                  <a:gdLst>
                    <a:gd name="connsiteX0" fmla="*/ 0 w 32218"/>
                    <a:gd name="connsiteY0" fmla="*/ 0 h 1791"/>
                    <a:gd name="connsiteX1" fmla="*/ 32218 w 32218"/>
                    <a:gd name="connsiteY1" fmla="*/ 0 h 1791"/>
                    <a:gd name="connsiteX2" fmla="*/ 32218 w 32218"/>
                    <a:gd name="connsiteY2" fmla="*/ 1791 h 1791"/>
                    <a:gd name="connsiteX3" fmla="*/ 0 w 32218"/>
                    <a:gd name="connsiteY3" fmla="*/ 1791 h 1791"/>
                    <a:gd name="connsiteX4" fmla="*/ 0 w 32218"/>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1791">
                      <a:moveTo>
                        <a:pt x="0" y="0"/>
                      </a:moveTo>
                      <a:lnTo>
                        <a:pt x="32218" y="0"/>
                      </a:lnTo>
                      <a:lnTo>
                        <a:pt x="32218"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8" name="Freeform 407">
                  <a:extLst>
                    <a:ext uri="{FF2B5EF4-FFF2-40B4-BE49-F238E27FC236}">
                      <a16:creationId xmlns:a16="http://schemas.microsoft.com/office/drawing/2014/main" id="{41B73260-E3BD-A945-8248-647F91A923AE}"/>
                    </a:ext>
                  </a:extLst>
                </p:cNvPr>
                <p:cNvSpPr>
                  <a:spLocks noChangeArrowheads="1"/>
                </p:cNvSpPr>
                <p:nvPr/>
              </p:nvSpPr>
              <p:spPr bwMode="auto">
                <a:xfrm>
                  <a:off x="935225" y="2042757"/>
                  <a:ext cx="25059" cy="1791"/>
                </a:xfrm>
                <a:custGeom>
                  <a:avLst/>
                  <a:gdLst>
                    <a:gd name="connsiteX0" fmla="*/ 0 w 25059"/>
                    <a:gd name="connsiteY0" fmla="*/ 0 h 1791"/>
                    <a:gd name="connsiteX1" fmla="*/ 25059 w 25059"/>
                    <a:gd name="connsiteY1" fmla="*/ 0 h 1791"/>
                    <a:gd name="connsiteX2" fmla="*/ 25059 w 25059"/>
                    <a:gd name="connsiteY2" fmla="*/ 1791 h 1791"/>
                    <a:gd name="connsiteX3" fmla="*/ 0 w 25059"/>
                    <a:gd name="connsiteY3" fmla="*/ 1791 h 1791"/>
                    <a:gd name="connsiteX4" fmla="*/ 0 w 25059"/>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791">
                      <a:moveTo>
                        <a:pt x="0" y="0"/>
                      </a:moveTo>
                      <a:lnTo>
                        <a:pt x="25059" y="0"/>
                      </a:lnTo>
                      <a:lnTo>
                        <a:pt x="25059"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9" name="Freeform 408">
                  <a:extLst>
                    <a:ext uri="{FF2B5EF4-FFF2-40B4-BE49-F238E27FC236}">
                      <a16:creationId xmlns:a16="http://schemas.microsoft.com/office/drawing/2014/main" id="{7F84DDF6-A060-974E-A4A4-03AD2BED8B1B}"/>
                    </a:ext>
                  </a:extLst>
                </p:cNvPr>
                <p:cNvSpPr>
                  <a:spLocks noChangeArrowheads="1"/>
                </p:cNvSpPr>
                <p:nvPr/>
              </p:nvSpPr>
              <p:spPr bwMode="auto">
                <a:xfrm>
                  <a:off x="974603" y="2042757"/>
                  <a:ext cx="119927" cy="1791"/>
                </a:xfrm>
                <a:custGeom>
                  <a:avLst/>
                  <a:gdLst>
                    <a:gd name="connsiteX0" fmla="*/ 0 w 119927"/>
                    <a:gd name="connsiteY0" fmla="*/ 0 h 1791"/>
                    <a:gd name="connsiteX1" fmla="*/ 119927 w 119927"/>
                    <a:gd name="connsiteY1" fmla="*/ 0 h 1791"/>
                    <a:gd name="connsiteX2" fmla="*/ 119927 w 119927"/>
                    <a:gd name="connsiteY2" fmla="*/ 1791 h 1791"/>
                    <a:gd name="connsiteX3" fmla="*/ 0 w 119927"/>
                    <a:gd name="connsiteY3" fmla="*/ 1791 h 1791"/>
                    <a:gd name="connsiteX4" fmla="*/ 0 w 119927"/>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791">
                      <a:moveTo>
                        <a:pt x="0" y="0"/>
                      </a:moveTo>
                      <a:lnTo>
                        <a:pt x="119927" y="0"/>
                      </a:lnTo>
                      <a:lnTo>
                        <a:pt x="119927"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0" name="Freeform 409">
                  <a:extLst>
                    <a:ext uri="{FF2B5EF4-FFF2-40B4-BE49-F238E27FC236}">
                      <a16:creationId xmlns:a16="http://schemas.microsoft.com/office/drawing/2014/main" id="{4021DF48-A1F3-6546-8DDE-959028B06E38}"/>
                    </a:ext>
                  </a:extLst>
                </p:cNvPr>
                <p:cNvSpPr>
                  <a:spLocks noChangeArrowheads="1"/>
                </p:cNvSpPr>
                <p:nvPr/>
              </p:nvSpPr>
              <p:spPr bwMode="auto">
                <a:xfrm>
                  <a:off x="849308" y="2058867"/>
                  <a:ext cx="26850" cy="8949"/>
                </a:xfrm>
                <a:custGeom>
                  <a:avLst/>
                  <a:gdLst>
                    <a:gd name="connsiteX0" fmla="*/ 0 w 26850"/>
                    <a:gd name="connsiteY0" fmla="*/ 0 h 8949"/>
                    <a:gd name="connsiteX1" fmla="*/ 26850 w 26850"/>
                    <a:gd name="connsiteY1" fmla="*/ 0 h 8949"/>
                    <a:gd name="connsiteX2" fmla="*/ 26850 w 26850"/>
                    <a:gd name="connsiteY2" fmla="*/ 8949 h 8949"/>
                    <a:gd name="connsiteX3" fmla="*/ 0 w 26850"/>
                    <a:gd name="connsiteY3" fmla="*/ 8949 h 8949"/>
                    <a:gd name="connsiteX4" fmla="*/ 0 w 26850"/>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8949">
                      <a:moveTo>
                        <a:pt x="0" y="0"/>
                      </a:moveTo>
                      <a:lnTo>
                        <a:pt x="26850" y="0"/>
                      </a:lnTo>
                      <a:lnTo>
                        <a:pt x="26850"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1" name="Freeform 410">
                  <a:extLst>
                    <a:ext uri="{FF2B5EF4-FFF2-40B4-BE49-F238E27FC236}">
                      <a16:creationId xmlns:a16="http://schemas.microsoft.com/office/drawing/2014/main" id="{FC70A895-31AB-FD43-886D-4BA51CD50157}"/>
                    </a:ext>
                  </a:extLst>
                </p:cNvPr>
                <p:cNvSpPr>
                  <a:spLocks noChangeArrowheads="1"/>
                </p:cNvSpPr>
                <p:nvPr/>
              </p:nvSpPr>
              <p:spPr bwMode="auto">
                <a:xfrm>
                  <a:off x="888687" y="2058867"/>
                  <a:ext cx="32218" cy="8949"/>
                </a:xfrm>
                <a:custGeom>
                  <a:avLst/>
                  <a:gdLst>
                    <a:gd name="connsiteX0" fmla="*/ 0 w 32218"/>
                    <a:gd name="connsiteY0" fmla="*/ 0 h 8949"/>
                    <a:gd name="connsiteX1" fmla="*/ 32218 w 32218"/>
                    <a:gd name="connsiteY1" fmla="*/ 0 h 8949"/>
                    <a:gd name="connsiteX2" fmla="*/ 32218 w 32218"/>
                    <a:gd name="connsiteY2" fmla="*/ 8949 h 8949"/>
                    <a:gd name="connsiteX3" fmla="*/ 0 w 32218"/>
                    <a:gd name="connsiteY3" fmla="*/ 8949 h 8949"/>
                    <a:gd name="connsiteX4" fmla="*/ 0 w 32218"/>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8949">
                      <a:moveTo>
                        <a:pt x="0" y="0"/>
                      </a:moveTo>
                      <a:lnTo>
                        <a:pt x="32218" y="0"/>
                      </a:lnTo>
                      <a:lnTo>
                        <a:pt x="32218"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2" name="Freeform 411">
                  <a:extLst>
                    <a:ext uri="{FF2B5EF4-FFF2-40B4-BE49-F238E27FC236}">
                      <a16:creationId xmlns:a16="http://schemas.microsoft.com/office/drawing/2014/main" id="{23F9CEDE-609A-DD42-8B21-706B136A9855}"/>
                    </a:ext>
                  </a:extLst>
                </p:cNvPr>
                <p:cNvSpPr>
                  <a:spLocks noChangeArrowheads="1"/>
                </p:cNvSpPr>
                <p:nvPr/>
              </p:nvSpPr>
              <p:spPr bwMode="auto">
                <a:xfrm>
                  <a:off x="935224" y="2058867"/>
                  <a:ext cx="118136" cy="8949"/>
                </a:xfrm>
                <a:custGeom>
                  <a:avLst/>
                  <a:gdLst>
                    <a:gd name="connsiteX0" fmla="*/ 0 w 118136"/>
                    <a:gd name="connsiteY0" fmla="*/ 0 h 8949"/>
                    <a:gd name="connsiteX1" fmla="*/ 118136 w 118136"/>
                    <a:gd name="connsiteY1" fmla="*/ 0 h 8949"/>
                    <a:gd name="connsiteX2" fmla="*/ 118136 w 118136"/>
                    <a:gd name="connsiteY2" fmla="*/ 8949 h 8949"/>
                    <a:gd name="connsiteX3" fmla="*/ 0 w 118136"/>
                    <a:gd name="connsiteY3" fmla="*/ 8949 h 8949"/>
                    <a:gd name="connsiteX4" fmla="*/ 0 w 118136"/>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8949">
                      <a:moveTo>
                        <a:pt x="0" y="0"/>
                      </a:moveTo>
                      <a:lnTo>
                        <a:pt x="118136" y="0"/>
                      </a:lnTo>
                      <a:lnTo>
                        <a:pt x="118136"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3" name="Freeform 412">
                  <a:extLst>
                    <a:ext uri="{FF2B5EF4-FFF2-40B4-BE49-F238E27FC236}">
                      <a16:creationId xmlns:a16="http://schemas.microsoft.com/office/drawing/2014/main" id="{D804A186-884A-B24C-B45D-F90A4039A4A6}"/>
                    </a:ext>
                  </a:extLst>
                </p:cNvPr>
                <p:cNvSpPr>
                  <a:spLocks noChangeArrowheads="1"/>
                </p:cNvSpPr>
                <p:nvPr/>
              </p:nvSpPr>
              <p:spPr bwMode="auto">
                <a:xfrm>
                  <a:off x="1018293" y="2262341"/>
                  <a:ext cx="95968" cy="64709"/>
                </a:xfrm>
                <a:custGeom>
                  <a:avLst/>
                  <a:gdLst>
                    <a:gd name="connsiteX0" fmla="*/ 5578 w 95968"/>
                    <a:gd name="connsiteY0" fmla="*/ 0 h 64709"/>
                    <a:gd name="connsiteX1" fmla="*/ 95968 w 95968"/>
                    <a:gd name="connsiteY1" fmla="*/ 0 h 64709"/>
                    <a:gd name="connsiteX2" fmla="*/ 95968 w 95968"/>
                    <a:gd name="connsiteY2" fmla="*/ 64709 h 64709"/>
                    <a:gd name="connsiteX3" fmla="*/ 0 w 95968"/>
                    <a:gd name="connsiteY3" fmla="*/ 64709 h 64709"/>
                    <a:gd name="connsiteX4" fmla="*/ 5578 w 95968"/>
                    <a:gd name="connsiteY4" fmla="*/ 0 h 6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8" h="64709">
                      <a:moveTo>
                        <a:pt x="5578" y="0"/>
                      </a:moveTo>
                      <a:lnTo>
                        <a:pt x="95968" y="0"/>
                      </a:lnTo>
                      <a:lnTo>
                        <a:pt x="95968" y="64709"/>
                      </a:lnTo>
                      <a:lnTo>
                        <a:pt x="0" y="64709"/>
                      </a:lnTo>
                      <a:lnTo>
                        <a:pt x="5578"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4" name="Freeform 413">
                  <a:extLst>
                    <a:ext uri="{FF2B5EF4-FFF2-40B4-BE49-F238E27FC236}">
                      <a16:creationId xmlns:a16="http://schemas.microsoft.com/office/drawing/2014/main" id="{E0D9ED1D-FE3E-BC4D-B05A-AA1058C30E1D}"/>
                    </a:ext>
                  </a:extLst>
                </p:cNvPr>
                <p:cNvSpPr>
                  <a:spLocks noChangeArrowheads="1"/>
                </p:cNvSpPr>
                <p:nvPr/>
              </p:nvSpPr>
              <p:spPr bwMode="auto">
                <a:xfrm>
                  <a:off x="1004905" y="2340337"/>
                  <a:ext cx="109356" cy="16736"/>
                </a:xfrm>
                <a:custGeom>
                  <a:avLst/>
                  <a:gdLst>
                    <a:gd name="connsiteX0" fmla="*/ 10195 w 109356"/>
                    <a:gd name="connsiteY0" fmla="*/ 0 h 16736"/>
                    <a:gd name="connsiteX1" fmla="*/ 12234 w 109356"/>
                    <a:gd name="connsiteY1" fmla="*/ 0 h 16736"/>
                    <a:gd name="connsiteX2" fmla="*/ 100834 w 109356"/>
                    <a:gd name="connsiteY2" fmla="*/ 0 h 16736"/>
                    <a:gd name="connsiteX3" fmla="*/ 109356 w 109356"/>
                    <a:gd name="connsiteY3" fmla="*/ 0 h 16736"/>
                    <a:gd name="connsiteX4" fmla="*/ 109356 w 109356"/>
                    <a:gd name="connsiteY4" fmla="*/ 16736 h 16736"/>
                    <a:gd name="connsiteX5" fmla="*/ 80862 w 109356"/>
                    <a:gd name="connsiteY5" fmla="*/ 16736 h 16736"/>
                    <a:gd name="connsiteX6" fmla="*/ 10195 w 109356"/>
                    <a:gd name="connsiteY6" fmla="*/ 16736 h 16736"/>
                    <a:gd name="connsiteX7" fmla="*/ 0 w 109356"/>
                    <a:gd name="connsiteY7" fmla="*/ 8368 h 16736"/>
                    <a:gd name="connsiteX8" fmla="*/ 10195 w 109356"/>
                    <a:gd name="connsiteY8" fmla="*/ 0 h 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56" h="16736">
                      <a:moveTo>
                        <a:pt x="10195" y="0"/>
                      </a:moveTo>
                      <a:lnTo>
                        <a:pt x="12234" y="0"/>
                      </a:lnTo>
                      <a:cubicBezTo>
                        <a:pt x="12234" y="0"/>
                        <a:pt x="12234" y="0"/>
                        <a:pt x="100834" y="0"/>
                      </a:cubicBezTo>
                      <a:lnTo>
                        <a:pt x="109356" y="0"/>
                      </a:lnTo>
                      <a:lnTo>
                        <a:pt x="109356" y="16736"/>
                      </a:lnTo>
                      <a:lnTo>
                        <a:pt x="80862" y="16736"/>
                      </a:lnTo>
                      <a:cubicBezTo>
                        <a:pt x="60373" y="16736"/>
                        <a:pt x="36957" y="16736"/>
                        <a:pt x="10195" y="16736"/>
                      </a:cubicBezTo>
                      <a:cubicBezTo>
                        <a:pt x="4078" y="16736"/>
                        <a:pt x="0" y="14644"/>
                        <a:pt x="0" y="8368"/>
                      </a:cubicBezTo>
                      <a:cubicBezTo>
                        <a:pt x="0" y="2092"/>
                        <a:pt x="4078" y="0"/>
                        <a:pt x="10195" y="0"/>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grpSp>
          <p:nvGrpSpPr>
            <p:cNvPr id="265" name="Group 264">
              <a:extLst>
                <a:ext uri="{FF2B5EF4-FFF2-40B4-BE49-F238E27FC236}">
                  <a16:creationId xmlns:a16="http://schemas.microsoft.com/office/drawing/2014/main" id="{059744B0-D4B9-D848-AC0A-8D2B5B1451FA}"/>
                </a:ext>
              </a:extLst>
            </p:cNvPr>
            <p:cNvGrpSpPr/>
            <p:nvPr/>
          </p:nvGrpSpPr>
          <p:grpSpPr>
            <a:xfrm>
              <a:off x="3595275" y="4376703"/>
              <a:ext cx="903672" cy="903672"/>
              <a:chOff x="6342168" y="-1381953"/>
              <a:chExt cx="1542984" cy="1542984"/>
            </a:xfrm>
          </p:grpSpPr>
          <p:grpSp>
            <p:nvGrpSpPr>
              <p:cNvPr id="367" name="Group 366">
                <a:extLst>
                  <a:ext uri="{FF2B5EF4-FFF2-40B4-BE49-F238E27FC236}">
                    <a16:creationId xmlns:a16="http://schemas.microsoft.com/office/drawing/2014/main" id="{F83804CB-4B38-794B-9228-3E0627E9611E}"/>
                  </a:ext>
                </a:extLst>
              </p:cNvPr>
              <p:cNvGrpSpPr/>
              <p:nvPr/>
            </p:nvGrpSpPr>
            <p:grpSpPr>
              <a:xfrm>
                <a:off x="6499068" y="-1210777"/>
                <a:ext cx="1229186" cy="171842"/>
                <a:chOff x="6498321" y="-1210777"/>
                <a:chExt cx="1229186" cy="171842"/>
              </a:xfrm>
              <a:solidFill>
                <a:srgbClr val="54B847"/>
              </a:solidFill>
            </p:grpSpPr>
            <p:sp>
              <p:nvSpPr>
                <p:cNvPr id="373" name="Freeform 372">
                  <a:extLst>
                    <a:ext uri="{FF2B5EF4-FFF2-40B4-BE49-F238E27FC236}">
                      <a16:creationId xmlns:a16="http://schemas.microsoft.com/office/drawing/2014/main" id="{95E0FA7B-5220-714D-B95F-B881D95AB6B2}"/>
                    </a:ext>
                  </a:extLst>
                </p:cNvPr>
                <p:cNvSpPr/>
                <p:nvPr/>
              </p:nvSpPr>
              <p:spPr>
                <a:xfrm rot="7200000">
                  <a:off x="6498182" y="-1210638"/>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4" name="Freeform 373">
                  <a:extLst>
                    <a:ext uri="{FF2B5EF4-FFF2-40B4-BE49-F238E27FC236}">
                      <a16:creationId xmlns:a16="http://schemas.microsoft.com/office/drawing/2014/main" id="{0DA52338-70F8-CF46-B68E-2914A7D597BB}"/>
                    </a:ext>
                  </a:extLst>
                </p:cNvPr>
                <p:cNvSpPr/>
                <p:nvPr/>
              </p:nvSpPr>
              <p:spPr>
                <a:xfrm rot="7200000">
                  <a:off x="6709707"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5" name="Freeform 374">
                  <a:extLst>
                    <a:ext uri="{FF2B5EF4-FFF2-40B4-BE49-F238E27FC236}">
                      <a16:creationId xmlns:a16="http://schemas.microsoft.com/office/drawing/2014/main" id="{7DC8A81E-9B2A-3B4D-AF07-4D6427F8D7B3}"/>
                    </a:ext>
                  </a:extLst>
                </p:cNvPr>
                <p:cNvSpPr/>
                <p:nvPr/>
              </p:nvSpPr>
              <p:spPr>
                <a:xfrm rot="7200000">
                  <a:off x="692123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6" name="Freeform 375">
                  <a:extLst>
                    <a:ext uri="{FF2B5EF4-FFF2-40B4-BE49-F238E27FC236}">
                      <a16:creationId xmlns:a16="http://schemas.microsoft.com/office/drawing/2014/main" id="{7836D47D-D516-EF42-9317-3983F751CB66}"/>
                    </a:ext>
                  </a:extLst>
                </p:cNvPr>
                <p:cNvSpPr/>
                <p:nvPr/>
              </p:nvSpPr>
              <p:spPr>
                <a:xfrm rot="7200000">
                  <a:off x="7132757"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7" name="Freeform 376">
                  <a:extLst>
                    <a:ext uri="{FF2B5EF4-FFF2-40B4-BE49-F238E27FC236}">
                      <a16:creationId xmlns:a16="http://schemas.microsoft.com/office/drawing/2014/main" id="{E596A72E-C3D2-8448-97D4-45393F924461}"/>
                    </a:ext>
                  </a:extLst>
                </p:cNvPr>
                <p:cNvSpPr/>
                <p:nvPr/>
              </p:nvSpPr>
              <p:spPr>
                <a:xfrm rot="7200000">
                  <a:off x="734428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8" name="Freeform 377">
                  <a:extLst>
                    <a:ext uri="{FF2B5EF4-FFF2-40B4-BE49-F238E27FC236}">
                      <a16:creationId xmlns:a16="http://schemas.microsoft.com/office/drawing/2014/main" id="{DEED5146-B6F2-684B-B722-511D9BA8EF49}"/>
                    </a:ext>
                  </a:extLst>
                </p:cNvPr>
                <p:cNvSpPr/>
                <p:nvPr/>
              </p:nvSpPr>
              <p:spPr>
                <a:xfrm rot="7200000">
                  <a:off x="7555806"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68" name="Rectangle 367">
                <a:extLst>
                  <a:ext uri="{FF2B5EF4-FFF2-40B4-BE49-F238E27FC236}">
                    <a16:creationId xmlns:a16="http://schemas.microsoft.com/office/drawing/2014/main" id="{2651FE94-C815-EB4D-96FB-D3005F09ED77}"/>
                  </a:ext>
                </a:extLst>
              </p:cNvPr>
              <p:cNvSpPr/>
              <p:nvPr/>
            </p:nvSpPr>
            <p:spPr>
              <a:xfrm>
                <a:off x="6807200" y="-945808"/>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69" name="Rectangle 368">
                <a:extLst>
                  <a:ext uri="{FF2B5EF4-FFF2-40B4-BE49-F238E27FC236}">
                    <a16:creationId xmlns:a16="http://schemas.microsoft.com/office/drawing/2014/main" id="{B87D0881-D2A4-0B48-B974-67303191E361}"/>
                  </a:ext>
                </a:extLst>
              </p:cNvPr>
              <p:cNvSpPr/>
              <p:nvPr/>
            </p:nvSpPr>
            <p:spPr>
              <a:xfrm>
                <a:off x="6807200" y="-742886"/>
                <a:ext cx="603624"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0" name="Rectangle 369">
                <a:extLst>
                  <a:ext uri="{FF2B5EF4-FFF2-40B4-BE49-F238E27FC236}">
                    <a16:creationId xmlns:a16="http://schemas.microsoft.com/office/drawing/2014/main" id="{500EE951-F60A-2D41-9C36-50C033FD3ABD}"/>
                  </a:ext>
                </a:extLst>
              </p:cNvPr>
              <p:cNvSpPr/>
              <p:nvPr/>
            </p:nvSpPr>
            <p:spPr>
              <a:xfrm>
                <a:off x="6382650" y="-338377"/>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1" name="Rectangle 370">
                <a:extLst>
                  <a:ext uri="{FF2B5EF4-FFF2-40B4-BE49-F238E27FC236}">
                    <a16:creationId xmlns:a16="http://schemas.microsoft.com/office/drawing/2014/main" id="{2BD3DC53-9804-0A44-AFFB-ED86F246CCD1}"/>
                  </a:ext>
                </a:extLst>
              </p:cNvPr>
              <p:cNvSpPr/>
              <p:nvPr/>
            </p:nvSpPr>
            <p:spPr>
              <a:xfrm>
                <a:off x="6382650" y="-135455"/>
                <a:ext cx="42455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2" name="Freeform 371">
                <a:extLst>
                  <a:ext uri="{FF2B5EF4-FFF2-40B4-BE49-F238E27FC236}">
                    <a16:creationId xmlns:a16="http://schemas.microsoft.com/office/drawing/2014/main" id="{BAFC106B-75A2-1E4A-96A0-CFAE45648E60}"/>
                  </a:ext>
                </a:extLst>
              </p:cNvPr>
              <p:cNvSpPr/>
              <p:nvPr/>
            </p:nvSpPr>
            <p:spPr>
              <a:xfrm rot="5400000">
                <a:off x="6342168" y="-1381953"/>
                <a:ext cx="1542984" cy="1542984"/>
              </a:xfrm>
              <a:custGeom>
                <a:avLst/>
                <a:gdLst>
                  <a:gd name="connsiteX0" fmla="*/ 1266384 w 1542984"/>
                  <a:gd name="connsiteY0" fmla="*/ 458089 h 1542984"/>
                  <a:gd name="connsiteX1" fmla="*/ 1429985 w 1542984"/>
                  <a:gd name="connsiteY1" fmla="*/ 458089 h 1542984"/>
                  <a:gd name="connsiteX2" fmla="*/ 1429985 w 1542984"/>
                  <a:gd name="connsiteY2" fmla="*/ 94807 h 1542984"/>
                  <a:gd name="connsiteX3" fmla="*/ 1266384 w 1542984"/>
                  <a:gd name="connsiteY3" fmla="*/ 94807 h 1542984"/>
                  <a:gd name="connsiteX4" fmla="*/ 1266384 w 1542984"/>
                  <a:gd name="connsiteY4" fmla="*/ 1057622 h 1542984"/>
                  <a:gd name="connsiteX5" fmla="*/ 1429985 w 1542984"/>
                  <a:gd name="connsiteY5" fmla="*/ 1057622 h 1542984"/>
                  <a:gd name="connsiteX6" fmla="*/ 1429985 w 1542984"/>
                  <a:gd name="connsiteY6" fmla="*/ 503808 h 1542984"/>
                  <a:gd name="connsiteX7" fmla="*/ 1266384 w 1542984"/>
                  <a:gd name="connsiteY7" fmla="*/ 503808 h 1542984"/>
                  <a:gd name="connsiteX8" fmla="*/ 1266384 w 1542984"/>
                  <a:gd name="connsiteY8" fmla="*/ 1448176 h 1542984"/>
                  <a:gd name="connsiteX9" fmla="*/ 1429985 w 1542984"/>
                  <a:gd name="connsiteY9" fmla="*/ 1448176 h 1542984"/>
                  <a:gd name="connsiteX10" fmla="*/ 1429985 w 1542984"/>
                  <a:gd name="connsiteY10" fmla="*/ 1103341 h 1542984"/>
                  <a:gd name="connsiteX11" fmla="*/ 1266384 w 1542984"/>
                  <a:gd name="connsiteY11" fmla="*/ 1103341 h 1542984"/>
                  <a:gd name="connsiteX12" fmla="*/ 1065969 w 1542984"/>
                  <a:gd name="connsiteY12" fmla="*/ 458089 h 1542984"/>
                  <a:gd name="connsiteX13" fmla="*/ 1220665 w 1542984"/>
                  <a:gd name="connsiteY13" fmla="*/ 458089 h 1542984"/>
                  <a:gd name="connsiteX14" fmla="*/ 1220665 w 1542984"/>
                  <a:gd name="connsiteY14" fmla="*/ 94807 h 1542984"/>
                  <a:gd name="connsiteX15" fmla="*/ 1065969 w 1542984"/>
                  <a:gd name="connsiteY15" fmla="*/ 94807 h 1542984"/>
                  <a:gd name="connsiteX16" fmla="*/ 1065969 w 1542984"/>
                  <a:gd name="connsiteY16" fmla="*/ 1057622 h 1542984"/>
                  <a:gd name="connsiteX17" fmla="*/ 1220665 w 1542984"/>
                  <a:gd name="connsiteY17" fmla="*/ 1057622 h 1542984"/>
                  <a:gd name="connsiteX18" fmla="*/ 1220665 w 1542984"/>
                  <a:gd name="connsiteY18" fmla="*/ 503808 h 1542984"/>
                  <a:gd name="connsiteX19" fmla="*/ 1065969 w 1542984"/>
                  <a:gd name="connsiteY19" fmla="*/ 503808 h 1542984"/>
                  <a:gd name="connsiteX20" fmla="*/ 1065969 w 1542984"/>
                  <a:gd name="connsiteY20" fmla="*/ 1448176 h 1542984"/>
                  <a:gd name="connsiteX21" fmla="*/ 1220665 w 1542984"/>
                  <a:gd name="connsiteY21" fmla="*/ 1448176 h 1542984"/>
                  <a:gd name="connsiteX22" fmla="*/ 1220665 w 1542984"/>
                  <a:gd name="connsiteY22" fmla="*/ 1103341 h 1542984"/>
                  <a:gd name="connsiteX23" fmla="*/ 1065969 w 1542984"/>
                  <a:gd name="connsiteY23" fmla="*/ 1103341 h 1542984"/>
                  <a:gd name="connsiteX24" fmla="*/ 865554 w 1542984"/>
                  <a:gd name="connsiteY24" fmla="*/ 458089 h 1542984"/>
                  <a:gd name="connsiteX25" fmla="*/ 1020250 w 1542984"/>
                  <a:gd name="connsiteY25" fmla="*/ 458089 h 1542984"/>
                  <a:gd name="connsiteX26" fmla="*/ 1020250 w 1542984"/>
                  <a:gd name="connsiteY26" fmla="*/ 94807 h 1542984"/>
                  <a:gd name="connsiteX27" fmla="*/ 865554 w 1542984"/>
                  <a:gd name="connsiteY27" fmla="*/ 94807 h 1542984"/>
                  <a:gd name="connsiteX28" fmla="*/ 865554 w 1542984"/>
                  <a:gd name="connsiteY28" fmla="*/ 1057622 h 1542984"/>
                  <a:gd name="connsiteX29" fmla="*/ 1020250 w 1542984"/>
                  <a:gd name="connsiteY29" fmla="*/ 1057622 h 1542984"/>
                  <a:gd name="connsiteX30" fmla="*/ 1020250 w 1542984"/>
                  <a:gd name="connsiteY30" fmla="*/ 503808 h 1542984"/>
                  <a:gd name="connsiteX31" fmla="*/ 865554 w 1542984"/>
                  <a:gd name="connsiteY31" fmla="*/ 503808 h 1542984"/>
                  <a:gd name="connsiteX32" fmla="*/ 865554 w 1542984"/>
                  <a:gd name="connsiteY32" fmla="*/ 1448176 h 1542984"/>
                  <a:gd name="connsiteX33" fmla="*/ 1020250 w 1542984"/>
                  <a:gd name="connsiteY33" fmla="*/ 1448176 h 1542984"/>
                  <a:gd name="connsiteX34" fmla="*/ 1020250 w 1542984"/>
                  <a:gd name="connsiteY34" fmla="*/ 1103341 h 1542984"/>
                  <a:gd name="connsiteX35" fmla="*/ 865554 w 1542984"/>
                  <a:gd name="connsiteY35" fmla="*/ 1103341 h 1542984"/>
                  <a:gd name="connsiteX36" fmla="*/ 665139 w 1542984"/>
                  <a:gd name="connsiteY36" fmla="*/ 458089 h 1542984"/>
                  <a:gd name="connsiteX37" fmla="*/ 819835 w 1542984"/>
                  <a:gd name="connsiteY37" fmla="*/ 458089 h 1542984"/>
                  <a:gd name="connsiteX38" fmla="*/ 819835 w 1542984"/>
                  <a:gd name="connsiteY38" fmla="*/ 94807 h 1542984"/>
                  <a:gd name="connsiteX39" fmla="*/ 665139 w 1542984"/>
                  <a:gd name="connsiteY39" fmla="*/ 94807 h 1542984"/>
                  <a:gd name="connsiteX40" fmla="*/ 665139 w 1542984"/>
                  <a:gd name="connsiteY40" fmla="*/ 1057622 h 1542984"/>
                  <a:gd name="connsiteX41" fmla="*/ 819835 w 1542984"/>
                  <a:gd name="connsiteY41" fmla="*/ 1057622 h 1542984"/>
                  <a:gd name="connsiteX42" fmla="*/ 819835 w 1542984"/>
                  <a:gd name="connsiteY42" fmla="*/ 503808 h 1542984"/>
                  <a:gd name="connsiteX43" fmla="*/ 665139 w 1542984"/>
                  <a:gd name="connsiteY43" fmla="*/ 503808 h 1542984"/>
                  <a:gd name="connsiteX44" fmla="*/ 665139 w 1542984"/>
                  <a:gd name="connsiteY44" fmla="*/ 1448176 h 1542984"/>
                  <a:gd name="connsiteX45" fmla="*/ 819835 w 1542984"/>
                  <a:gd name="connsiteY45" fmla="*/ 1448176 h 1542984"/>
                  <a:gd name="connsiteX46" fmla="*/ 819835 w 1542984"/>
                  <a:gd name="connsiteY46" fmla="*/ 1103341 h 1542984"/>
                  <a:gd name="connsiteX47" fmla="*/ 665139 w 1542984"/>
                  <a:gd name="connsiteY47" fmla="*/ 1103341 h 1542984"/>
                  <a:gd name="connsiteX48" fmla="*/ 468894 w 1542984"/>
                  <a:gd name="connsiteY48" fmla="*/ 458089 h 1542984"/>
                  <a:gd name="connsiteX49" fmla="*/ 619420 w 1542984"/>
                  <a:gd name="connsiteY49" fmla="*/ 458089 h 1542984"/>
                  <a:gd name="connsiteX50" fmla="*/ 619420 w 1542984"/>
                  <a:gd name="connsiteY50" fmla="*/ 94807 h 1542984"/>
                  <a:gd name="connsiteX51" fmla="*/ 468894 w 1542984"/>
                  <a:gd name="connsiteY51" fmla="*/ 94807 h 1542984"/>
                  <a:gd name="connsiteX52" fmla="*/ 468894 w 1542984"/>
                  <a:gd name="connsiteY52" fmla="*/ 1057622 h 1542984"/>
                  <a:gd name="connsiteX53" fmla="*/ 619420 w 1542984"/>
                  <a:gd name="connsiteY53" fmla="*/ 1057622 h 1542984"/>
                  <a:gd name="connsiteX54" fmla="*/ 619420 w 1542984"/>
                  <a:gd name="connsiteY54" fmla="*/ 503808 h 1542984"/>
                  <a:gd name="connsiteX55" fmla="*/ 468894 w 1542984"/>
                  <a:gd name="connsiteY55" fmla="*/ 503808 h 1542984"/>
                  <a:gd name="connsiteX56" fmla="*/ 468894 w 1542984"/>
                  <a:gd name="connsiteY56" fmla="*/ 1448176 h 1542984"/>
                  <a:gd name="connsiteX57" fmla="*/ 619420 w 1542984"/>
                  <a:gd name="connsiteY57" fmla="*/ 1448176 h 1542984"/>
                  <a:gd name="connsiteX58" fmla="*/ 619420 w 1542984"/>
                  <a:gd name="connsiteY58" fmla="*/ 1103341 h 1542984"/>
                  <a:gd name="connsiteX59" fmla="*/ 468894 w 1542984"/>
                  <a:gd name="connsiteY59" fmla="*/ 1103341 h 1542984"/>
                  <a:gd name="connsiteX60" fmla="*/ 113000 w 1542984"/>
                  <a:gd name="connsiteY60" fmla="*/ 1448176 h 1542984"/>
                  <a:gd name="connsiteX61" fmla="*/ 385322 w 1542984"/>
                  <a:gd name="connsiteY61" fmla="*/ 1448176 h 1542984"/>
                  <a:gd name="connsiteX62" fmla="*/ 385322 w 1542984"/>
                  <a:gd name="connsiteY62" fmla="*/ 94807 h 1542984"/>
                  <a:gd name="connsiteX63" fmla="*/ 113000 w 1542984"/>
                  <a:gd name="connsiteY63" fmla="*/ 94807 h 1542984"/>
                  <a:gd name="connsiteX64" fmla="*/ 0 w 1542984"/>
                  <a:gd name="connsiteY64" fmla="*/ 1426257 h 1542984"/>
                  <a:gd name="connsiteX65" fmla="*/ 0 w 1542984"/>
                  <a:gd name="connsiteY65" fmla="*/ 116727 h 1542984"/>
                  <a:gd name="connsiteX66" fmla="*/ 116727 w 1542984"/>
                  <a:gd name="connsiteY66" fmla="*/ 0 h 1542984"/>
                  <a:gd name="connsiteX67" fmla="*/ 1426257 w 1542984"/>
                  <a:gd name="connsiteY67" fmla="*/ 0 h 1542984"/>
                  <a:gd name="connsiteX68" fmla="*/ 1542984 w 1542984"/>
                  <a:gd name="connsiteY68" fmla="*/ 116727 h 1542984"/>
                  <a:gd name="connsiteX69" fmla="*/ 1542984 w 1542984"/>
                  <a:gd name="connsiteY69" fmla="*/ 1426257 h 1542984"/>
                  <a:gd name="connsiteX70" fmla="*/ 1426257 w 1542984"/>
                  <a:gd name="connsiteY70" fmla="*/ 1542984 h 1542984"/>
                  <a:gd name="connsiteX71" fmla="*/ 116727 w 1542984"/>
                  <a:gd name="connsiteY71" fmla="*/ 1542984 h 1542984"/>
                  <a:gd name="connsiteX72" fmla="*/ 0 w 1542984"/>
                  <a:gd name="connsiteY72" fmla="*/ 1426257 h 154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42984" h="1542984">
                    <a:moveTo>
                      <a:pt x="1266384" y="458089"/>
                    </a:moveTo>
                    <a:lnTo>
                      <a:pt x="1429985" y="458089"/>
                    </a:lnTo>
                    <a:lnTo>
                      <a:pt x="1429985" y="94807"/>
                    </a:lnTo>
                    <a:lnTo>
                      <a:pt x="1266384" y="94807"/>
                    </a:lnTo>
                    <a:close/>
                    <a:moveTo>
                      <a:pt x="1266384" y="1057622"/>
                    </a:moveTo>
                    <a:lnTo>
                      <a:pt x="1429985" y="1057622"/>
                    </a:lnTo>
                    <a:lnTo>
                      <a:pt x="1429985" y="503808"/>
                    </a:lnTo>
                    <a:lnTo>
                      <a:pt x="1266384" y="503808"/>
                    </a:lnTo>
                    <a:close/>
                    <a:moveTo>
                      <a:pt x="1266384" y="1448176"/>
                    </a:moveTo>
                    <a:lnTo>
                      <a:pt x="1429985" y="1448176"/>
                    </a:lnTo>
                    <a:lnTo>
                      <a:pt x="1429985" y="1103341"/>
                    </a:lnTo>
                    <a:lnTo>
                      <a:pt x="1266384" y="1103341"/>
                    </a:lnTo>
                    <a:close/>
                    <a:moveTo>
                      <a:pt x="1065969" y="458089"/>
                    </a:moveTo>
                    <a:lnTo>
                      <a:pt x="1220665" y="458089"/>
                    </a:lnTo>
                    <a:lnTo>
                      <a:pt x="1220665" y="94807"/>
                    </a:lnTo>
                    <a:lnTo>
                      <a:pt x="1065969" y="94807"/>
                    </a:lnTo>
                    <a:close/>
                    <a:moveTo>
                      <a:pt x="1065969" y="1057622"/>
                    </a:moveTo>
                    <a:lnTo>
                      <a:pt x="1220665" y="1057622"/>
                    </a:lnTo>
                    <a:lnTo>
                      <a:pt x="1220665" y="503808"/>
                    </a:lnTo>
                    <a:lnTo>
                      <a:pt x="1065969" y="503808"/>
                    </a:lnTo>
                    <a:close/>
                    <a:moveTo>
                      <a:pt x="1065969" y="1448176"/>
                    </a:moveTo>
                    <a:lnTo>
                      <a:pt x="1220665" y="1448176"/>
                    </a:lnTo>
                    <a:lnTo>
                      <a:pt x="1220665" y="1103341"/>
                    </a:lnTo>
                    <a:lnTo>
                      <a:pt x="1065969" y="1103341"/>
                    </a:lnTo>
                    <a:close/>
                    <a:moveTo>
                      <a:pt x="865554" y="458089"/>
                    </a:moveTo>
                    <a:lnTo>
                      <a:pt x="1020250" y="458089"/>
                    </a:lnTo>
                    <a:lnTo>
                      <a:pt x="1020250" y="94807"/>
                    </a:lnTo>
                    <a:lnTo>
                      <a:pt x="865554" y="94807"/>
                    </a:lnTo>
                    <a:close/>
                    <a:moveTo>
                      <a:pt x="865554" y="1057622"/>
                    </a:moveTo>
                    <a:lnTo>
                      <a:pt x="1020250" y="1057622"/>
                    </a:lnTo>
                    <a:lnTo>
                      <a:pt x="1020250" y="503808"/>
                    </a:lnTo>
                    <a:lnTo>
                      <a:pt x="865554" y="503808"/>
                    </a:lnTo>
                    <a:close/>
                    <a:moveTo>
                      <a:pt x="865554" y="1448176"/>
                    </a:moveTo>
                    <a:lnTo>
                      <a:pt x="1020250" y="1448176"/>
                    </a:lnTo>
                    <a:lnTo>
                      <a:pt x="1020250" y="1103341"/>
                    </a:lnTo>
                    <a:lnTo>
                      <a:pt x="865554" y="1103341"/>
                    </a:lnTo>
                    <a:close/>
                    <a:moveTo>
                      <a:pt x="665139" y="458089"/>
                    </a:moveTo>
                    <a:lnTo>
                      <a:pt x="819835" y="458089"/>
                    </a:lnTo>
                    <a:lnTo>
                      <a:pt x="819835" y="94807"/>
                    </a:lnTo>
                    <a:lnTo>
                      <a:pt x="665139" y="94807"/>
                    </a:lnTo>
                    <a:close/>
                    <a:moveTo>
                      <a:pt x="665139" y="1057622"/>
                    </a:moveTo>
                    <a:lnTo>
                      <a:pt x="819835" y="1057622"/>
                    </a:lnTo>
                    <a:lnTo>
                      <a:pt x="819835" y="503808"/>
                    </a:lnTo>
                    <a:lnTo>
                      <a:pt x="665139" y="503808"/>
                    </a:lnTo>
                    <a:close/>
                    <a:moveTo>
                      <a:pt x="665139" y="1448176"/>
                    </a:moveTo>
                    <a:lnTo>
                      <a:pt x="819835" y="1448176"/>
                    </a:lnTo>
                    <a:lnTo>
                      <a:pt x="819835" y="1103341"/>
                    </a:lnTo>
                    <a:lnTo>
                      <a:pt x="665139" y="1103341"/>
                    </a:lnTo>
                    <a:close/>
                    <a:moveTo>
                      <a:pt x="468894" y="458089"/>
                    </a:moveTo>
                    <a:lnTo>
                      <a:pt x="619420" y="458089"/>
                    </a:lnTo>
                    <a:lnTo>
                      <a:pt x="619420" y="94807"/>
                    </a:lnTo>
                    <a:lnTo>
                      <a:pt x="468894" y="94807"/>
                    </a:lnTo>
                    <a:close/>
                    <a:moveTo>
                      <a:pt x="468894" y="1057622"/>
                    </a:moveTo>
                    <a:lnTo>
                      <a:pt x="619420" y="1057622"/>
                    </a:lnTo>
                    <a:lnTo>
                      <a:pt x="619420" y="503808"/>
                    </a:lnTo>
                    <a:lnTo>
                      <a:pt x="468894" y="503808"/>
                    </a:lnTo>
                    <a:close/>
                    <a:moveTo>
                      <a:pt x="468894" y="1448176"/>
                    </a:moveTo>
                    <a:lnTo>
                      <a:pt x="619420" y="1448176"/>
                    </a:lnTo>
                    <a:lnTo>
                      <a:pt x="619420" y="1103341"/>
                    </a:lnTo>
                    <a:lnTo>
                      <a:pt x="468894" y="1103341"/>
                    </a:lnTo>
                    <a:close/>
                    <a:moveTo>
                      <a:pt x="113000" y="1448176"/>
                    </a:moveTo>
                    <a:lnTo>
                      <a:pt x="385322" y="1448176"/>
                    </a:lnTo>
                    <a:lnTo>
                      <a:pt x="385322" y="94807"/>
                    </a:lnTo>
                    <a:lnTo>
                      <a:pt x="113000" y="94807"/>
                    </a:lnTo>
                    <a:close/>
                    <a:moveTo>
                      <a:pt x="0" y="1426257"/>
                    </a:moveTo>
                    <a:lnTo>
                      <a:pt x="0" y="116727"/>
                    </a:lnTo>
                    <a:cubicBezTo>
                      <a:pt x="0" y="52260"/>
                      <a:pt x="52260" y="0"/>
                      <a:pt x="116727" y="0"/>
                    </a:cubicBezTo>
                    <a:lnTo>
                      <a:pt x="1426257" y="0"/>
                    </a:lnTo>
                    <a:cubicBezTo>
                      <a:pt x="1490724" y="0"/>
                      <a:pt x="1542984" y="52260"/>
                      <a:pt x="1542984" y="116727"/>
                    </a:cubicBezTo>
                    <a:lnTo>
                      <a:pt x="1542984" y="1426257"/>
                    </a:lnTo>
                    <a:cubicBezTo>
                      <a:pt x="1542984" y="1490724"/>
                      <a:pt x="1490724" y="1542984"/>
                      <a:pt x="1426257" y="1542984"/>
                    </a:cubicBezTo>
                    <a:lnTo>
                      <a:pt x="116727" y="1542984"/>
                    </a:lnTo>
                    <a:cubicBezTo>
                      <a:pt x="52260" y="1542984"/>
                      <a:pt x="0" y="1490724"/>
                      <a:pt x="0" y="1426257"/>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6" name="Group 265">
              <a:extLst>
                <a:ext uri="{FF2B5EF4-FFF2-40B4-BE49-F238E27FC236}">
                  <a16:creationId xmlns:a16="http://schemas.microsoft.com/office/drawing/2014/main" id="{91849DF2-4270-6848-94F2-F9F6DF9CA2A8}"/>
                </a:ext>
              </a:extLst>
            </p:cNvPr>
            <p:cNvGrpSpPr/>
            <p:nvPr/>
          </p:nvGrpSpPr>
          <p:grpSpPr>
            <a:xfrm>
              <a:off x="5395435" y="3986507"/>
              <a:ext cx="856374" cy="1348754"/>
              <a:chOff x="6066378" y="-1044022"/>
              <a:chExt cx="1555341" cy="2449599"/>
            </a:xfrm>
          </p:grpSpPr>
          <p:sp>
            <p:nvSpPr>
              <p:cNvPr id="291" name="AutoShape 89">
                <a:extLst>
                  <a:ext uri="{FF2B5EF4-FFF2-40B4-BE49-F238E27FC236}">
                    <a16:creationId xmlns:a16="http://schemas.microsoft.com/office/drawing/2014/main" id="{A76762BE-975F-284F-8B09-5FCCA4ACF165}"/>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2" name="Freeform 95">
                <a:extLst>
                  <a:ext uri="{FF2B5EF4-FFF2-40B4-BE49-F238E27FC236}">
                    <a16:creationId xmlns:a16="http://schemas.microsoft.com/office/drawing/2014/main" id="{F74D697B-8D81-E544-9DEE-E8FEAD9DC036}"/>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293" name="Group 292">
                <a:extLst>
                  <a:ext uri="{FF2B5EF4-FFF2-40B4-BE49-F238E27FC236}">
                    <a16:creationId xmlns:a16="http://schemas.microsoft.com/office/drawing/2014/main" id="{3F0885CA-007F-034B-8934-551E959012C2}"/>
                  </a:ext>
                </a:extLst>
              </p:cNvPr>
              <p:cNvGrpSpPr/>
              <p:nvPr/>
            </p:nvGrpSpPr>
            <p:grpSpPr>
              <a:xfrm>
                <a:off x="6362752" y="207340"/>
                <a:ext cx="922058" cy="696608"/>
                <a:chOff x="6362752" y="207340"/>
                <a:chExt cx="922058" cy="696608"/>
              </a:xfrm>
            </p:grpSpPr>
            <p:sp>
              <p:nvSpPr>
                <p:cNvPr id="312" name="Freeform 311">
                  <a:extLst>
                    <a:ext uri="{FF2B5EF4-FFF2-40B4-BE49-F238E27FC236}">
                      <a16:creationId xmlns:a16="http://schemas.microsoft.com/office/drawing/2014/main" id="{1565E6C6-AEC5-CA46-BB83-2C2FFB093A0C}"/>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3" name="Rectangle 97">
                  <a:extLst>
                    <a:ext uri="{FF2B5EF4-FFF2-40B4-BE49-F238E27FC236}">
                      <a16:creationId xmlns:a16="http://schemas.microsoft.com/office/drawing/2014/main" id="{7401177D-D208-5A4F-B81D-16C7A1CA347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4" name="Rectangle 98">
                  <a:extLst>
                    <a:ext uri="{FF2B5EF4-FFF2-40B4-BE49-F238E27FC236}">
                      <a16:creationId xmlns:a16="http://schemas.microsoft.com/office/drawing/2014/main" id="{D6BA610D-9FEE-144B-9F24-F864F95CCBA0}"/>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5" name="Rectangle 99">
                  <a:extLst>
                    <a:ext uri="{FF2B5EF4-FFF2-40B4-BE49-F238E27FC236}">
                      <a16:creationId xmlns:a16="http://schemas.microsoft.com/office/drawing/2014/main" id="{B27F798B-C539-3941-BB5E-F4279B4FB254}"/>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6" name="Rectangle 100">
                  <a:extLst>
                    <a:ext uri="{FF2B5EF4-FFF2-40B4-BE49-F238E27FC236}">
                      <a16:creationId xmlns:a16="http://schemas.microsoft.com/office/drawing/2014/main" id="{D166C9D1-C6EA-214A-B227-E8940B1CDA51}"/>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7" name="Rectangle 101">
                  <a:extLst>
                    <a:ext uri="{FF2B5EF4-FFF2-40B4-BE49-F238E27FC236}">
                      <a16:creationId xmlns:a16="http://schemas.microsoft.com/office/drawing/2014/main" id="{2D9FB636-77BD-B745-A3E2-0F0F69654054}"/>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8" name="Rectangle 102">
                  <a:extLst>
                    <a:ext uri="{FF2B5EF4-FFF2-40B4-BE49-F238E27FC236}">
                      <a16:creationId xmlns:a16="http://schemas.microsoft.com/office/drawing/2014/main" id="{6AD6F5FE-C5FF-854D-A48F-1AD339778E0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9" name="Rectangle 103">
                  <a:extLst>
                    <a:ext uri="{FF2B5EF4-FFF2-40B4-BE49-F238E27FC236}">
                      <a16:creationId xmlns:a16="http://schemas.microsoft.com/office/drawing/2014/main" id="{FC152C9F-99C6-E649-BEDD-2D02A7280DF9}"/>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0" name="Rectangle 104">
                  <a:extLst>
                    <a:ext uri="{FF2B5EF4-FFF2-40B4-BE49-F238E27FC236}">
                      <a16:creationId xmlns:a16="http://schemas.microsoft.com/office/drawing/2014/main" id="{45B5A2AA-3D94-B345-890C-3ED1E705738E}"/>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1" name="Rectangle 105">
                  <a:extLst>
                    <a:ext uri="{FF2B5EF4-FFF2-40B4-BE49-F238E27FC236}">
                      <a16:creationId xmlns:a16="http://schemas.microsoft.com/office/drawing/2014/main" id="{607BCB0F-9534-4C49-A4F3-37743CB911DB}"/>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2" name="Rectangle 106">
                  <a:extLst>
                    <a:ext uri="{FF2B5EF4-FFF2-40B4-BE49-F238E27FC236}">
                      <a16:creationId xmlns:a16="http://schemas.microsoft.com/office/drawing/2014/main" id="{F6D46A43-55E5-7349-A0A5-20B8B2E03B79}"/>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3" name="Rectangle 107">
                  <a:extLst>
                    <a:ext uri="{FF2B5EF4-FFF2-40B4-BE49-F238E27FC236}">
                      <a16:creationId xmlns:a16="http://schemas.microsoft.com/office/drawing/2014/main" id="{A141C6EF-4A02-8548-B3E8-AA5A8F667445}"/>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4" name="Rectangle 108">
                  <a:extLst>
                    <a:ext uri="{FF2B5EF4-FFF2-40B4-BE49-F238E27FC236}">
                      <a16:creationId xmlns:a16="http://schemas.microsoft.com/office/drawing/2014/main" id="{FC90524B-672F-4644-AC03-DCE754939A8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5" name="Rectangle 109">
                  <a:extLst>
                    <a:ext uri="{FF2B5EF4-FFF2-40B4-BE49-F238E27FC236}">
                      <a16:creationId xmlns:a16="http://schemas.microsoft.com/office/drawing/2014/main" id="{9BB62029-DD7A-1940-9E74-A70A1352778A}"/>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6" name="Rectangle 110">
                  <a:extLst>
                    <a:ext uri="{FF2B5EF4-FFF2-40B4-BE49-F238E27FC236}">
                      <a16:creationId xmlns:a16="http://schemas.microsoft.com/office/drawing/2014/main" id="{7271B172-1E5A-7F44-8BB0-175480370FE5}"/>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7" name="Rectangle 111">
                  <a:extLst>
                    <a:ext uri="{FF2B5EF4-FFF2-40B4-BE49-F238E27FC236}">
                      <a16:creationId xmlns:a16="http://schemas.microsoft.com/office/drawing/2014/main" id="{0B6744C2-D6BB-E04C-9BE0-92D0837F1167}"/>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8" name="Rectangle 112">
                  <a:extLst>
                    <a:ext uri="{FF2B5EF4-FFF2-40B4-BE49-F238E27FC236}">
                      <a16:creationId xmlns:a16="http://schemas.microsoft.com/office/drawing/2014/main" id="{B6ABC7E2-7215-2A44-96F4-043F12A9052B}"/>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9" name="Rectangle 113">
                  <a:extLst>
                    <a:ext uri="{FF2B5EF4-FFF2-40B4-BE49-F238E27FC236}">
                      <a16:creationId xmlns:a16="http://schemas.microsoft.com/office/drawing/2014/main" id="{A1DB943E-698C-2146-B51A-983B8D6F88CD}"/>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0" name="Rectangle 114">
                  <a:extLst>
                    <a:ext uri="{FF2B5EF4-FFF2-40B4-BE49-F238E27FC236}">
                      <a16:creationId xmlns:a16="http://schemas.microsoft.com/office/drawing/2014/main" id="{BE13F81B-61A9-AF48-9F64-141986BECFC6}"/>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1" name="Rectangle 115">
                  <a:extLst>
                    <a:ext uri="{FF2B5EF4-FFF2-40B4-BE49-F238E27FC236}">
                      <a16:creationId xmlns:a16="http://schemas.microsoft.com/office/drawing/2014/main" id="{DE20F284-0570-7C4C-9CF8-B6393A013939}"/>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2" name="Rectangle 116">
                  <a:extLst>
                    <a:ext uri="{FF2B5EF4-FFF2-40B4-BE49-F238E27FC236}">
                      <a16:creationId xmlns:a16="http://schemas.microsoft.com/office/drawing/2014/main" id="{9D8C9B82-4CAC-8D4E-B2C8-DFB0CEE38FEB}"/>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3" name="Rectangle 117">
                  <a:extLst>
                    <a:ext uri="{FF2B5EF4-FFF2-40B4-BE49-F238E27FC236}">
                      <a16:creationId xmlns:a16="http://schemas.microsoft.com/office/drawing/2014/main" id="{025376E7-7112-774F-A417-3002EF753AB1}"/>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4" name="Rectangle 118">
                  <a:extLst>
                    <a:ext uri="{FF2B5EF4-FFF2-40B4-BE49-F238E27FC236}">
                      <a16:creationId xmlns:a16="http://schemas.microsoft.com/office/drawing/2014/main" id="{1CD5358F-4395-A846-A649-A83DD83B8ADC}"/>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5" name="Rectangle 119">
                  <a:extLst>
                    <a:ext uri="{FF2B5EF4-FFF2-40B4-BE49-F238E27FC236}">
                      <a16:creationId xmlns:a16="http://schemas.microsoft.com/office/drawing/2014/main" id="{585A3599-B811-2746-AD6A-2B2D9C1A2E92}"/>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6" name="Rectangle 120">
                  <a:extLst>
                    <a:ext uri="{FF2B5EF4-FFF2-40B4-BE49-F238E27FC236}">
                      <a16:creationId xmlns:a16="http://schemas.microsoft.com/office/drawing/2014/main" id="{EB37D35C-4D91-444F-B0B0-0DB5FF1352B3}"/>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7" name="Rectangle 121">
                  <a:extLst>
                    <a:ext uri="{FF2B5EF4-FFF2-40B4-BE49-F238E27FC236}">
                      <a16:creationId xmlns:a16="http://schemas.microsoft.com/office/drawing/2014/main" id="{693BBC14-CC7B-AD4F-A13E-7751E295C647}"/>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8" name="Rectangle 122">
                  <a:extLst>
                    <a:ext uri="{FF2B5EF4-FFF2-40B4-BE49-F238E27FC236}">
                      <a16:creationId xmlns:a16="http://schemas.microsoft.com/office/drawing/2014/main" id="{6A9F9297-489E-C647-941E-CDEA1711C4E1}"/>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9" name="Rectangle 123">
                  <a:extLst>
                    <a:ext uri="{FF2B5EF4-FFF2-40B4-BE49-F238E27FC236}">
                      <a16:creationId xmlns:a16="http://schemas.microsoft.com/office/drawing/2014/main" id="{25E1D766-F267-BE44-97D6-65F25C4CE381}"/>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0" name="Rectangle 124">
                  <a:extLst>
                    <a:ext uri="{FF2B5EF4-FFF2-40B4-BE49-F238E27FC236}">
                      <a16:creationId xmlns:a16="http://schemas.microsoft.com/office/drawing/2014/main" id="{5940818A-9012-4A48-BC2F-C128FB23AC82}"/>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1" name="Rectangle 125">
                  <a:extLst>
                    <a:ext uri="{FF2B5EF4-FFF2-40B4-BE49-F238E27FC236}">
                      <a16:creationId xmlns:a16="http://schemas.microsoft.com/office/drawing/2014/main" id="{7F1E2306-F587-3D4D-9CEC-D991FFE0866B}"/>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2" name="Rectangle 126">
                  <a:extLst>
                    <a:ext uri="{FF2B5EF4-FFF2-40B4-BE49-F238E27FC236}">
                      <a16:creationId xmlns:a16="http://schemas.microsoft.com/office/drawing/2014/main" id="{E90389E6-4567-4740-924D-8F6DFA3A7812}"/>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3" name="Rectangle 127">
                  <a:extLst>
                    <a:ext uri="{FF2B5EF4-FFF2-40B4-BE49-F238E27FC236}">
                      <a16:creationId xmlns:a16="http://schemas.microsoft.com/office/drawing/2014/main" id="{859B4155-2C90-9D44-83FB-90A6405AFAD6}"/>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4" name="Rectangle 128">
                  <a:extLst>
                    <a:ext uri="{FF2B5EF4-FFF2-40B4-BE49-F238E27FC236}">
                      <a16:creationId xmlns:a16="http://schemas.microsoft.com/office/drawing/2014/main" id="{E7302D31-D7E2-3A44-878E-6F02D335686B}"/>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5" name="Rectangle 129">
                  <a:extLst>
                    <a:ext uri="{FF2B5EF4-FFF2-40B4-BE49-F238E27FC236}">
                      <a16:creationId xmlns:a16="http://schemas.microsoft.com/office/drawing/2014/main" id="{F15E17EB-EBCD-3149-9A65-21FC487CD621}"/>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6" name="Rectangle 130">
                  <a:extLst>
                    <a:ext uri="{FF2B5EF4-FFF2-40B4-BE49-F238E27FC236}">
                      <a16:creationId xmlns:a16="http://schemas.microsoft.com/office/drawing/2014/main" id="{91B255F8-29E3-C04E-91B1-E852706CD080}"/>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7" name="Rectangle 131">
                  <a:extLst>
                    <a:ext uri="{FF2B5EF4-FFF2-40B4-BE49-F238E27FC236}">
                      <a16:creationId xmlns:a16="http://schemas.microsoft.com/office/drawing/2014/main" id="{E88A0E09-BFEB-8E4C-9A49-DF98919DFA1E}"/>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8" name="Rectangle 132">
                  <a:extLst>
                    <a:ext uri="{FF2B5EF4-FFF2-40B4-BE49-F238E27FC236}">
                      <a16:creationId xmlns:a16="http://schemas.microsoft.com/office/drawing/2014/main" id="{5135DCB0-A015-644A-BA4C-2E0950E8D03C}"/>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9" name="Rectangle 133">
                  <a:extLst>
                    <a:ext uri="{FF2B5EF4-FFF2-40B4-BE49-F238E27FC236}">
                      <a16:creationId xmlns:a16="http://schemas.microsoft.com/office/drawing/2014/main" id="{8822FBF9-D8CA-BB44-A8C6-79E2F38B0C5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0" name="Rectangle 134">
                  <a:extLst>
                    <a:ext uri="{FF2B5EF4-FFF2-40B4-BE49-F238E27FC236}">
                      <a16:creationId xmlns:a16="http://schemas.microsoft.com/office/drawing/2014/main" id="{11017938-04F7-6540-B231-5246362C731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1" name="Rectangle 135">
                  <a:extLst>
                    <a:ext uri="{FF2B5EF4-FFF2-40B4-BE49-F238E27FC236}">
                      <a16:creationId xmlns:a16="http://schemas.microsoft.com/office/drawing/2014/main" id="{9A9F87F0-3674-224A-867F-4327D4261457}"/>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2" name="Rectangle 136">
                  <a:extLst>
                    <a:ext uri="{FF2B5EF4-FFF2-40B4-BE49-F238E27FC236}">
                      <a16:creationId xmlns:a16="http://schemas.microsoft.com/office/drawing/2014/main" id="{A678C775-052A-9746-9179-74D03BABECAD}"/>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3" name="Rectangle 137">
                  <a:extLst>
                    <a:ext uri="{FF2B5EF4-FFF2-40B4-BE49-F238E27FC236}">
                      <a16:creationId xmlns:a16="http://schemas.microsoft.com/office/drawing/2014/main" id="{7ED17463-57A0-6C4C-8DB5-6ACF1DB7DF79}"/>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4" name="Rectangle 138">
                  <a:extLst>
                    <a:ext uri="{FF2B5EF4-FFF2-40B4-BE49-F238E27FC236}">
                      <a16:creationId xmlns:a16="http://schemas.microsoft.com/office/drawing/2014/main" id="{96A61255-67E5-7149-815C-A0472B4137B0}"/>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5" name="Rectangle 139">
                  <a:extLst>
                    <a:ext uri="{FF2B5EF4-FFF2-40B4-BE49-F238E27FC236}">
                      <a16:creationId xmlns:a16="http://schemas.microsoft.com/office/drawing/2014/main" id="{2F361319-517C-3540-8F37-A1E17AFCF19D}"/>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6" name="Rectangle 140">
                  <a:extLst>
                    <a:ext uri="{FF2B5EF4-FFF2-40B4-BE49-F238E27FC236}">
                      <a16:creationId xmlns:a16="http://schemas.microsoft.com/office/drawing/2014/main" id="{070FDE00-856C-B540-93B1-E449370538B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7" name="Rectangle 141">
                  <a:extLst>
                    <a:ext uri="{FF2B5EF4-FFF2-40B4-BE49-F238E27FC236}">
                      <a16:creationId xmlns:a16="http://schemas.microsoft.com/office/drawing/2014/main" id="{319DE896-F487-B94A-90B8-861F82D7337A}"/>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8" name="Rectangle 142">
                  <a:extLst>
                    <a:ext uri="{FF2B5EF4-FFF2-40B4-BE49-F238E27FC236}">
                      <a16:creationId xmlns:a16="http://schemas.microsoft.com/office/drawing/2014/main" id="{BF05A1B0-DEAE-474E-A791-B07AD8B99C0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9" name="Rectangle 143">
                  <a:extLst>
                    <a:ext uri="{FF2B5EF4-FFF2-40B4-BE49-F238E27FC236}">
                      <a16:creationId xmlns:a16="http://schemas.microsoft.com/office/drawing/2014/main" id="{371CE160-6732-C644-823D-B0A10EA48072}"/>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0" name="Rectangle 144">
                  <a:extLst>
                    <a:ext uri="{FF2B5EF4-FFF2-40B4-BE49-F238E27FC236}">
                      <a16:creationId xmlns:a16="http://schemas.microsoft.com/office/drawing/2014/main" id="{BD91E5DB-1E48-5846-99F2-1932270DAC23}"/>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1" name="Rectangle 145">
                  <a:extLst>
                    <a:ext uri="{FF2B5EF4-FFF2-40B4-BE49-F238E27FC236}">
                      <a16:creationId xmlns:a16="http://schemas.microsoft.com/office/drawing/2014/main" id="{25D54B58-3CD3-AC4D-852C-B257FEDF29E9}"/>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2" name="Rectangle 146">
                  <a:extLst>
                    <a:ext uri="{FF2B5EF4-FFF2-40B4-BE49-F238E27FC236}">
                      <a16:creationId xmlns:a16="http://schemas.microsoft.com/office/drawing/2014/main" id="{4B54AE98-5AAF-2744-B592-6523BB2A5F1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3" name="Rectangle 147">
                  <a:extLst>
                    <a:ext uri="{FF2B5EF4-FFF2-40B4-BE49-F238E27FC236}">
                      <a16:creationId xmlns:a16="http://schemas.microsoft.com/office/drawing/2014/main" id="{62036B57-FEF6-A94C-8692-D8FDD20B1E93}"/>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4" name="Rectangle 148">
                  <a:extLst>
                    <a:ext uri="{FF2B5EF4-FFF2-40B4-BE49-F238E27FC236}">
                      <a16:creationId xmlns:a16="http://schemas.microsoft.com/office/drawing/2014/main" id="{F88B030B-07BF-F94B-94F9-72A3EAC70F43}"/>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5" name="Rectangle 149">
                  <a:extLst>
                    <a:ext uri="{FF2B5EF4-FFF2-40B4-BE49-F238E27FC236}">
                      <a16:creationId xmlns:a16="http://schemas.microsoft.com/office/drawing/2014/main" id="{3AAF341C-0A8A-0040-B94F-15DB598AE4AF}"/>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6" name="Rectangle 150">
                  <a:extLst>
                    <a:ext uri="{FF2B5EF4-FFF2-40B4-BE49-F238E27FC236}">
                      <a16:creationId xmlns:a16="http://schemas.microsoft.com/office/drawing/2014/main" id="{AC5F9591-06A8-1540-AAAE-4FB8A2EEDA2C}"/>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294" name="Freeform 152">
                <a:extLst>
                  <a:ext uri="{FF2B5EF4-FFF2-40B4-BE49-F238E27FC236}">
                    <a16:creationId xmlns:a16="http://schemas.microsoft.com/office/drawing/2014/main" id="{E8BB9A00-E059-7A4E-9754-94EC29E08695}"/>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5" name="Freeform 154">
                <a:extLst>
                  <a:ext uri="{FF2B5EF4-FFF2-40B4-BE49-F238E27FC236}">
                    <a16:creationId xmlns:a16="http://schemas.microsoft.com/office/drawing/2014/main" id="{8E949868-EF19-324C-BCAF-5E801E427E4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6" name="Freeform 155">
                <a:extLst>
                  <a:ext uri="{FF2B5EF4-FFF2-40B4-BE49-F238E27FC236}">
                    <a16:creationId xmlns:a16="http://schemas.microsoft.com/office/drawing/2014/main" id="{679ED634-60FF-8A4D-8FA5-AC85348F3694}"/>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7" name="Freeform 156">
                <a:extLst>
                  <a:ext uri="{FF2B5EF4-FFF2-40B4-BE49-F238E27FC236}">
                    <a16:creationId xmlns:a16="http://schemas.microsoft.com/office/drawing/2014/main" id="{2DA4DBEC-2D5A-2A4E-8BBF-C018231EAB17}"/>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8" name="Freeform 157">
                <a:extLst>
                  <a:ext uri="{FF2B5EF4-FFF2-40B4-BE49-F238E27FC236}">
                    <a16:creationId xmlns:a16="http://schemas.microsoft.com/office/drawing/2014/main" id="{0CFE331F-BB20-8C4A-9699-B6676F140293}"/>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9" name="Freeform 163">
                <a:extLst>
                  <a:ext uri="{FF2B5EF4-FFF2-40B4-BE49-F238E27FC236}">
                    <a16:creationId xmlns:a16="http://schemas.microsoft.com/office/drawing/2014/main" id="{10E469D4-E76E-E54E-A2D7-C3ACAF938730}"/>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0" name="Freeform 166">
                <a:extLst>
                  <a:ext uri="{FF2B5EF4-FFF2-40B4-BE49-F238E27FC236}">
                    <a16:creationId xmlns:a16="http://schemas.microsoft.com/office/drawing/2014/main" id="{6CEA70F8-C4BA-344F-8CF7-0A0D931FC95B}"/>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1" name="Freeform 172">
                <a:extLst>
                  <a:ext uri="{FF2B5EF4-FFF2-40B4-BE49-F238E27FC236}">
                    <a16:creationId xmlns:a16="http://schemas.microsoft.com/office/drawing/2014/main" id="{0D43028A-4905-9742-A724-F7698959F27D}"/>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2" name="Freeform 173">
                <a:extLst>
                  <a:ext uri="{FF2B5EF4-FFF2-40B4-BE49-F238E27FC236}">
                    <a16:creationId xmlns:a16="http://schemas.microsoft.com/office/drawing/2014/main" id="{07A9B0C5-0636-E344-91B6-3EE03F98268B}"/>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3" name="Freeform 174">
                <a:extLst>
                  <a:ext uri="{FF2B5EF4-FFF2-40B4-BE49-F238E27FC236}">
                    <a16:creationId xmlns:a16="http://schemas.microsoft.com/office/drawing/2014/main" id="{C2F5686F-777B-664B-8B36-785972870E31}"/>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4" name="Rectangle 158">
                <a:extLst>
                  <a:ext uri="{FF2B5EF4-FFF2-40B4-BE49-F238E27FC236}">
                    <a16:creationId xmlns:a16="http://schemas.microsoft.com/office/drawing/2014/main" id="{303213E2-F2EA-4241-9893-C5B67DA0ED01}"/>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5" name="Freeform 159">
                <a:extLst>
                  <a:ext uri="{FF2B5EF4-FFF2-40B4-BE49-F238E27FC236}">
                    <a16:creationId xmlns:a16="http://schemas.microsoft.com/office/drawing/2014/main" id="{95833B7B-4282-0A4F-AB6B-6EA87087DDD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6" name="Freeform 305">
                <a:extLst>
                  <a:ext uri="{FF2B5EF4-FFF2-40B4-BE49-F238E27FC236}">
                    <a16:creationId xmlns:a16="http://schemas.microsoft.com/office/drawing/2014/main" id="{562652EE-A546-2A4D-A236-DE3C01E08FA3}"/>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07" name="Group 306">
                <a:extLst>
                  <a:ext uri="{FF2B5EF4-FFF2-40B4-BE49-F238E27FC236}">
                    <a16:creationId xmlns:a16="http://schemas.microsoft.com/office/drawing/2014/main" id="{BE5AA62A-4AC5-4242-B816-3BA695C99B8E}"/>
                  </a:ext>
                </a:extLst>
              </p:cNvPr>
              <p:cNvGrpSpPr/>
              <p:nvPr/>
            </p:nvGrpSpPr>
            <p:grpSpPr>
              <a:xfrm>
                <a:off x="6553810" y="-431099"/>
                <a:ext cx="542478" cy="310393"/>
                <a:chOff x="6547671" y="-487199"/>
                <a:chExt cx="542478" cy="310393"/>
              </a:xfrm>
            </p:grpSpPr>
            <p:sp>
              <p:nvSpPr>
                <p:cNvPr id="309" name="Line 170">
                  <a:extLst>
                    <a:ext uri="{FF2B5EF4-FFF2-40B4-BE49-F238E27FC236}">
                      <a16:creationId xmlns:a16="http://schemas.microsoft.com/office/drawing/2014/main" id="{3B2FA1CE-47D3-C142-BC5A-12E1B6C36FF3}"/>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0" name="Line 170">
                  <a:extLst>
                    <a:ext uri="{FF2B5EF4-FFF2-40B4-BE49-F238E27FC236}">
                      <a16:creationId xmlns:a16="http://schemas.microsoft.com/office/drawing/2014/main" id="{1232B796-62B0-2C45-97D9-87469EADFEF2}"/>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1" name="Line 170">
                  <a:extLst>
                    <a:ext uri="{FF2B5EF4-FFF2-40B4-BE49-F238E27FC236}">
                      <a16:creationId xmlns:a16="http://schemas.microsoft.com/office/drawing/2014/main" id="{59533A6A-0AA0-4E48-B075-E949B4581E4A}"/>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08" name="Oval 307">
                <a:extLst>
                  <a:ext uri="{FF2B5EF4-FFF2-40B4-BE49-F238E27FC236}">
                    <a16:creationId xmlns:a16="http://schemas.microsoft.com/office/drawing/2014/main" id="{1B5DE929-CAAB-5546-ACB7-FCAD090694C3}"/>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cxnSp>
          <p:nvCxnSpPr>
            <p:cNvPr id="267" name="Straight Arrow Connector 266">
              <a:extLst>
                <a:ext uri="{FF2B5EF4-FFF2-40B4-BE49-F238E27FC236}">
                  <a16:creationId xmlns:a16="http://schemas.microsoft.com/office/drawing/2014/main" id="{FEA30C39-CCEB-3E46-9E62-FD66D098F960}"/>
                </a:ext>
              </a:extLst>
            </p:cNvPr>
            <p:cNvCxnSpPr>
              <a:cxnSpLocks/>
            </p:cNvCxnSpPr>
            <p:nvPr/>
          </p:nvCxnSpPr>
          <p:spPr>
            <a:xfrm flipV="1">
              <a:off x="6053633" y="2895520"/>
              <a:ext cx="0" cy="1133396"/>
            </a:xfrm>
            <a:prstGeom prst="straightConnector1">
              <a:avLst/>
            </a:prstGeom>
            <a:noFill/>
            <a:ln w="25400" cap="flat" cmpd="sng" algn="ctr">
              <a:solidFill>
                <a:srgbClr val="54B847"/>
              </a:solidFill>
              <a:prstDash val="sysDot"/>
              <a:tailEnd type="triangle" w="lg" len="lg"/>
            </a:ln>
            <a:effectLst/>
          </p:spPr>
        </p:cxnSp>
        <p:sp>
          <p:nvSpPr>
            <p:cNvPr id="268" name="Freeform 267">
              <a:extLst>
                <a:ext uri="{FF2B5EF4-FFF2-40B4-BE49-F238E27FC236}">
                  <a16:creationId xmlns:a16="http://schemas.microsoft.com/office/drawing/2014/main" id="{798B729B-E265-C04B-BD1E-7B8980AADCB7}"/>
                </a:ext>
              </a:extLst>
            </p:cNvPr>
            <p:cNvSpPr/>
            <p:nvPr/>
          </p:nvSpPr>
          <p:spPr>
            <a:xfrm rot="10800000">
              <a:off x="4049600" y="2895519"/>
              <a:ext cx="1794411"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69" name="Freeform 268">
              <a:extLst>
                <a:ext uri="{FF2B5EF4-FFF2-40B4-BE49-F238E27FC236}">
                  <a16:creationId xmlns:a16="http://schemas.microsoft.com/office/drawing/2014/main" id="{2D3D72E1-83BB-A348-8568-D483F89A2C3C}"/>
                </a:ext>
              </a:extLst>
            </p:cNvPr>
            <p:cNvSpPr/>
            <p:nvPr/>
          </p:nvSpPr>
          <p:spPr>
            <a:xfrm rot="10800000" flipH="1">
              <a:off x="6263255" y="2895519"/>
              <a:ext cx="1498539"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0" name="Freeform 269">
              <a:extLst>
                <a:ext uri="{FF2B5EF4-FFF2-40B4-BE49-F238E27FC236}">
                  <a16:creationId xmlns:a16="http://schemas.microsoft.com/office/drawing/2014/main" id="{060746A4-9EC3-8A44-89ED-6E2839E168FC}"/>
                </a:ext>
              </a:extLst>
            </p:cNvPr>
            <p:cNvSpPr/>
            <p:nvPr/>
          </p:nvSpPr>
          <p:spPr>
            <a:xfrm flipH="1">
              <a:off x="6569643" y="2895519"/>
              <a:ext cx="2818305"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1" name="Freeform 270">
              <a:extLst>
                <a:ext uri="{FF2B5EF4-FFF2-40B4-BE49-F238E27FC236}">
                  <a16:creationId xmlns:a16="http://schemas.microsoft.com/office/drawing/2014/main" id="{339B92D1-B1EE-7740-A17D-86C76D53330F}"/>
                </a:ext>
              </a:extLst>
            </p:cNvPr>
            <p:cNvSpPr/>
            <p:nvPr/>
          </p:nvSpPr>
          <p:spPr>
            <a:xfrm>
              <a:off x="2156792" y="2895519"/>
              <a:ext cx="3413627"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pic>
          <p:nvPicPr>
            <p:cNvPr id="272" name="תמונה 6">
              <a:extLst>
                <a:ext uri="{FF2B5EF4-FFF2-40B4-BE49-F238E27FC236}">
                  <a16:creationId xmlns:a16="http://schemas.microsoft.com/office/drawing/2014/main" id="{26896BF0-45F4-B04A-BFAE-C05C3E45F4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394" y="4808817"/>
              <a:ext cx="517885" cy="568323"/>
            </a:xfrm>
            <a:prstGeom prst="rect">
              <a:avLst/>
            </a:prstGeom>
          </p:spPr>
        </p:pic>
        <p:pic>
          <p:nvPicPr>
            <p:cNvPr id="273" name="תמונה 10">
              <a:extLst>
                <a:ext uri="{FF2B5EF4-FFF2-40B4-BE49-F238E27FC236}">
                  <a16:creationId xmlns:a16="http://schemas.microsoft.com/office/drawing/2014/main" id="{630D8A69-4BA6-B145-9DFE-A9C4D5CAE6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4555" y="4241861"/>
              <a:ext cx="522511" cy="587408"/>
            </a:xfrm>
            <a:prstGeom prst="rect">
              <a:avLst/>
            </a:prstGeom>
          </p:spPr>
        </p:pic>
        <p:pic>
          <p:nvPicPr>
            <p:cNvPr id="274" name="תמונה 6">
              <a:extLst>
                <a:ext uri="{FF2B5EF4-FFF2-40B4-BE49-F238E27FC236}">
                  <a16:creationId xmlns:a16="http://schemas.microsoft.com/office/drawing/2014/main" id="{1293AE3C-C2DE-CB48-91CF-0B463471D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9343" y="3936245"/>
              <a:ext cx="517885" cy="568323"/>
            </a:xfrm>
            <a:prstGeom prst="rect">
              <a:avLst/>
            </a:prstGeom>
          </p:spPr>
        </p:pic>
        <p:pic>
          <p:nvPicPr>
            <p:cNvPr id="275" name="תמונה 4">
              <a:extLst>
                <a:ext uri="{FF2B5EF4-FFF2-40B4-BE49-F238E27FC236}">
                  <a16:creationId xmlns:a16="http://schemas.microsoft.com/office/drawing/2014/main" id="{42E33B4A-15D0-E748-9A4B-8EF2DD41A2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5495" y="4072539"/>
              <a:ext cx="516235" cy="582209"/>
            </a:xfrm>
            <a:prstGeom prst="rect">
              <a:avLst/>
            </a:prstGeom>
          </p:spPr>
        </p:pic>
        <p:pic>
          <p:nvPicPr>
            <p:cNvPr id="276" name="תמונה 6">
              <a:extLst>
                <a:ext uri="{FF2B5EF4-FFF2-40B4-BE49-F238E27FC236}">
                  <a16:creationId xmlns:a16="http://schemas.microsoft.com/office/drawing/2014/main" id="{3115DF9A-208E-924C-A385-0EACFA412E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089" y="4579508"/>
              <a:ext cx="517885" cy="568323"/>
            </a:xfrm>
            <a:prstGeom prst="rect">
              <a:avLst/>
            </a:prstGeom>
          </p:spPr>
        </p:pic>
        <p:pic>
          <p:nvPicPr>
            <p:cNvPr id="277" name="תמונה 6">
              <a:extLst>
                <a:ext uri="{FF2B5EF4-FFF2-40B4-BE49-F238E27FC236}">
                  <a16:creationId xmlns:a16="http://schemas.microsoft.com/office/drawing/2014/main" id="{8F205E1B-C232-5B4A-8220-934F5F0D54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5732" y="4295037"/>
              <a:ext cx="517885" cy="568323"/>
            </a:xfrm>
            <a:prstGeom prst="rect">
              <a:avLst/>
            </a:prstGeom>
          </p:spPr>
        </p:pic>
        <p:pic>
          <p:nvPicPr>
            <p:cNvPr id="278" name="תמונה 8">
              <a:extLst>
                <a:ext uri="{FF2B5EF4-FFF2-40B4-BE49-F238E27FC236}">
                  <a16:creationId xmlns:a16="http://schemas.microsoft.com/office/drawing/2014/main" id="{4FE51298-D89F-2D4E-8641-B702E0A3EE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30170" y="4236266"/>
              <a:ext cx="556780" cy="625933"/>
            </a:xfrm>
            <a:prstGeom prst="rect">
              <a:avLst/>
            </a:prstGeom>
          </p:spPr>
        </p:pic>
        <p:pic>
          <p:nvPicPr>
            <p:cNvPr id="279" name="תמונה 10">
              <a:extLst>
                <a:ext uri="{FF2B5EF4-FFF2-40B4-BE49-F238E27FC236}">
                  <a16:creationId xmlns:a16="http://schemas.microsoft.com/office/drawing/2014/main" id="{EC8B0B36-C3DB-474B-B500-60B7D2E419C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11119" y="4806686"/>
              <a:ext cx="522511" cy="587408"/>
            </a:xfrm>
            <a:prstGeom prst="rect">
              <a:avLst/>
            </a:prstGeom>
          </p:spPr>
        </p:pic>
        <p:pic>
          <p:nvPicPr>
            <p:cNvPr id="280" name="תמונה 8">
              <a:extLst>
                <a:ext uri="{FF2B5EF4-FFF2-40B4-BE49-F238E27FC236}">
                  <a16:creationId xmlns:a16="http://schemas.microsoft.com/office/drawing/2014/main" id="{ABBAC621-032B-E34A-BB8A-B6E2DCB07F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12522" y="2662120"/>
              <a:ext cx="469878" cy="466800"/>
            </a:xfrm>
            <a:prstGeom prst="rect">
              <a:avLst/>
            </a:prstGeom>
          </p:spPr>
        </p:pic>
        <p:pic>
          <p:nvPicPr>
            <p:cNvPr id="281" name="תמונה 10">
              <a:extLst>
                <a:ext uri="{FF2B5EF4-FFF2-40B4-BE49-F238E27FC236}">
                  <a16:creationId xmlns:a16="http://schemas.microsoft.com/office/drawing/2014/main" id="{64DCD0AA-AA39-644D-B624-CFD1B6489AB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9089" y="3072257"/>
              <a:ext cx="440958" cy="438071"/>
            </a:xfrm>
            <a:prstGeom prst="rect">
              <a:avLst/>
            </a:prstGeom>
          </p:spPr>
        </p:pic>
        <p:pic>
          <p:nvPicPr>
            <p:cNvPr id="282" name="תמונה 4">
              <a:extLst>
                <a:ext uri="{FF2B5EF4-FFF2-40B4-BE49-F238E27FC236}">
                  <a16:creationId xmlns:a16="http://schemas.microsoft.com/office/drawing/2014/main" id="{90DC74F8-B1FA-AB4D-9F10-27C23587A2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80402" y="1902591"/>
              <a:ext cx="435662" cy="434192"/>
            </a:xfrm>
            <a:prstGeom prst="rect">
              <a:avLst/>
            </a:prstGeom>
          </p:spPr>
        </p:pic>
        <p:pic>
          <p:nvPicPr>
            <p:cNvPr id="283" name="תמונה 6">
              <a:extLst>
                <a:ext uri="{FF2B5EF4-FFF2-40B4-BE49-F238E27FC236}">
                  <a16:creationId xmlns:a16="http://schemas.microsoft.com/office/drawing/2014/main" id="{1A5D6DF3-83EF-0D42-970C-4B0094110F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43350" y="1927275"/>
              <a:ext cx="437054" cy="423837"/>
            </a:xfrm>
            <a:prstGeom prst="rect">
              <a:avLst/>
            </a:prstGeom>
          </p:spPr>
        </p:pic>
        <p:pic>
          <p:nvPicPr>
            <p:cNvPr id="284" name="תמונה 6">
              <a:extLst>
                <a:ext uri="{FF2B5EF4-FFF2-40B4-BE49-F238E27FC236}">
                  <a16:creationId xmlns:a16="http://schemas.microsoft.com/office/drawing/2014/main" id="{538190A0-33C0-7643-BF91-AC5F62ECF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600" y="1152946"/>
              <a:ext cx="517885" cy="568323"/>
            </a:xfrm>
            <a:prstGeom prst="rect">
              <a:avLst/>
            </a:prstGeom>
          </p:spPr>
        </p:pic>
        <p:pic>
          <p:nvPicPr>
            <p:cNvPr id="285" name="Picture 284">
              <a:extLst>
                <a:ext uri="{FF2B5EF4-FFF2-40B4-BE49-F238E27FC236}">
                  <a16:creationId xmlns:a16="http://schemas.microsoft.com/office/drawing/2014/main" id="{CAB60B02-AB31-2C4C-9CBC-8A0EF2DD912C}"/>
                </a:ext>
              </a:extLst>
            </p:cNvPr>
            <p:cNvPicPr>
              <a:picLocks noChangeAspect="1"/>
            </p:cNvPicPr>
            <p:nvPr/>
          </p:nvPicPr>
          <p:blipFill>
            <a:blip r:embed="rId11"/>
            <a:stretch>
              <a:fillRect/>
            </a:stretch>
          </p:blipFill>
          <p:spPr>
            <a:xfrm>
              <a:off x="10722308" y="4644414"/>
              <a:ext cx="777661" cy="745259"/>
            </a:xfrm>
            <a:prstGeom prst="rect">
              <a:avLst/>
            </a:prstGeom>
          </p:spPr>
        </p:pic>
        <p:pic>
          <p:nvPicPr>
            <p:cNvPr id="286" name="Picture 285">
              <a:extLst>
                <a:ext uri="{FF2B5EF4-FFF2-40B4-BE49-F238E27FC236}">
                  <a16:creationId xmlns:a16="http://schemas.microsoft.com/office/drawing/2014/main" id="{295877B8-51C1-504B-8114-48226F41A8F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722308" y="5491875"/>
              <a:ext cx="777661" cy="745259"/>
            </a:xfrm>
            <a:prstGeom prst="rect">
              <a:avLst/>
            </a:prstGeom>
          </p:spPr>
        </p:pic>
        <p:pic>
          <p:nvPicPr>
            <p:cNvPr id="287" name="Picture 286">
              <a:extLst>
                <a:ext uri="{FF2B5EF4-FFF2-40B4-BE49-F238E27FC236}">
                  <a16:creationId xmlns:a16="http://schemas.microsoft.com/office/drawing/2014/main" id="{0F8F32A7-72F3-154E-B5F4-F3D6B72130DB}"/>
                </a:ext>
              </a:extLst>
            </p:cNvPr>
            <p:cNvPicPr>
              <a:picLocks noChangeAspect="1"/>
            </p:cNvPicPr>
            <p:nvPr/>
          </p:nvPicPr>
          <p:blipFill>
            <a:blip r:embed="rId11"/>
            <a:stretch>
              <a:fillRect/>
            </a:stretch>
          </p:blipFill>
          <p:spPr>
            <a:xfrm>
              <a:off x="10710725" y="3829771"/>
              <a:ext cx="777661" cy="745259"/>
            </a:xfrm>
            <a:prstGeom prst="rect">
              <a:avLst/>
            </a:prstGeom>
          </p:spPr>
        </p:pic>
        <p:cxnSp>
          <p:nvCxnSpPr>
            <p:cNvPr id="288" name="Straight Arrow Connector 287">
              <a:extLst>
                <a:ext uri="{FF2B5EF4-FFF2-40B4-BE49-F238E27FC236}">
                  <a16:creationId xmlns:a16="http://schemas.microsoft.com/office/drawing/2014/main" id="{7FC76522-3D63-B946-9715-1ED961E410BB}"/>
                </a:ext>
              </a:extLst>
            </p:cNvPr>
            <p:cNvCxnSpPr>
              <a:cxnSpLocks/>
            </p:cNvCxnSpPr>
            <p:nvPr/>
          </p:nvCxnSpPr>
          <p:spPr>
            <a:xfrm flipH="1" flipV="1">
              <a:off x="10292502" y="5311644"/>
              <a:ext cx="429807" cy="299753"/>
            </a:xfrm>
            <a:prstGeom prst="straightConnector1">
              <a:avLst/>
            </a:prstGeom>
            <a:noFill/>
            <a:ln w="28575" cap="rnd" cmpd="sng" algn="ctr">
              <a:solidFill>
                <a:srgbClr val="4699C8"/>
              </a:solidFill>
              <a:prstDash val="sysDot"/>
              <a:headEnd type="none" w="med" len="med"/>
              <a:tailEnd type="triangle" w="lg" len="med"/>
            </a:ln>
            <a:effectLst/>
          </p:spPr>
        </p:cxnSp>
        <p:cxnSp>
          <p:nvCxnSpPr>
            <p:cNvPr id="289" name="Straight Arrow Connector 288">
              <a:extLst>
                <a:ext uri="{FF2B5EF4-FFF2-40B4-BE49-F238E27FC236}">
                  <a16:creationId xmlns:a16="http://schemas.microsoft.com/office/drawing/2014/main" id="{5C47794F-FB9D-CD44-A966-B3C170D2E941}"/>
                </a:ext>
              </a:extLst>
            </p:cNvPr>
            <p:cNvCxnSpPr>
              <a:cxnSpLocks/>
            </p:cNvCxnSpPr>
            <p:nvPr/>
          </p:nvCxnSpPr>
          <p:spPr>
            <a:xfrm flipH="1" flipV="1">
              <a:off x="10382049" y="5003662"/>
              <a:ext cx="340259" cy="13381"/>
            </a:xfrm>
            <a:prstGeom prst="straightConnector1">
              <a:avLst/>
            </a:prstGeom>
            <a:noFill/>
            <a:ln w="28575" cap="rnd" cmpd="sng" algn="ctr">
              <a:solidFill>
                <a:srgbClr val="4699C8"/>
              </a:solidFill>
              <a:prstDash val="sysDot"/>
              <a:headEnd type="none" w="med" len="med"/>
              <a:tailEnd type="triangle" w="lg" len="med"/>
            </a:ln>
            <a:effectLst/>
          </p:spPr>
        </p:cxnSp>
        <p:cxnSp>
          <p:nvCxnSpPr>
            <p:cNvPr id="290" name="Straight Arrow Connector 289">
              <a:extLst>
                <a:ext uri="{FF2B5EF4-FFF2-40B4-BE49-F238E27FC236}">
                  <a16:creationId xmlns:a16="http://schemas.microsoft.com/office/drawing/2014/main" id="{CECF4975-B45A-9B4E-8A3F-A71F63B3DDFB}"/>
                </a:ext>
              </a:extLst>
            </p:cNvPr>
            <p:cNvCxnSpPr>
              <a:cxnSpLocks/>
            </p:cNvCxnSpPr>
            <p:nvPr/>
          </p:nvCxnSpPr>
          <p:spPr>
            <a:xfrm flipH="1">
              <a:off x="10210787" y="4307293"/>
              <a:ext cx="539947" cy="398937"/>
            </a:xfrm>
            <a:prstGeom prst="straightConnector1">
              <a:avLst/>
            </a:prstGeom>
            <a:noFill/>
            <a:ln w="28575" cap="rnd" cmpd="sng" algn="ctr">
              <a:solidFill>
                <a:srgbClr val="4699C8"/>
              </a:solidFill>
              <a:prstDash val="sysDot"/>
              <a:headEnd type="none" w="med" len="med"/>
              <a:tailEnd type="triangle" w="lg" len="med"/>
            </a:ln>
            <a:effectLst/>
          </p:spPr>
        </p:cxnSp>
      </p:grpSp>
      <p:sp>
        <p:nvSpPr>
          <p:cNvPr id="449" name="Shape 188">
            <a:extLst>
              <a:ext uri="{FF2B5EF4-FFF2-40B4-BE49-F238E27FC236}">
                <a16:creationId xmlns:a16="http://schemas.microsoft.com/office/drawing/2014/main" id="{D043407F-3543-4C47-B2A6-0883DB579233}"/>
              </a:ext>
            </a:extLst>
          </p:cNvPr>
          <p:cNvSpPr txBox="1"/>
          <p:nvPr/>
        </p:nvSpPr>
        <p:spPr>
          <a:xfrm>
            <a:off x="8830868" y="5413459"/>
            <a:ext cx="1039186" cy="738664"/>
          </a:xfrm>
          <a:prstGeom prst="rect">
            <a:avLst/>
          </a:prstGeom>
          <a:noFill/>
          <a:ln>
            <a:noFill/>
          </a:ln>
        </p:spPr>
        <p:txBody>
          <a:bodyPr wrap="square" lIns="0" tIns="0" rIns="0" bIns="0" anchor="t" anchorCtr="0">
            <a:spAutoFit/>
          </a:bodyPr>
          <a:lstStyle/>
          <a:p>
            <a:pPr algn="ctr" defTabSz="914400">
              <a:buSzPct val="25000"/>
            </a:pPr>
            <a:r>
              <a:rPr lang="en-US" sz="1200" kern="0" dirty="0">
                <a:solidFill>
                  <a:srgbClr val="224982"/>
                </a:solidFill>
                <a:latin typeface="Century Gothic"/>
                <a:ea typeface="Calibri"/>
                <a:cs typeface="Century Gothic"/>
                <a:sym typeface="Calibri"/>
              </a:rPr>
              <a:t>Credential Providers</a:t>
            </a:r>
          </a:p>
          <a:p>
            <a:pPr algn="ctr" defTabSz="914400">
              <a:buSzPct val="25000"/>
            </a:pPr>
            <a:r>
              <a:rPr lang="en-US" sz="1200" kern="0" dirty="0">
                <a:solidFill>
                  <a:srgbClr val="224982"/>
                </a:solidFill>
                <a:latin typeface="Century Gothic"/>
                <a:ea typeface="Calibri"/>
                <a:cs typeface="Century Gothic"/>
                <a:sym typeface="Calibri"/>
              </a:rPr>
              <a:t> –</a:t>
            </a:r>
            <a:br>
              <a:rPr lang="en-US" sz="1200" kern="0" dirty="0">
                <a:solidFill>
                  <a:srgbClr val="224982"/>
                </a:solidFill>
                <a:latin typeface="Century Gothic"/>
                <a:ea typeface="Calibri"/>
                <a:cs typeface="Century Gothic"/>
                <a:sym typeface="Calibri"/>
              </a:rPr>
            </a:br>
            <a:r>
              <a:rPr lang="en-US" sz="1200" kern="0" dirty="0">
                <a:solidFill>
                  <a:srgbClr val="224982"/>
                </a:solidFill>
                <a:latin typeface="Century Gothic"/>
                <a:ea typeface="Calibri"/>
                <a:cs typeface="Century Gothic"/>
                <a:sym typeface="Calibri"/>
              </a:rPr>
              <a:t>Agentless</a:t>
            </a:r>
          </a:p>
        </p:txBody>
      </p:sp>
    </p:spTree>
    <p:extLst>
      <p:ext uri="{BB962C8B-B14F-4D97-AF65-F5344CB8AC3E}">
        <p14:creationId xmlns:p14="http://schemas.microsoft.com/office/powerpoint/2010/main" val="39266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2D8FED-8AA8-1D46-B73D-0D0103A3AAD0}"/>
              </a:ext>
            </a:extLst>
          </p:cNvPr>
          <p:cNvSpPr>
            <a:spLocks noGrp="1"/>
          </p:cNvSpPr>
          <p:nvPr>
            <p:ph type="body" sz="quarter" idx="13"/>
          </p:nvPr>
        </p:nvSpPr>
        <p:spPr/>
        <p:txBody>
          <a:bodyPr/>
          <a:lstStyle/>
          <a:p>
            <a:r>
              <a:rPr lang="en-US" dirty="0"/>
              <a:t>Centralized, agentless approach</a:t>
            </a:r>
          </a:p>
        </p:txBody>
      </p:sp>
      <p:sp>
        <p:nvSpPr>
          <p:cNvPr id="3" name="Title 2"/>
          <p:cNvSpPr>
            <a:spLocks noGrp="1"/>
          </p:cNvSpPr>
          <p:nvPr>
            <p:ph type="title"/>
          </p:nvPr>
        </p:nvSpPr>
        <p:spPr/>
        <p:txBody>
          <a:bodyPr/>
          <a:lstStyle/>
          <a:p>
            <a:r>
              <a:rPr lang="en-US" dirty="0"/>
              <a:t>Central credential provider</a:t>
            </a:r>
          </a:p>
        </p:txBody>
      </p:sp>
      <p:sp>
        <p:nvSpPr>
          <p:cNvPr id="19" name="TextBox 18"/>
          <p:cNvSpPr txBox="1"/>
          <p:nvPr/>
        </p:nvSpPr>
        <p:spPr>
          <a:xfrm>
            <a:off x="8281292" y="5330782"/>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4268928"/>
            <a:ext cx="976537" cy="990908"/>
          </a:xfrm>
          <a:prstGeom prst="rect">
            <a:avLst/>
          </a:prstGeom>
        </p:spPr>
      </p:pic>
      <p:pic>
        <p:nvPicPr>
          <p:cNvPr id="21" name="Picture 2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8725" y="1625857"/>
            <a:ext cx="1332273" cy="990825"/>
          </a:xfrm>
          <a:prstGeom prst="rect">
            <a:avLst/>
          </a:prstGeom>
        </p:spPr>
      </p:pic>
      <p:sp>
        <p:nvSpPr>
          <p:cNvPr id="22" name="TextBox 21"/>
          <p:cNvSpPr txBox="1"/>
          <p:nvPr/>
        </p:nvSpPr>
        <p:spPr>
          <a:xfrm>
            <a:off x="2104854" y="269334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111533"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7"/>
          <a:stretch>
            <a:fillRect/>
          </a:stretch>
        </p:blipFill>
        <p:spPr>
          <a:xfrm>
            <a:off x="8849528" y="1631837"/>
            <a:ext cx="1022287" cy="1034677"/>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sp>
        <p:nvSpPr>
          <p:cNvPr id="27" name="TextBox 26"/>
          <p:cNvSpPr txBox="1"/>
          <p:nvPr/>
        </p:nvSpPr>
        <p:spPr>
          <a:xfrm>
            <a:off x="7728732" y="2691784"/>
            <a:ext cx="3250280"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Central 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52211" y="4768028"/>
            <a:ext cx="518633" cy="491807"/>
          </a:xfrm>
          <a:prstGeom prst="rect">
            <a:avLst/>
          </a:prstGeom>
        </p:spPr>
      </p:pic>
      <p:sp>
        <p:nvSpPr>
          <p:cNvPr id="29" name="Right Arrow 28"/>
          <p:cNvSpPr/>
          <p:nvPr/>
        </p:nvSpPr>
        <p:spPr>
          <a:xfrm rot="5400000">
            <a:off x="2630197" y="3448861"/>
            <a:ext cx="99222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9140763" y="3122543"/>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67125" y="1609409"/>
            <a:ext cx="4537911" cy="496329"/>
            <a:chOff x="4067125" y="1709425"/>
            <a:chExt cx="4537911" cy="496329"/>
          </a:xfrm>
        </p:grpSpPr>
        <p:cxnSp>
          <p:nvCxnSpPr>
            <p:cNvPr id="31" name="Straight Arrow Connector 30"/>
            <p:cNvCxnSpPr/>
            <p:nvPr/>
          </p:nvCxnSpPr>
          <p:spPr>
            <a:xfrm>
              <a:off x="4067125" y="2098493"/>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HTTPS</a:t>
              </a:r>
            </a:p>
          </p:txBody>
        </p:sp>
      </p:gr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0111" y="4755378"/>
            <a:ext cx="501612" cy="504457"/>
          </a:xfrm>
          <a:prstGeom prst="rect">
            <a:avLst/>
          </a:prstGeom>
        </p:spPr>
      </p:pic>
      <p:pic>
        <p:nvPicPr>
          <p:cNvPr id="42"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869061" y="4268928"/>
            <a:ext cx="518756" cy="432946"/>
          </a:xfrm>
          <a:prstGeom prst="rect">
            <a:avLst/>
          </a:prstGeom>
          <a:noFill/>
        </p:spPr>
      </p:pic>
      <p:sp>
        <p:nvSpPr>
          <p:cNvPr id="39" name="Rectangle 38"/>
          <p:cNvSpPr/>
          <p:nvPr/>
        </p:nvSpPr>
        <p:spPr>
          <a:xfrm>
            <a:off x="3254375" y="3075947"/>
            <a:ext cx="5692099" cy="2082312"/>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Agentless, web service based application secrets management solution</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Platform agnostic</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Alleviates deployment overhead</a:t>
            </a:r>
          </a:p>
        </p:txBody>
      </p:sp>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2179690"/>
            <a:ext cx="419139" cy="475579"/>
          </a:xfrm>
          <a:prstGeom prst="rect">
            <a:avLst/>
          </a:prstGeom>
        </p:spPr>
      </p:pic>
      <p:cxnSp>
        <p:nvCxnSpPr>
          <p:cNvPr id="35" name="Straight Arrow Connector 34"/>
          <p:cNvCxnSpPr/>
          <p:nvPr/>
        </p:nvCxnSpPr>
        <p:spPr>
          <a:xfrm rot="10800000" flipH="1">
            <a:off x="9453796" y="3118174"/>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a:off x="4036990" y="2256052"/>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F2094C-EF0E-EF45-942C-BBB865741538}"/>
              </a:ext>
            </a:extLst>
          </p:cNvPr>
          <p:cNvSpPr txBox="1"/>
          <p:nvPr/>
        </p:nvSpPr>
        <p:spPr>
          <a:xfrm>
            <a:off x="310243" y="3192236"/>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55048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98E66-C386-4C4A-857E-3F0127FBA714}"/>
              </a:ext>
            </a:extLst>
          </p:cNvPr>
          <p:cNvSpPr>
            <a:spLocks noGrp="1"/>
          </p:cNvSpPr>
          <p:nvPr>
            <p:ph idx="1"/>
          </p:nvPr>
        </p:nvSpPr>
        <p:spPr/>
        <p:txBody>
          <a:bodyPr>
            <a:normAutofit/>
          </a:bodyPr>
          <a:lstStyle/>
          <a:p>
            <a:r>
              <a:rPr lang="en-US" dirty="0"/>
              <a:t>Challenges without CyberArk CCP integration</a:t>
            </a:r>
          </a:p>
          <a:p>
            <a:pPr lvl="1"/>
            <a:r>
              <a:rPr lang="en-US" dirty="0"/>
              <a:t>Sensitive data stored in two places: </a:t>
            </a:r>
          </a:p>
          <a:p>
            <a:pPr lvl="2"/>
            <a:r>
              <a:rPr lang="en-US" dirty="0"/>
              <a:t>CyberArk EPV &amp; Automation Anywhere Credential Vault</a:t>
            </a:r>
          </a:p>
          <a:p>
            <a:pPr lvl="1"/>
            <a:r>
              <a:rPr lang="en-US" dirty="0"/>
              <a:t>Extra effort in maintaining data security at two places.</a:t>
            </a:r>
          </a:p>
          <a:p>
            <a:pPr lvl="1"/>
            <a:r>
              <a:rPr lang="en-US" dirty="0"/>
              <a:t>User access to copy/paste sensitive data from CyberArk to Automation Anywhere</a:t>
            </a:r>
          </a:p>
          <a:p>
            <a:pPr lvl="1"/>
            <a:r>
              <a:rPr lang="en-US" dirty="0"/>
              <a:t>Sensitive exposed to multiple users</a:t>
            </a:r>
          </a:p>
          <a:p>
            <a:pPr lvl="1"/>
            <a:endParaRPr lang="en-US" dirty="0"/>
          </a:p>
          <a:p>
            <a:r>
              <a:rPr lang="en-US" dirty="0"/>
              <a:t>Benefits of CCP integration</a:t>
            </a:r>
          </a:p>
          <a:p>
            <a:pPr lvl="1"/>
            <a:r>
              <a:rPr lang="en-US" dirty="0"/>
              <a:t>Credentials securely stored in CyberArk EPV</a:t>
            </a:r>
          </a:p>
          <a:p>
            <a:pPr lvl="1"/>
            <a:r>
              <a:rPr lang="en-US" dirty="0"/>
              <a:t>CyberArk manages access to &amp; automatically rotates credentials</a:t>
            </a:r>
          </a:p>
          <a:p>
            <a:pPr lvl="1"/>
            <a:r>
              <a:rPr lang="en-US" dirty="0"/>
              <a:t>No User access - credentials only accessible to authentication bots</a:t>
            </a:r>
          </a:p>
          <a:p>
            <a:pPr lvl="1"/>
            <a:r>
              <a:rPr lang="en-US" dirty="0"/>
              <a:t>Credentials securely retrieved as needed for robots to perform their functions</a:t>
            </a:r>
          </a:p>
          <a:p>
            <a:pPr lvl="1"/>
            <a:r>
              <a:rPr lang="en-US" dirty="0"/>
              <a:t>All access captured in audit logs</a:t>
            </a:r>
          </a:p>
          <a:p>
            <a:pPr lvl="1"/>
            <a:r>
              <a:rPr lang="en-US" dirty="0"/>
              <a:t>Client stays in compliance with corporate policies and industry guidelines</a:t>
            </a:r>
          </a:p>
          <a:p>
            <a:pPr lvl="1"/>
            <a:r>
              <a:rPr lang="en-US" dirty="0"/>
              <a:t>Integration implemented and supported by Automation Anywhere</a:t>
            </a:r>
          </a:p>
        </p:txBody>
      </p:sp>
      <p:sp>
        <p:nvSpPr>
          <p:cNvPr id="2" name="Title 1">
            <a:extLst>
              <a:ext uri="{FF2B5EF4-FFF2-40B4-BE49-F238E27FC236}">
                <a16:creationId xmlns:a16="http://schemas.microsoft.com/office/drawing/2014/main" id="{70121F86-4873-5442-953B-5AEED3003F7D}"/>
              </a:ext>
            </a:extLst>
          </p:cNvPr>
          <p:cNvSpPr>
            <a:spLocks noGrp="1"/>
          </p:cNvSpPr>
          <p:nvPr>
            <p:ph type="title"/>
          </p:nvPr>
        </p:nvSpPr>
        <p:spPr/>
        <p:txBody>
          <a:bodyPr>
            <a:normAutofit fontScale="90000"/>
          </a:bodyPr>
          <a:lstStyle/>
          <a:p>
            <a:r>
              <a:rPr lang="en-US" dirty="0"/>
              <a:t>Automation Anywhere:</a:t>
            </a:r>
            <a:br>
              <a:rPr lang="en-US" dirty="0"/>
            </a:br>
            <a:r>
              <a:rPr lang="en-US" sz="2000" dirty="0"/>
              <a:t>Integration Overview &amp; Benefits</a:t>
            </a:r>
          </a:p>
        </p:txBody>
      </p:sp>
    </p:spTree>
    <p:extLst>
      <p:ext uri="{BB962C8B-B14F-4D97-AF65-F5344CB8AC3E}">
        <p14:creationId xmlns:p14="http://schemas.microsoft.com/office/powerpoint/2010/main" val="388914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75B5E-6C51-0340-B171-4B09D7E46903}"/>
              </a:ext>
            </a:extLst>
          </p:cNvPr>
          <p:cNvSpPr>
            <a:spLocks noGrp="1"/>
          </p:cNvSpPr>
          <p:nvPr>
            <p:ph type="title"/>
          </p:nvPr>
        </p:nvSpPr>
        <p:spPr/>
        <p:txBody>
          <a:bodyPr/>
          <a:lstStyle/>
          <a:p>
            <a:r>
              <a:rPr lang="en-US" dirty="0"/>
              <a:t>Automation Anywhere:</a:t>
            </a:r>
            <a:br>
              <a:rPr lang="en-US" dirty="0"/>
            </a:br>
            <a:r>
              <a:rPr lang="en-US" sz="2000" dirty="0"/>
              <a:t>Integration offered in CyberArk Marketplace</a:t>
            </a:r>
          </a:p>
        </p:txBody>
      </p:sp>
      <p:pic>
        <p:nvPicPr>
          <p:cNvPr id="6" name="Picture 5" descr="A screenshot of a cell phone&#10;&#10;Description automatically generated">
            <a:extLst>
              <a:ext uri="{FF2B5EF4-FFF2-40B4-BE49-F238E27FC236}">
                <a16:creationId xmlns:a16="http://schemas.microsoft.com/office/drawing/2014/main" id="{1CABF15D-CA2D-7E4F-88FB-D8E0347BC28C}"/>
              </a:ext>
            </a:extLst>
          </p:cNvPr>
          <p:cNvPicPr>
            <a:picLocks noChangeAspect="1"/>
          </p:cNvPicPr>
          <p:nvPr/>
        </p:nvPicPr>
        <p:blipFill rotWithShape="1">
          <a:blip r:embed="rId2"/>
          <a:srcRect l="483"/>
          <a:stretch/>
        </p:blipFill>
        <p:spPr>
          <a:xfrm>
            <a:off x="873579" y="1102863"/>
            <a:ext cx="10093778" cy="5257244"/>
          </a:xfrm>
          <a:prstGeom prst="rect">
            <a:avLst/>
          </a:prstGeom>
        </p:spPr>
      </p:pic>
    </p:spTree>
    <p:extLst>
      <p:ext uri="{BB962C8B-B14F-4D97-AF65-F5344CB8AC3E}">
        <p14:creationId xmlns:p14="http://schemas.microsoft.com/office/powerpoint/2010/main" val="1641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E76E-EE30-E344-A3B4-36DFCB9232CF}"/>
              </a:ext>
            </a:extLst>
          </p:cNvPr>
          <p:cNvSpPr>
            <a:spLocks noGrp="1"/>
          </p:cNvSpPr>
          <p:nvPr>
            <p:ph type="title"/>
          </p:nvPr>
        </p:nvSpPr>
        <p:spPr/>
        <p:txBody>
          <a:bodyPr/>
          <a:lstStyle/>
          <a:p>
            <a:r>
              <a:rPr lang="en-US" dirty="0"/>
              <a:t>Automation Anywhere:</a:t>
            </a:r>
            <a:br>
              <a:rPr lang="en-US" dirty="0"/>
            </a:br>
            <a:r>
              <a:rPr lang="en-US" sz="2000" dirty="0"/>
              <a:t>Solution architecture with CyberArk CCP</a:t>
            </a:r>
          </a:p>
        </p:txBody>
      </p:sp>
      <p:pic>
        <p:nvPicPr>
          <p:cNvPr id="4" name="Picture 3" descr="A close up of a map&#10;&#10;Description automatically generated">
            <a:extLst>
              <a:ext uri="{FF2B5EF4-FFF2-40B4-BE49-F238E27FC236}">
                <a16:creationId xmlns:a16="http://schemas.microsoft.com/office/drawing/2014/main" id="{FCF2017A-150F-4348-85D9-BBDDE38CAEB0}"/>
              </a:ext>
            </a:extLst>
          </p:cNvPr>
          <p:cNvPicPr>
            <a:picLocks noChangeAspect="1"/>
          </p:cNvPicPr>
          <p:nvPr/>
        </p:nvPicPr>
        <p:blipFill rotWithShape="1">
          <a:blip r:embed="rId2"/>
          <a:srcRect t="546"/>
          <a:stretch/>
        </p:blipFill>
        <p:spPr>
          <a:xfrm>
            <a:off x="881742" y="1379764"/>
            <a:ext cx="10118271" cy="4763336"/>
          </a:xfrm>
          <a:prstGeom prst="rect">
            <a:avLst/>
          </a:prstGeom>
        </p:spPr>
      </p:pic>
    </p:spTree>
    <p:extLst>
      <p:ext uri="{BB962C8B-B14F-4D97-AF65-F5344CB8AC3E}">
        <p14:creationId xmlns:p14="http://schemas.microsoft.com/office/powerpoint/2010/main" val="333273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AFC1-E731-744E-A29B-C3874A2974C8}"/>
              </a:ext>
            </a:extLst>
          </p:cNvPr>
          <p:cNvSpPr>
            <a:spLocks noGrp="1"/>
          </p:cNvSpPr>
          <p:nvPr>
            <p:ph type="title"/>
          </p:nvPr>
        </p:nvSpPr>
        <p:spPr/>
        <p:txBody>
          <a:bodyPr/>
          <a:lstStyle/>
          <a:p>
            <a:r>
              <a:rPr lang="en-US" dirty="0"/>
              <a:t>Automation Anywhere:</a:t>
            </a:r>
            <a:br>
              <a:rPr lang="en-US" dirty="0"/>
            </a:br>
            <a:r>
              <a:rPr lang="en-US" sz="2000" dirty="0"/>
              <a:t>Configuring </a:t>
            </a:r>
            <a:r>
              <a:rPr lang="en-US" sz="2000" dirty="0" err="1"/>
              <a:t>Metabot</a:t>
            </a:r>
            <a:r>
              <a:rPr lang="en-US" sz="2000" dirty="0"/>
              <a:t> connection to CCP</a:t>
            </a:r>
          </a:p>
        </p:txBody>
      </p:sp>
      <p:pic>
        <p:nvPicPr>
          <p:cNvPr id="4" name="Picture 3" descr="A screenshot of a cell phone&#10;&#10;Description automatically generated">
            <a:extLst>
              <a:ext uri="{FF2B5EF4-FFF2-40B4-BE49-F238E27FC236}">
                <a16:creationId xmlns:a16="http://schemas.microsoft.com/office/drawing/2014/main" id="{926A5BF4-657E-0A48-8D6C-D2A82ED87B58}"/>
              </a:ext>
            </a:extLst>
          </p:cNvPr>
          <p:cNvPicPr>
            <a:picLocks noChangeAspect="1"/>
          </p:cNvPicPr>
          <p:nvPr/>
        </p:nvPicPr>
        <p:blipFill>
          <a:blip r:embed="rId2"/>
          <a:stretch>
            <a:fillRect/>
          </a:stretch>
        </p:blipFill>
        <p:spPr>
          <a:xfrm>
            <a:off x="1804308" y="1033931"/>
            <a:ext cx="8151517" cy="5307374"/>
          </a:xfrm>
          <a:prstGeom prst="rect">
            <a:avLst/>
          </a:prstGeom>
        </p:spPr>
      </p:pic>
    </p:spTree>
    <p:extLst>
      <p:ext uri="{BB962C8B-B14F-4D97-AF65-F5344CB8AC3E}">
        <p14:creationId xmlns:p14="http://schemas.microsoft.com/office/powerpoint/2010/main" val="68560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sz="4000" dirty="0"/>
              <a:t>Secure Secrets </a:t>
            </a:r>
            <a:br>
              <a:rPr lang="en-US" sz="4000" dirty="0"/>
            </a:br>
            <a:r>
              <a:rPr lang="en-US" sz="4000" dirty="0"/>
              <a:t>For Applications </a:t>
            </a:r>
            <a:br>
              <a:rPr lang="en-US" sz="4000" dirty="0"/>
            </a:br>
            <a:r>
              <a:rPr lang="en-US" sz="4000" dirty="0"/>
              <a:t>Running In Pivotal Cloud Foundry</a:t>
            </a:r>
            <a:endParaRPr lang="en-US" i="1" cap="none" dirty="0"/>
          </a:p>
        </p:txBody>
      </p:sp>
      <p:sp>
        <p:nvSpPr>
          <p:cNvPr id="4" name="Slide Number Placeholder 3"/>
          <p:cNvSpPr>
            <a:spLocks noGrp="1"/>
          </p:cNvSpPr>
          <p:nvPr>
            <p:ph type="sldNum" sz="quarter" idx="4294967295"/>
          </p:nvPr>
        </p:nvSpPr>
        <p:spPr>
          <a:xfrm>
            <a:off x="11064875" y="6569075"/>
            <a:ext cx="1127125" cy="179388"/>
          </a:xfrm>
        </p:spPr>
        <p:txBody>
          <a:bodyPr/>
          <a:lstStyle/>
          <a:p>
            <a:r>
              <a:rPr lang="en-US" dirty="0">
                <a:solidFill>
                  <a:srgbClr val="FFFFFF"/>
                </a:solidFill>
              </a:rPr>
              <a:t> </a:t>
            </a:r>
          </a:p>
        </p:txBody>
      </p:sp>
    </p:spTree>
    <p:extLst>
      <p:ext uri="{BB962C8B-B14F-4D97-AF65-F5344CB8AC3E}">
        <p14:creationId xmlns:p14="http://schemas.microsoft.com/office/powerpoint/2010/main" val="9286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399104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37348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224256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17249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p:txBody>
          <a:bodyPr/>
          <a:lstStyle/>
          <a:p>
            <a:r>
              <a:rPr lang="en-US" dirty="0" err="1"/>
              <a:t>Cyberark</a:t>
            </a:r>
            <a:r>
              <a:rPr lang="en-US" dirty="0"/>
              <a:t> secures the entire Chain of Trust</a:t>
            </a:r>
          </a:p>
        </p:txBody>
      </p:sp>
      <p:grpSp>
        <p:nvGrpSpPr>
          <p:cNvPr id="84" name="Group 83">
            <a:extLst>
              <a:ext uri="{FF2B5EF4-FFF2-40B4-BE49-F238E27FC236}">
                <a16:creationId xmlns:a16="http://schemas.microsoft.com/office/drawing/2014/main" id="{6B03D1E7-3627-1A4E-A1D4-75A2E8C1A2B7}"/>
              </a:ext>
            </a:extLst>
          </p:cNvPr>
          <p:cNvGrpSpPr/>
          <p:nvPr/>
        </p:nvGrpSpPr>
        <p:grpSpPr>
          <a:xfrm>
            <a:off x="494750" y="1269034"/>
            <a:ext cx="1750414" cy="4488149"/>
            <a:chOff x="1651543" y="1396831"/>
            <a:chExt cx="1750414" cy="4488149"/>
          </a:xfrm>
        </p:grpSpPr>
        <p:sp>
          <p:nvSpPr>
            <p:cNvPr id="44" name="Shape 157">
              <a:extLst>
                <a:ext uri="{FF2B5EF4-FFF2-40B4-BE49-F238E27FC236}">
                  <a16:creationId xmlns:a16="http://schemas.microsoft.com/office/drawing/2014/main" id="{EC7FF30C-67F8-2E48-8B6C-831E3255F2E7}"/>
                </a:ext>
              </a:extLst>
            </p:cNvPr>
            <p:cNvSpPr/>
            <p:nvPr/>
          </p:nvSpPr>
          <p:spPr>
            <a:xfrm>
              <a:off x="1651891" y="1396831"/>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Human Engineers</a:t>
              </a:r>
            </a:p>
            <a:p>
              <a:pPr algn="ctr"/>
              <a:r>
                <a:rPr lang="en-US" dirty="0"/>
                <a:t>(Root)</a:t>
              </a:r>
              <a:endParaRPr dirty="0"/>
            </a:p>
          </p:txBody>
        </p:sp>
        <p:sp>
          <p:nvSpPr>
            <p:cNvPr id="91" name="Shape 157">
              <a:extLst>
                <a:ext uri="{FF2B5EF4-FFF2-40B4-BE49-F238E27FC236}">
                  <a16:creationId xmlns:a16="http://schemas.microsoft.com/office/drawing/2014/main" id="{EF15B63D-28DB-774E-A6FC-6139C6B69C5B}"/>
                </a:ext>
              </a:extLst>
            </p:cNvPr>
            <p:cNvSpPr/>
            <p:nvPr/>
          </p:nvSpPr>
          <p:spPr>
            <a:xfrm>
              <a:off x="1651543" y="2783022"/>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Tools &amp; Automation</a:t>
              </a:r>
            </a:p>
            <a:p>
              <a:pPr algn="ctr"/>
              <a:r>
                <a:rPr lang="en-US" dirty="0"/>
                <a:t>(Intermediates)</a:t>
              </a:r>
              <a:endParaRPr dirty="0"/>
            </a:p>
          </p:txBody>
        </p:sp>
        <p:sp>
          <p:nvSpPr>
            <p:cNvPr id="92" name="Shape 157">
              <a:extLst>
                <a:ext uri="{FF2B5EF4-FFF2-40B4-BE49-F238E27FC236}">
                  <a16:creationId xmlns:a16="http://schemas.microsoft.com/office/drawing/2014/main" id="{16081526-B732-8A4B-8C4B-6C348D24F687}"/>
                </a:ext>
              </a:extLst>
            </p:cNvPr>
            <p:cNvSpPr/>
            <p:nvPr/>
          </p:nvSpPr>
          <p:spPr>
            <a:xfrm>
              <a:off x="1651543" y="5054016"/>
              <a:ext cx="1750066" cy="830964"/>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Apps &amp; Target Systems</a:t>
              </a:r>
            </a:p>
            <a:p>
              <a:pPr algn="ctr"/>
              <a:r>
                <a:rPr lang="en-US" dirty="0"/>
                <a:t>(End Entities)</a:t>
              </a:r>
              <a:endParaRPr dirty="0"/>
            </a:p>
          </p:txBody>
        </p:sp>
      </p:grpSp>
      <p:grpSp>
        <p:nvGrpSpPr>
          <p:cNvPr id="87" name="Group 86">
            <a:extLst>
              <a:ext uri="{FF2B5EF4-FFF2-40B4-BE49-F238E27FC236}">
                <a16:creationId xmlns:a16="http://schemas.microsoft.com/office/drawing/2014/main" id="{B10D74F0-54AD-F149-BD02-CA8A770A1A9A}"/>
              </a:ext>
            </a:extLst>
          </p:cNvPr>
          <p:cNvGrpSpPr/>
          <p:nvPr/>
        </p:nvGrpSpPr>
        <p:grpSpPr>
          <a:xfrm>
            <a:off x="10152172" y="857270"/>
            <a:ext cx="1181722" cy="5540599"/>
            <a:chOff x="49831" y="797008"/>
            <a:chExt cx="1181722" cy="5540599"/>
          </a:xfrm>
        </p:grpSpPr>
        <p:pic>
          <p:nvPicPr>
            <p:cNvPr id="41" name="Picture 40">
              <a:extLst>
                <a:ext uri="{FF2B5EF4-FFF2-40B4-BE49-F238E27FC236}">
                  <a16:creationId xmlns:a16="http://schemas.microsoft.com/office/drawing/2014/main" id="{C107A221-B317-4842-AA3D-FCE7467898F8}"/>
                </a:ext>
              </a:extLst>
            </p:cNvPr>
            <p:cNvPicPr>
              <a:picLocks noChangeAspect="1"/>
            </p:cNvPicPr>
            <p:nvPr/>
          </p:nvPicPr>
          <p:blipFill rotWithShape="1">
            <a:blip r:embed="rId3">
              <a:clrChange>
                <a:clrFrom>
                  <a:srgbClr val="FEFEFE"/>
                </a:clrFrom>
                <a:clrTo>
                  <a:srgbClr val="FEFEFE">
                    <a:alpha val="0"/>
                  </a:srgbClr>
                </a:clrTo>
              </a:clrChange>
              <a:alphaModFix amt="35000"/>
            </a:blip>
            <a:srcRect l="39956" r="39510" b="3726"/>
            <a:stretch/>
          </p:blipFill>
          <p:spPr>
            <a:xfrm>
              <a:off x="49831" y="797008"/>
              <a:ext cx="1181722" cy="5540599"/>
            </a:xfrm>
            <a:prstGeom prst="rect">
              <a:avLst/>
            </a:prstGeom>
          </p:spPr>
        </p:pic>
        <p:pic>
          <p:nvPicPr>
            <p:cNvPr id="95" name="Picture 94">
              <a:extLst>
                <a:ext uri="{FF2B5EF4-FFF2-40B4-BE49-F238E27FC236}">
                  <a16:creationId xmlns:a16="http://schemas.microsoft.com/office/drawing/2014/main" id="{F67BD37D-D933-BB4A-9D7B-B47BFA11C6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979" r="28342" b="28997"/>
            <a:stretch/>
          </p:blipFill>
          <p:spPr>
            <a:xfrm>
              <a:off x="214187" y="885189"/>
              <a:ext cx="906236" cy="970674"/>
            </a:xfrm>
            <a:prstGeom prst="rect">
              <a:avLst/>
            </a:prstGeom>
          </p:spPr>
        </p:pic>
      </p:grpSp>
      <p:grpSp>
        <p:nvGrpSpPr>
          <p:cNvPr id="15" name="Group 14">
            <a:extLst>
              <a:ext uri="{FF2B5EF4-FFF2-40B4-BE49-F238E27FC236}">
                <a16:creationId xmlns:a16="http://schemas.microsoft.com/office/drawing/2014/main" id="{810C8A5C-E712-FB43-80BE-E97636E0377A}"/>
              </a:ext>
            </a:extLst>
          </p:cNvPr>
          <p:cNvGrpSpPr/>
          <p:nvPr/>
        </p:nvGrpSpPr>
        <p:grpSpPr>
          <a:xfrm>
            <a:off x="2434796" y="1043010"/>
            <a:ext cx="7322408" cy="5256242"/>
            <a:chOff x="2058882" y="1160507"/>
            <a:chExt cx="7322408" cy="5256242"/>
          </a:xfrm>
        </p:grpSpPr>
        <p:pic>
          <p:nvPicPr>
            <p:cNvPr id="42" name="תמונה 8">
              <a:extLst>
                <a:ext uri="{FF2B5EF4-FFF2-40B4-BE49-F238E27FC236}">
                  <a16:creationId xmlns:a16="http://schemas.microsoft.com/office/drawing/2014/main" id="{B76AE6F8-EA78-0F40-8971-4845A5B1CF0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6027" y="1243297"/>
              <a:ext cx="817575" cy="919120"/>
            </a:xfrm>
            <a:prstGeom prst="rect">
              <a:avLst/>
            </a:prstGeom>
          </p:spPr>
        </p:pic>
        <p:pic>
          <p:nvPicPr>
            <p:cNvPr id="43" name="תמונה 10">
              <a:extLst>
                <a:ext uri="{FF2B5EF4-FFF2-40B4-BE49-F238E27FC236}">
                  <a16:creationId xmlns:a16="http://schemas.microsoft.com/office/drawing/2014/main" id="{9C15CFDB-92BD-2B4F-B2AB-52B293E318D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9546" y="1263018"/>
              <a:ext cx="767254" cy="862549"/>
            </a:xfrm>
            <a:prstGeom prst="rect">
              <a:avLst/>
            </a:prstGeom>
          </p:spPr>
        </p:pic>
        <p:sp>
          <p:nvSpPr>
            <p:cNvPr id="90" name="Rounded Rectangle 89">
              <a:extLst>
                <a:ext uri="{FF2B5EF4-FFF2-40B4-BE49-F238E27FC236}">
                  <a16:creationId xmlns:a16="http://schemas.microsoft.com/office/drawing/2014/main" id="{96AA14C4-7467-9A49-AF7D-9F92B76FAB46}"/>
                </a:ext>
              </a:extLst>
            </p:cNvPr>
            <p:cNvSpPr/>
            <p:nvPr/>
          </p:nvSpPr>
          <p:spPr>
            <a:xfrm>
              <a:off x="4444976" y="1160507"/>
              <a:ext cx="2427488" cy="110248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3" name="Group 2">
              <a:extLst>
                <a:ext uri="{FF2B5EF4-FFF2-40B4-BE49-F238E27FC236}">
                  <a16:creationId xmlns:a16="http://schemas.microsoft.com/office/drawing/2014/main" id="{A6A8BFE2-2785-FD44-9B07-DAB06DF75A9C}"/>
                </a:ext>
              </a:extLst>
            </p:cNvPr>
            <p:cNvGrpSpPr/>
            <p:nvPr/>
          </p:nvGrpSpPr>
          <p:grpSpPr>
            <a:xfrm>
              <a:off x="2761573" y="2420212"/>
              <a:ext cx="5782638" cy="1560415"/>
              <a:chOff x="2761573" y="2397783"/>
              <a:chExt cx="5782638" cy="1560415"/>
            </a:xfrm>
          </p:grpSpPr>
          <p:grpSp>
            <p:nvGrpSpPr>
              <p:cNvPr id="31" name="Group 30">
                <a:extLst>
                  <a:ext uri="{FF2B5EF4-FFF2-40B4-BE49-F238E27FC236}">
                    <a16:creationId xmlns:a16="http://schemas.microsoft.com/office/drawing/2014/main" id="{0A83BF8E-99E4-F148-A050-5FFEB177BD89}"/>
                  </a:ext>
                </a:extLst>
              </p:cNvPr>
              <p:cNvGrpSpPr/>
              <p:nvPr/>
            </p:nvGrpSpPr>
            <p:grpSpPr>
              <a:xfrm>
                <a:off x="6916929" y="2550371"/>
                <a:ext cx="1170162" cy="1098332"/>
                <a:chOff x="6989417" y="2287172"/>
                <a:chExt cx="1170162" cy="1098332"/>
              </a:xfrm>
            </p:grpSpPr>
            <p:sp>
              <p:nvSpPr>
                <p:cNvPr id="24" name="TextBox 23"/>
                <p:cNvSpPr txBox="1"/>
                <p:nvPr/>
              </p:nvSpPr>
              <p:spPr>
                <a:xfrm>
                  <a:off x="6989417" y="2287172"/>
                  <a:ext cx="1146468" cy="276999"/>
                </a:xfrm>
                <a:prstGeom prst="rect">
                  <a:avLst/>
                </a:prstGeom>
                <a:noFill/>
              </p:spPr>
              <p:txBody>
                <a:bodyPr wrap="none" rtlCol="0">
                  <a:spAutoFit/>
                </a:bodyPr>
                <a:lstStyle/>
                <a:p>
                  <a:pPr algn="ctr"/>
                  <a:r>
                    <a:rPr lang="en-US" sz="1200" dirty="0"/>
                    <a:t>Config/Deploy</a:t>
                  </a:r>
                </a:p>
              </p:txBody>
            </p:sp>
            <p:grpSp>
              <p:nvGrpSpPr>
                <p:cNvPr id="30" name="Group 29">
                  <a:extLst>
                    <a:ext uri="{FF2B5EF4-FFF2-40B4-BE49-F238E27FC236}">
                      <a16:creationId xmlns:a16="http://schemas.microsoft.com/office/drawing/2014/main" id="{3EB86FCD-C4F6-2F49-A60F-E43FD1B7193A}"/>
                    </a:ext>
                  </a:extLst>
                </p:cNvPr>
                <p:cNvGrpSpPr/>
                <p:nvPr/>
              </p:nvGrpSpPr>
              <p:grpSpPr>
                <a:xfrm>
                  <a:off x="7047675" y="2660591"/>
                  <a:ext cx="1111904" cy="724913"/>
                  <a:chOff x="7047675" y="2660591"/>
                  <a:chExt cx="1111904" cy="724913"/>
                </a:xfrm>
              </p:grpSpPr>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12233" y="2660591"/>
                    <a:ext cx="547346" cy="547346"/>
                  </a:xfrm>
                  <a:prstGeom prst="rect">
                    <a:avLst/>
                  </a:prstGeom>
                </p:spPr>
              </p:pic>
              <p:pic>
                <p:nvPicPr>
                  <p:cNvPr id="72" name="Picture 71">
                    <a:extLst>
                      <a:ext uri="{FF2B5EF4-FFF2-40B4-BE49-F238E27FC236}">
                        <a16:creationId xmlns:a16="http://schemas.microsoft.com/office/drawing/2014/main" id="{D5876FF5-0B42-0044-8A8B-5BF14C3D9B4A}"/>
                      </a:ext>
                    </a:extLst>
                  </p:cNvPr>
                  <p:cNvPicPr>
                    <a:picLocks noChangeAspect="1"/>
                  </p:cNvPicPr>
                  <p:nvPr/>
                </p:nvPicPr>
                <p:blipFill>
                  <a:blip r:embed="rId8"/>
                  <a:stretch>
                    <a:fillRect/>
                  </a:stretch>
                </p:blipFill>
                <p:spPr>
                  <a:xfrm>
                    <a:off x="7047675" y="2667732"/>
                    <a:ext cx="396638" cy="390215"/>
                  </a:xfrm>
                  <a:prstGeom prst="rect">
                    <a:avLst/>
                  </a:prstGeom>
                </p:spPr>
              </p:pic>
              <p:pic>
                <p:nvPicPr>
                  <p:cNvPr id="14" name="Picture 13">
                    <a:extLst>
                      <a:ext uri="{FF2B5EF4-FFF2-40B4-BE49-F238E27FC236}">
                        <a16:creationId xmlns:a16="http://schemas.microsoft.com/office/drawing/2014/main" id="{3241BF48-AC1A-B947-A559-E03B6931A939}"/>
                      </a:ext>
                    </a:extLst>
                  </p:cNvPr>
                  <p:cNvPicPr>
                    <a:picLocks noChangeAspect="1"/>
                  </p:cNvPicPr>
                  <p:nvPr/>
                </p:nvPicPr>
                <p:blipFill rotWithShape="1">
                  <a:blip r:embed="rId9">
                    <a:clrChange>
                      <a:clrFrom>
                        <a:srgbClr val="FFFFFF"/>
                      </a:clrFrom>
                      <a:clrTo>
                        <a:srgbClr val="FFFFFF">
                          <a:alpha val="0"/>
                        </a:srgbClr>
                      </a:clrTo>
                    </a:clrChange>
                  </a:blip>
                  <a:srcRect l="21670" t="22075" r="21379" b="22210"/>
                  <a:stretch/>
                </p:blipFill>
                <p:spPr>
                  <a:xfrm>
                    <a:off x="7178048" y="3167023"/>
                    <a:ext cx="609752" cy="218481"/>
                  </a:xfrm>
                  <a:prstGeom prst="rect">
                    <a:avLst/>
                  </a:prstGeom>
                </p:spPr>
              </p:pic>
            </p:grpSp>
          </p:grpSp>
          <p:grpSp>
            <p:nvGrpSpPr>
              <p:cNvPr id="33" name="Group 32">
                <a:extLst>
                  <a:ext uri="{FF2B5EF4-FFF2-40B4-BE49-F238E27FC236}">
                    <a16:creationId xmlns:a16="http://schemas.microsoft.com/office/drawing/2014/main" id="{069A7BD7-74DC-1E45-A831-112FE91B4394}"/>
                  </a:ext>
                </a:extLst>
              </p:cNvPr>
              <p:cNvGrpSpPr/>
              <p:nvPr/>
            </p:nvGrpSpPr>
            <p:grpSpPr>
              <a:xfrm>
                <a:off x="5138505" y="2528707"/>
                <a:ext cx="1099762" cy="1193931"/>
                <a:chOff x="5365206" y="2134332"/>
                <a:chExt cx="1226450" cy="1331467"/>
              </a:xfrm>
            </p:grpSpPr>
            <p:sp>
              <p:nvSpPr>
                <p:cNvPr id="22" name="TextBox 21"/>
                <p:cNvSpPr txBox="1"/>
                <p:nvPr/>
              </p:nvSpPr>
              <p:spPr>
                <a:xfrm>
                  <a:off x="5406287" y="2134332"/>
                  <a:ext cx="1081000" cy="276999"/>
                </a:xfrm>
                <a:prstGeom prst="rect">
                  <a:avLst/>
                </a:prstGeom>
                <a:noFill/>
              </p:spPr>
              <p:txBody>
                <a:bodyPr wrap="square" rtlCol="0">
                  <a:spAutoFit/>
                </a:bodyPr>
                <a:lstStyle/>
                <a:p>
                  <a:pPr algn="ctr"/>
                  <a:r>
                    <a:rPr lang="en-US" sz="1200" dirty="0"/>
                    <a:t>Build/Test</a:t>
                  </a:r>
                </a:p>
              </p:txBody>
            </p:sp>
            <p:grpSp>
              <p:nvGrpSpPr>
                <p:cNvPr id="32" name="Group 31">
                  <a:extLst>
                    <a:ext uri="{FF2B5EF4-FFF2-40B4-BE49-F238E27FC236}">
                      <a16:creationId xmlns:a16="http://schemas.microsoft.com/office/drawing/2014/main" id="{FEB70C09-C0B9-594F-B3DA-88B2E5F8ADF6}"/>
                    </a:ext>
                  </a:extLst>
                </p:cNvPr>
                <p:cNvGrpSpPr/>
                <p:nvPr/>
              </p:nvGrpSpPr>
              <p:grpSpPr>
                <a:xfrm>
                  <a:off x="5365206" y="2363714"/>
                  <a:ext cx="1226450" cy="1102085"/>
                  <a:chOff x="5365206" y="2363714"/>
                  <a:chExt cx="1226450" cy="1102085"/>
                </a:xfrm>
              </p:grpSpPr>
              <p:pic>
                <p:nvPicPr>
                  <p:cNvPr id="148" name="image89.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5206" y="2759410"/>
                    <a:ext cx="271966" cy="426941"/>
                  </a:xfrm>
                  <a:prstGeom prst="rect">
                    <a:avLst/>
                  </a:prstGeom>
                  <a:ln w="12700">
                    <a:miter lim="400000"/>
                  </a:ln>
                </p:spPr>
              </p:pic>
              <p:pic>
                <p:nvPicPr>
                  <p:cNvPr id="62" name="Picture 61">
                    <a:extLst>
                      <a:ext uri="{FF2B5EF4-FFF2-40B4-BE49-F238E27FC236}">
                        <a16:creationId xmlns:a16="http://schemas.microsoft.com/office/drawing/2014/main" id="{EFC8C80B-D817-704D-A4EA-5C21BC72CF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72774" y="2650956"/>
                    <a:ext cx="642835" cy="216908"/>
                  </a:xfrm>
                  <a:prstGeom prst="rect">
                    <a:avLst/>
                  </a:prstGeom>
                </p:spPr>
              </p:pic>
              <p:pic>
                <p:nvPicPr>
                  <p:cNvPr id="63" name="Picture 62">
                    <a:extLst>
                      <a:ext uri="{FF2B5EF4-FFF2-40B4-BE49-F238E27FC236}">
                        <a16:creationId xmlns:a16="http://schemas.microsoft.com/office/drawing/2014/main" id="{3455EC62-2F4C-AE4E-8D37-DA8FBFC0EB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723588" y="2924557"/>
                    <a:ext cx="868068" cy="218480"/>
                  </a:xfrm>
                  <a:prstGeom prst="rect">
                    <a:avLst/>
                  </a:prstGeom>
                </p:spPr>
              </p:pic>
              <p:pic>
                <p:nvPicPr>
                  <p:cNvPr id="20" name="Picture 19">
                    <a:extLst>
                      <a:ext uri="{FF2B5EF4-FFF2-40B4-BE49-F238E27FC236}">
                        <a16:creationId xmlns:a16="http://schemas.microsoft.com/office/drawing/2014/main" id="{2D8381CA-81CE-6043-8A80-B21877C70619}"/>
                      </a:ext>
                    </a:extLst>
                  </p:cNvPr>
                  <p:cNvPicPr>
                    <a:picLocks noChangeAspect="1"/>
                  </p:cNvPicPr>
                  <p:nvPr/>
                </p:nvPicPr>
                <p:blipFill>
                  <a:blip r:embed="rId13"/>
                  <a:stretch>
                    <a:fillRect/>
                  </a:stretch>
                </p:blipFill>
                <p:spPr>
                  <a:xfrm>
                    <a:off x="5479204" y="3194566"/>
                    <a:ext cx="973658" cy="271233"/>
                  </a:xfrm>
                  <a:prstGeom prst="rect">
                    <a:avLst/>
                  </a:prstGeom>
                </p:spPr>
              </p:pic>
              <p:pic>
                <p:nvPicPr>
                  <p:cNvPr id="29" name="Picture 28">
                    <a:extLst>
                      <a:ext uri="{FF2B5EF4-FFF2-40B4-BE49-F238E27FC236}">
                        <a16:creationId xmlns:a16="http://schemas.microsoft.com/office/drawing/2014/main" id="{66847D4C-4997-2D46-8FB2-3F4EE29892C6}"/>
                      </a:ext>
                    </a:extLst>
                  </p:cNvPr>
                  <p:cNvPicPr>
                    <a:picLocks noChangeAspect="1"/>
                  </p:cNvPicPr>
                  <p:nvPr/>
                </p:nvPicPr>
                <p:blipFill>
                  <a:blip r:embed="rId14"/>
                  <a:stretch>
                    <a:fillRect/>
                  </a:stretch>
                </p:blipFill>
                <p:spPr>
                  <a:xfrm>
                    <a:off x="5410492" y="2363714"/>
                    <a:ext cx="1011955" cy="404783"/>
                  </a:xfrm>
                  <a:prstGeom prst="rect">
                    <a:avLst/>
                  </a:prstGeom>
                </p:spPr>
              </p:pic>
            </p:grpSp>
          </p:grpSp>
          <p:sp>
            <p:nvSpPr>
              <p:cNvPr id="88" name="Rounded Rectangle 87">
                <a:extLst>
                  <a:ext uri="{FF2B5EF4-FFF2-40B4-BE49-F238E27FC236}">
                    <a16:creationId xmlns:a16="http://schemas.microsoft.com/office/drawing/2014/main" id="{61630596-CFB5-7846-A19D-34A257A11337}"/>
                  </a:ext>
                </a:extLst>
              </p:cNvPr>
              <p:cNvSpPr/>
              <p:nvPr/>
            </p:nvSpPr>
            <p:spPr>
              <a:xfrm>
                <a:off x="2761573" y="2397783"/>
                <a:ext cx="5782638" cy="15604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 name="Group 1">
                <a:extLst>
                  <a:ext uri="{FF2B5EF4-FFF2-40B4-BE49-F238E27FC236}">
                    <a16:creationId xmlns:a16="http://schemas.microsoft.com/office/drawing/2014/main" id="{9904972E-899E-9744-96DC-5691D96D1CE9}"/>
                  </a:ext>
                </a:extLst>
              </p:cNvPr>
              <p:cNvGrpSpPr/>
              <p:nvPr/>
            </p:nvGrpSpPr>
            <p:grpSpPr>
              <a:xfrm>
                <a:off x="3196822" y="2537056"/>
                <a:ext cx="1279868" cy="1115139"/>
                <a:chOff x="3201443" y="2536021"/>
                <a:chExt cx="1431766" cy="1247486"/>
              </a:xfrm>
            </p:grpSpPr>
            <p:pic>
              <p:nvPicPr>
                <p:cNvPr id="60" name="image91.png" descr="AmazonWebservices_Logo.svg.png">
                  <a:extLst>
                    <a:ext uri="{FF2B5EF4-FFF2-40B4-BE49-F238E27FC236}">
                      <a16:creationId xmlns:a16="http://schemas.microsoft.com/office/drawing/2014/main" id="{796AC6D2-2D5F-484C-8972-C1A0CE0883F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08569" y="3084372"/>
                  <a:ext cx="733052" cy="274320"/>
                </a:xfrm>
                <a:prstGeom prst="rect">
                  <a:avLst/>
                </a:prstGeom>
                <a:ln w="12700">
                  <a:miter lim="400000"/>
                </a:ln>
              </p:spPr>
            </p:pic>
            <p:sp>
              <p:nvSpPr>
                <p:cNvPr id="8" name="Rectangle 7">
                  <a:extLst>
                    <a:ext uri="{FF2B5EF4-FFF2-40B4-BE49-F238E27FC236}">
                      <a16:creationId xmlns:a16="http://schemas.microsoft.com/office/drawing/2014/main" id="{F204121C-A720-F444-AD39-9995A6EB0EE3}"/>
                    </a:ext>
                  </a:extLst>
                </p:cNvPr>
                <p:cNvSpPr/>
                <p:nvPr/>
              </p:nvSpPr>
              <p:spPr>
                <a:xfrm>
                  <a:off x="3289630" y="2536021"/>
                  <a:ext cx="1287083" cy="276999"/>
                </a:xfrm>
                <a:prstGeom prst="rect">
                  <a:avLst/>
                </a:prstGeom>
              </p:spPr>
              <p:txBody>
                <a:bodyPr wrap="none">
                  <a:spAutoFit/>
                </a:bodyPr>
                <a:lstStyle/>
                <a:p>
                  <a:pPr algn="ctr"/>
                  <a:r>
                    <a:rPr lang="en-US" sz="1200" dirty="0"/>
                    <a:t>Platform Access</a:t>
                  </a:r>
                </a:p>
              </p:txBody>
            </p:sp>
            <p:pic>
              <p:nvPicPr>
                <p:cNvPr id="61" name="Picture 60">
                  <a:extLst>
                    <a:ext uri="{FF2B5EF4-FFF2-40B4-BE49-F238E27FC236}">
                      <a16:creationId xmlns:a16="http://schemas.microsoft.com/office/drawing/2014/main" id="{73513012-51A9-4F4E-AFBC-C0E00650B7DB}"/>
                    </a:ext>
                  </a:extLst>
                </p:cNvPr>
                <p:cNvPicPr>
                  <a:picLocks noChangeAspect="1"/>
                </p:cNvPicPr>
                <p:nvPr/>
              </p:nvPicPr>
              <p:blipFill rotWithShape="1">
                <a:blip r:embed="rId16"/>
                <a:srcRect l="6070" t="36804" r="6216" b="36181"/>
                <a:stretch/>
              </p:blipFill>
              <p:spPr>
                <a:xfrm>
                  <a:off x="3203819" y="3354542"/>
                  <a:ext cx="830058" cy="255650"/>
                </a:xfrm>
                <a:prstGeom prst="rect">
                  <a:avLst/>
                </a:prstGeom>
              </p:spPr>
            </p:pic>
            <p:pic>
              <p:nvPicPr>
                <p:cNvPr id="7" name="Picture 6">
                  <a:extLst>
                    <a:ext uri="{FF2B5EF4-FFF2-40B4-BE49-F238E27FC236}">
                      <a16:creationId xmlns:a16="http://schemas.microsoft.com/office/drawing/2014/main" id="{910C2E58-1733-D34F-A868-9E2ED82A70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933543" y="3388044"/>
                  <a:ext cx="699666" cy="395463"/>
                </a:xfrm>
                <a:prstGeom prst="rect">
                  <a:avLst/>
                </a:prstGeom>
              </p:spPr>
            </p:pic>
            <p:pic>
              <p:nvPicPr>
                <p:cNvPr id="74" name="Picture 73">
                  <a:extLst>
                    <a:ext uri="{FF2B5EF4-FFF2-40B4-BE49-F238E27FC236}">
                      <a16:creationId xmlns:a16="http://schemas.microsoft.com/office/drawing/2014/main" id="{746708A6-FE2C-E64F-AA0B-F916B00C557A}"/>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3201443" y="2880011"/>
                  <a:ext cx="870007" cy="150021"/>
                </a:xfrm>
                <a:prstGeom prst="rect">
                  <a:avLst/>
                </a:prstGeom>
              </p:spPr>
            </p:pic>
            <p:pic>
              <p:nvPicPr>
                <p:cNvPr id="75" name="Picture 74">
                  <a:extLst>
                    <a:ext uri="{FF2B5EF4-FFF2-40B4-BE49-F238E27FC236}">
                      <a16:creationId xmlns:a16="http://schemas.microsoft.com/office/drawing/2014/main" id="{9F2CF7C7-9A24-0243-A4AD-5DF952F58C31}"/>
                    </a:ext>
                  </a:extLst>
                </p:cNvPr>
                <p:cNvPicPr>
                  <a:picLocks noChangeAspect="1"/>
                </p:cNvPicPr>
                <p:nvPr/>
              </p:nvPicPr>
              <p:blipFill>
                <a:blip r:embed="rId19"/>
                <a:stretch>
                  <a:fillRect/>
                </a:stretch>
              </p:blipFill>
              <p:spPr>
                <a:xfrm>
                  <a:off x="4157866" y="2894550"/>
                  <a:ext cx="448605" cy="448605"/>
                </a:xfrm>
                <a:prstGeom prst="rect">
                  <a:avLst/>
                </a:prstGeom>
              </p:spPr>
            </p:pic>
          </p:grpSp>
        </p:grpSp>
        <p:grpSp>
          <p:nvGrpSpPr>
            <p:cNvPr id="13" name="Group 12">
              <a:extLst>
                <a:ext uri="{FF2B5EF4-FFF2-40B4-BE49-F238E27FC236}">
                  <a16:creationId xmlns:a16="http://schemas.microsoft.com/office/drawing/2014/main" id="{C40A7CC8-9F0E-084D-9FBF-B01481D6C353}"/>
                </a:ext>
              </a:extLst>
            </p:cNvPr>
            <p:cNvGrpSpPr/>
            <p:nvPr/>
          </p:nvGrpSpPr>
          <p:grpSpPr>
            <a:xfrm>
              <a:off x="2058882" y="4122587"/>
              <a:ext cx="7322408" cy="2294162"/>
              <a:chOff x="2058882" y="4100158"/>
              <a:chExt cx="7322408" cy="2294162"/>
            </a:xfrm>
          </p:grpSpPr>
          <p:grpSp>
            <p:nvGrpSpPr>
              <p:cNvPr id="40" name="Group 39">
                <a:extLst>
                  <a:ext uri="{FF2B5EF4-FFF2-40B4-BE49-F238E27FC236}">
                    <a16:creationId xmlns:a16="http://schemas.microsoft.com/office/drawing/2014/main" id="{14D694BC-BC97-2246-86AF-0E76CD4C09FC}"/>
                  </a:ext>
                </a:extLst>
              </p:cNvPr>
              <p:cNvGrpSpPr/>
              <p:nvPr/>
            </p:nvGrpSpPr>
            <p:grpSpPr>
              <a:xfrm>
                <a:off x="2058882" y="4109435"/>
                <a:ext cx="3854335" cy="2284885"/>
                <a:chOff x="1782673" y="3874343"/>
                <a:chExt cx="4855682" cy="2878493"/>
              </a:xfrm>
            </p:grpSpPr>
            <p:grpSp>
              <p:nvGrpSpPr>
                <p:cNvPr id="27" name="Group 26">
                  <a:extLst>
                    <a:ext uri="{FF2B5EF4-FFF2-40B4-BE49-F238E27FC236}">
                      <a16:creationId xmlns:a16="http://schemas.microsoft.com/office/drawing/2014/main" id="{C4A21A21-2DAF-0C45-9236-D3CB267ACAB6}"/>
                    </a:ext>
                  </a:extLst>
                </p:cNvPr>
                <p:cNvGrpSpPr/>
                <p:nvPr/>
              </p:nvGrpSpPr>
              <p:grpSpPr>
                <a:xfrm>
                  <a:off x="1985546" y="4222065"/>
                  <a:ext cx="4503581" cy="1324451"/>
                  <a:chOff x="2687615" y="4215782"/>
                  <a:chExt cx="4503581" cy="1324451"/>
                </a:xfrm>
              </p:grpSpPr>
              <p:pic>
                <p:nvPicPr>
                  <p:cNvPr id="146"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08984" y="4720240"/>
                    <a:ext cx="882301" cy="731401"/>
                  </a:xfrm>
                  <a:prstGeom prst="rect">
                    <a:avLst/>
                  </a:prstGeom>
                  <a:ln w="12700">
                    <a:miter lim="400000"/>
                  </a:ln>
                </p:spPr>
              </p:pic>
              <p:pic>
                <p:nvPicPr>
                  <p:cNvPr id="150" name="image92.png"/>
                  <p:cNvPicPr>
                    <a:picLocks noChangeAspect="1"/>
                  </p:cNvPicPr>
                  <p:nvPr/>
                </p:nvPicPr>
                <p:blipFill>
                  <a:blip r:embed="rId21"/>
                  <a:stretch>
                    <a:fillRect/>
                  </a:stretch>
                </p:blipFill>
                <p:spPr>
                  <a:xfrm>
                    <a:off x="2787336" y="4710554"/>
                    <a:ext cx="731401" cy="731401"/>
                  </a:xfrm>
                  <a:prstGeom prst="rect">
                    <a:avLst/>
                  </a:prstGeom>
                  <a:ln w="12700">
                    <a:miter lim="400000"/>
                  </a:ln>
                </p:spPr>
              </p:pic>
              <p:sp>
                <p:nvSpPr>
                  <p:cNvPr id="21" name="TextBox 20"/>
                  <p:cNvSpPr txBox="1"/>
                  <p:nvPr/>
                </p:nvSpPr>
                <p:spPr>
                  <a:xfrm>
                    <a:off x="2687615" y="4216583"/>
                    <a:ext cx="836459" cy="542831"/>
                  </a:xfrm>
                  <a:prstGeom prst="rect">
                    <a:avLst/>
                  </a:prstGeom>
                  <a:noFill/>
                </p:spPr>
                <p:txBody>
                  <a:bodyPr wrap="none" rtlCol="0">
                    <a:spAutoFit/>
                  </a:bodyPr>
                  <a:lstStyle/>
                  <a:p>
                    <a:pPr algn="ctr"/>
                    <a:r>
                      <a:rPr lang="en-US" sz="1050" dirty="0"/>
                      <a:t>Version</a:t>
                    </a:r>
                    <a:br>
                      <a:rPr lang="en-US" sz="1050" dirty="0"/>
                    </a:br>
                    <a:r>
                      <a:rPr lang="en-US" sz="1050" dirty="0"/>
                      <a:t>Control</a:t>
                    </a:r>
                  </a:p>
                </p:txBody>
              </p:sp>
              <p:sp>
                <p:nvSpPr>
                  <p:cNvPr id="23" name="TextBox 22"/>
                  <p:cNvSpPr txBox="1"/>
                  <p:nvPr/>
                </p:nvSpPr>
                <p:spPr>
                  <a:xfrm>
                    <a:off x="6028929" y="4226502"/>
                    <a:ext cx="1002057" cy="504058"/>
                  </a:xfrm>
                  <a:prstGeom prst="rect">
                    <a:avLst/>
                  </a:prstGeom>
                  <a:noFill/>
                </p:spPr>
                <p:txBody>
                  <a:bodyPr wrap="none" rtlCol="0">
                    <a:spAutoFit/>
                  </a:bodyPr>
                  <a:lstStyle/>
                  <a:p>
                    <a:pPr algn="ctr"/>
                    <a:r>
                      <a:rPr lang="en-US" sz="1000" dirty="0"/>
                      <a:t>Artifact</a:t>
                    </a:r>
                    <a:br>
                      <a:rPr lang="en-US" sz="1000" dirty="0"/>
                    </a:br>
                    <a:r>
                      <a:rPr lang="en-US" sz="1000" dirty="0"/>
                      <a:t>Repository</a:t>
                    </a:r>
                  </a:p>
                </p:txBody>
              </p:sp>
              <p:sp>
                <p:nvSpPr>
                  <p:cNvPr id="28" name="TextBox 27"/>
                  <p:cNvSpPr txBox="1"/>
                  <p:nvPr/>
                </p:nvSpPr>
                <p:spPr>
                  <a:xfrm>
                    <a:off x="4185075" y="4215782"/>
                    <a:ext cx="1216119" cy="504058"/>
                  </a:xfrm>
                  <a:prstGeom prst="rect">
                    <a:avLst/>
                  </a:prstGeom>
                  <a:noFill/>
                </p:spPr>
                <p:txBody>
                  <a:bodyPr wrap="none" rtlCol="0">
                    <a:spAutoFit/>
                  </a:bodyPr>
                  <a:lstStyle/>
                  <a:p>
                    <a:pPr algn="ctr"/>
                    <a:r>
                      <a:rPr lang="en-US" sz="1000" dirty="0"/>
                      <a:t>Test</a:t>
                    </a:r>
                    <a:br>
                      <a:rPr lang="en-US" sz="1000" dirty="0"/>
                    </a:br>
                    <a:r>
                      <a:rPr lang="en-US" sz="1000" dirty="0"/>
                      <a:t>Environments</a:t>
                    </a:r>
                  </a:p>
                </p:txBody>
              </p:sp>
              <p:pic>
                <p:nvPicPr>
                  <p:cNvPr id="12" name="Picture 11">
                    <a:extLst>
                      <a:ext uri="{FF2B5EF4-FFF2-40B4-BE49-F238E27FC236}">
                        <a16:creationId xmlns:a16="http://schemas.microsoft.com/office/drawing/2014/main" id="{4633741F-7339-4246-9E0A-0A1BF0135AE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72172" y="4720240"/>
                    <a:ext cx="1319024" cy="819993"/>
                  </a:xfrm>
                  <a:prstGeom prst="rect">
                    <a:avLst/>
                  </a:prstGeom>
                </p:spPr>
              </p:pic>
            </p:grpSp>
            <p:grpSp>
              <p:nvGrpSpPr>
                <p:cNvPr id="37" name="Group 36">
                  <a:extLst>
                    <a:ext uri="{FF2B5EF4-FFF2-40B4-BE49-F238E27FC236}">
                      <a16:creationId xmlns:a16="http://schemas.microsoft.com/office/drawing/2014/main" id="{D380E58A-629F-AD48-AB79-7B1F330C9F64}"/>
                    </a:ext>
                  </a:extLst>
                </p:cNvPr>
                <p:cNvGrpSpPr/>
                <p:nvPr/>
              </p:nvGrpSpPr>
              <p:grpSpPr>
                <a:xfrm>
                  <a:off x="2667921" y="5624541"/>
                  <a:ext cx="2852250" cy="1128295"/>
                  <a:chOff x="8658972" y="5538037"/>
                  <a:chExt cx="2852250" cy="1128295"/>
                </a:xfrm>
              </p:grpSpPr>
              <p:grpSp>
                <p:nvGrpSpPr>
                  <p:cNvPr id="18" name="Group 17">
                    <a:extLst>
                      <a:ext uri="{FF2B5EF4-FFF2-40B4-BE49-F238E27FC236}">
                        <a16:creationId xmlns:a16="http://schemas.microsoft.com/office/drawing/2014/main" id="{1BC92A9D-6FF6-B240-9875-82E65709ACDF}"/>
                      </a:ext>
                    </a:extLst>
                  </p:cNvPr>
                  <p:cNvGrpSpPr/>
                  <p:nvPr/>
                </p:nvGrpSpPr>
                <p:grpSpPr>
                  <a:xfrm>
                    <a:off x="8658972" y="5667273"/>
                    <a:ext cx="2852250" cy="999059"/>
                    <a:chOff x="7986971" y="5551667"/>
                    <a:chExt cx="2852250" cy="999059"/>
                  </a:xfrm>
                </p:grpSpPr>
                <p:pic>
                  <p:nvPicPr>
                    <p:cNvPr id="4" name="Picture 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6" name="Picture 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48" name="TextBox 47"/>
                  <p:cNvSpPr txBox="1"/>
                  <p:nvPr/>
                </p:nvSpPr>
                <p:spPr>
                  <a:xfrm>
                    <a:off x="9320228" y="5538037"/>
                    <a:ext cx="1651634" cy="348963"/>
                  </a:xfrm>
                  <a:prstGeom prst="rect">
                    <a:avLst/>
                  </a:prstGeom>
                  <a:noFill/>
                </p:spPr>
                <p:txBody>
                  <a:bodyPr wrap="square" rtlCol="0">
                    <a:spAutoFit/>
                  </a:bodyPr>
                  <a:lstStyle/>
                  <a:p>
                    <a:r>
                      <a:rPr lang="en-US" sz="1200" dirty="0"/>
                      <a:t>Target Systems</a:t>
                    </a:r>
                  </a:p>
                </p:txBody>
              </p:sp>
            </p:grpSp>
            <p:sp>
              <p:nvSpPr>
                <p:cNvPr id="65" name="Rectangle 64">
                  <a:extLst>
                    <a:ext uri="{FF2B5EF4-FFF2-40B4-BE49-F238E27FC236}">
                      <a16:creationId xmlns:a16="http://schemas.microsoft.com/office/drawing/2014/main" id="{683ED1EE-40BE-B149-9260-B3E5D0AEF97D}"/>
                    </a:ext>
                  </a:extLst>
                </p:cNvPr>
                <p:cNvSpPr/>
                <p:nvPr/>
              </p:nvSpPr>
              <p:spPr>
                <a:xfrm>
                  <a:off x="3652452" y="3874343"/>
                  <a:ext cx="1006096" cy="348963"/>
                </a:xfrm>
                <a:prstGeom prst="rect">
                  <a:avLst/>
                </a:prstGeom>
              </p:spPr>
              <p:txBody>
                <a:bodyPr wrap="none">
                  <a:spAutoFit/>
                </a:bodyPr>
                <a:lstStyle/>
                <a:p>
                  <a:r>
                    <a:rPr lang="en-US" sz="1200" dirty="0"/>
                    <a:t>Pre-Prod</a:t>
                  </a:r>
                </a:p>
              </p:txBody>
            </p:sp>
            <p:sp>
              <p:nvSpPr>
                <p:cNvPr id="38" name="Rounded Rectangle 37">
                  <a:extLst>
                    <a:ext uri="{FF2B5EF4-FFF2-40B4-BE49-F238E27FC236}">
                      <a16:creationId xmlns:a16="http://schemas.microsoft.com/office/drawing/2014/main" id="{C4FD7FD5-FDA7-9C48-8974-6A31337E6587}"/>
                    </a:ext>
                  </a:extLst>
                </p:cNvPr>
                <p:cNvSpPr/>
                <p:nvPr/>
              </p:nvSpPr>
              <p:spPr>
                <a:xfrm>
                  <a:off x="1782673" y="4196730"/>
                  <a:ext cx="4855682" cy="247337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3B14D2DC-7D6C-7F41-9E5D-CF94090F24EB}"/>
                  </a:ext>
                </a:extLst>
              </p:cNvPr>
              <p:cNvGrpSpPr/>
              <p:nvPr/>
            </p:nvGrpSpPr>
            <p:grpSpPr>
              <a:xfrm>
                <a:off x="6215555" y="4100158"/>
                <a:ext cx="3165735" cy="2258488"/>
                <a:chOff x="6215555" y="4100158"/>
                <a:chExt cx="3165735" cy="2258488"/>
              </a:xfrm>
            </p:grpSpPr>
            <p:sp>
              <p:nvSpPr>
                <p:cNvPr id="11" name="Rectangle 10"/>
                <p:cNvSpPr/>
                <p:nvPr/>
              </p:nvSpPr>
              <p:spPr>
                <a:xfrm>
                  <a:off x="7367411" y="4100158"/>
                  <a:ext cx="917239" cy="276999"/>
                </a:xfrm>
                <a:prstGeom prst="rect">
                  <a:avLst/>
                </a:prstGeom>
              </p:spPr>
              <p:txBody>
                <a:bodyPr wrap="none">
                  <a:spAutoFit/>
                </a:bodyPr>
                <a:lstStyle/>
                <a:p>
                  <a:r>
                    <a:rPr lang="en-US" sz="1200" dirty="0"/>
                    <a:t>Production</a:t>
                  </a:r>
                </a:p>
              </p:txBody>
            </p:sp>
            <p:grpSp>
              <p:nvGrpSpPr>
                <p:cNvPr id="66" name="Group 65">
                  <a:extLst>
                    <a:ext uri="{FF2B5EF4-FFF2-40B4-BE49-F238E27FC236}">
                      <a16:creationId xmlns:a16="http://schemas.microsoft.com/office/drawing/2014/main" id="{7DEF775B-ADC9-AB49-B1E2-0AF56CC273D7}"/>
                    </a:ext>
                  </a:extLst>
                </p:cNvPr>
                <p:cNvGrpSpPr/>
                <p:nvPr/>
              </p:nvGrpSpPr>
              <p:grpSpPr>
                <a:xfrm>
                  <a:off x="6818888" y="5475408"/>
                  <a:ext cx="2232764" cy="883238"/>
                  <a:chOff x="8658972" y="5538037"/>
                  <a:chExt cx="2852250" cy="1128295"/>
                </a:xfrm>
              </p:grpSpPr>
              <p:grpSp>
                <p:nvGrpSpPr>
                  <p:cNvPr id="67" name="Group 66">
                    <a:extLst>
                      <a:ext uri="{FF2B5EF4-FFF2-40B4-BE49-F238E27FC236}">
                        <a16:creationId xmlns:a16="http://schemas.microsoft.com/office/drawing/2014/main" id="{C0667EE6-E11C-004B-A5E1-156984254E2C}"/>
                      </a:ext>
                    </a:extLst>
                  </p:cNvPr>
                  <p:cNvGrpSpPr/>
                  <p:nvPr/>
                </p:nvGrpSpPr>
                <p:grpSpPr>
                  <a:xfrm>
                    <a:off x="8658972" y="5667273"/>
                    <a:ext cx="2852250" cy="999059"/>
                    <a:chOff x="7986971" y="5551667"/>
                    <a:chExt cx="2852250" cy="999059"/>
                  </a:xfrm>
                </p:grpSpPr>
                <p:pic>
                  <p:nvPicPr>
                    <p:cNvPr id="69" name="Picture 68">
                      <a:extLst>
                        <a:ext uri="{FF2B5EF4-FFF2-40B4-BE49-F238E27FC236}">
                          <a16:creationId xmlns:a16="http://schemas.microsoft.com/office/drawing/2014/main" id="{37749D05-9281-2A4E-B011-E8EE8D7D781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70" name="Picture 69">
                      <a:extLst>
                        <a:ext uri="{FF2B5EF4-FFF2-40B4-BE49-F238E27FC236}">
                          <a16:creationId xmlns:a16="http://schemas.microsoft.com/office/drawing/2014/main" id="{BD055049-061B-CC40-A5C5-87A1212C91B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71" name="Picture 70">
                      <a:extLst>
                        <a:ext uri="{FF2B5EF4-FFF2-40B4-BE49-F238E27FC236}">
                          <a16:creationId xmlns:a16="http://schemas.microsoft.com/office/drawing/2014/main" id="{BE9CF8FD-1383-8042-BC54-A8B21BA754D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68" name="TextBox 67">
                    <a:extLst>
                      <a:ext uri="{FF2B5EF4-FFF2-40B4-BE49-F238E27FC236}">
                        <a16:creationId xmlns:a16="http://schemas.microsoft.com/office/drawing/2014/main" id="{9DEDF1D9-7C4D-D04E-826D-49B75A65E9CA}"/>
                      </a:ext>
                    </a:extLst>
                  </p:cNvPr>
                  <p:cNvSpPr txBox="1"/>
                  <p:nvPr/>
                </p:nvSpPr>
                <p:spPr>
                  <a:xfrm>
                    <a:off x="9320227" y="5538037"/>
                    <a:ext cx="1651634" cy="353853"/>
                  </a:xfrm>
                  <a:prstGeom prst="rect">
                    <a:avLst/>
                  </a:prstGeom>
                  <a:noFill/>
                </p:spPr>
                <p:txBody>
                  <a:bodyPr wrap="square" rtlCol="0">
                    <a:spAutoFit/>
                  </a:bodyPr>
                  <a:lstStyle/>
                  <a:p>
                    <a:r>
                      <a:rPr lang="en-US" sz="1200" dirty="0"/>
                      <a:t>Target Systems</a:t>
                    </a:r>
                  </a:p>
                </p:txBody>
              </p:sp>
            </p:grpSp>
            <p:sp>
              <p:nvSpPr>
                <p:cNvPr id="73" name="Rounded Rectangle 72">
                  <a:extLst>
                    <a:ext uri="{FF2B5EF4-FFF2-40B4-BE49-F238E27FC236}">
                      <a16:creationId xmlns:a16="http://schemas.microsoft.com/office/drawing/2014/main" id="{4485E75A-B95B-B244-8A6E-585FE4D3E0A4}"/>
                    </a:ext>
                  </a:extLst>
                </p:cNvPr>
                <p:cNvSpPr/>
                <p:nvPr/>
              </p:nvSpPr>
              <p:spPr>
                <a:xfrm>
                  <a:off x="6215555" y="4344343"/>
                  <a:ext cx="3165735" cy="198430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6" name="Group 75">
                  <a:extLst>
                    <a:ext uri="{FF2B5EF4-FFF2-40B4-BE49-F238E27FC236}">
                      <a16:creationId xmlns:a16="http://schemas.microsoft.com/office/drawing/2014/main" id="{29459242-67B1-F94A-A268-55F0FED1EC2C}"/>
                    </a:ext>
                  </a:extLst>
                </p:cNvPr>
                <p:cNvGrpSpPr/>
                <p:nvPr/>
              </p:nvGrpSpPr>
              <p:grpSpPr>
                <a:xfrm>
                  <a:off x="7917814" y="4426295"/>
                  <a:ext cx="1091173" cy="929298"/>
                  <a:chOff x="3137455" y="2545766"/>
                  <a:chExt cx="1428062" cy="1216209"/>
                </a:xfrm>
              </p:grpSpPr>
              <p:pic>
                <p:nvPicPr>
                  <p:cNvPr id="93" name="image91.png" descr="AmazonWebservices_Logo.svg.png">
                    <a:extLst>
                      <a:ext uri="{FF2B5EF4-FFF2-40B4-BE49-F238E27FC236}">
                        <a16:creationId xmlns:a16="http://schemas.microsoft.com/office/drawing/2014/main" id="{BFBCAABE-8271-5B49-815F-9376A1E6075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285556" y="2946238"/>
                    <a:ext cx="733051" cy="274320"/>
                  </a:xfrm>
                  <a:prstGeom prst="rect">
                    <a:avLst/>
                  </a:prstGeom>
                  <a:ln w="12700">
                    <a:miter lim="400000"/>
                  </a:ln>
                </p:spPr>
              </p:pic>
              <p:sp>
                <p:nvSpPr>
                  <p:cNvPr id="94" name="Rectangle 93">
                    <a:extLst>
                      <a:ext uri="{FF2B5EF4-FFF2-40B4-BE49-F238E27FC236}">
                        <a16:creationId xmlns:a16="http://schemas.microsoft.com/office/drawing/2014/main" id="{7617104C-C5F2-BE4E-8BB4-4925B6585243}"/>
                      </a:ext>
                    </a:extLst>
                  </p:cNvPr>
                  <p:cNvSpPr/>
                  <p:nvPr/>
                </p:nvSpPr>
                <p:spPr>
                  <a:xfrm>
                    <a:off x="3462408" y="2545766"/>
                    <a:ext cx="678048" cy="322239"/>
                  </a:xfrm>
                  <a:prstGeom prst="rect">
                    <a:avLst/>
                  </a:prstGeom>
                </p:spPr>
                <p:txBody>
                  <a:bodyPr wrap="none">
                    <a:spAutoFit/>
                  </a:bodyPr>
                  <a:lstStyle/>
                  <a:p>
                    <a:pPr algn="ctr"/>
                    <a:r>
                      <a:rPr lang="en-US" sz="1000" dirty="0"/>
                      <a:t>Cloud</a:t>
                    </a:r>
                  </a:p>
                </p:txBody>
              </p:sp>
              <p:pic>
                <p:nvPicPr>
                  <p:cNvPr id="97" name="Picture 96">
                    <a:extLst>
                      <a:ext uri="{FF2B5EF4-FFF2-40B4-BE49-F238E27FC236}">
                        <a16:creationId xmlns:a16="http://schemas.microsoft.com/office/drawing/2014/main" id="{0677712B-F3A1-2F4D-9E55-BDCF934BE5C2}"/>
                      </a:ext>
                    </a:extLst>
                  </p:cNvPr>
                  <p:cNvPicPr>
                    <a:picLocks noChangeAspect="1"/>
                  </p:cNvPicPr>
                  <p:nvPr/>
                </p:nvPicPr>
                <p:blipFill rotWithShape="1">
                  <a:blip r:embed="rId16"/>
                  <a:srcRect l="6070" t="36804" r="6216" b="36181"/>
                  <a:stretch/>
                </p:blipFill>
                <p:spPr>
                  <a:xfrm>
                    <a:off x="3137455" y="3341980"/>
                    <a:ext cx="830058" cy="255650"/>
                  </a:xfrm>
                  <a:prstGeom prst="rect">
                    <a:avLst/>
                  </a:prstGeom>
                </p:spPr>
              </p:pic>
              <p:pic>
                <p:nvPicPr>
                  <p:cNvPr id="98" name="Picture 97">
                    <a:extLst>
                      <a:ext uri="{FF2B5EF4-FFF2-40B4-BE49-F238E27FC236}">
                        <a16:creationId xmlns:a16="http://schemas.microsoft.com/office/drawing/2014/main" id="{CC0A55BA-ACA0-FC45-AED1-0EF61070D79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865851" y="3366512"/>
                    <a:ext cx="699666" cy="395463"/>
                  </a:xfrm>
                  <a:prstGeom prst="rect">
                    <a:avLst/>
                  </a:prstGeom>
                </p:spPr>
              </p:pic>
              <p:pic>
                <p:nvPicPr>
                  <p:cNvPr id="100" name="Picture 99">
                    <a:extLst>
                      <a:ext uri="{FF2B5EF4-FFF2-40B4-BE49-F238E27FC236}">
                        <a16:creationId xmlns:a16="http://schemas.microsoft.com/office/drawing/2014/main" id="{29763886-070A-5D42-B767-49C45D75D1AE}"/>
                      </a:ext>
                    </a:extLst>
                  </p:cNvPr>
                  <p:cNvPicPr>
                    <a:picLocks noChangeAspect="1"/>
                  </p:cNvPicPr>
                  <p:nvPr/>
                </p:nvPicPr>
                <p:blipFill>
                  <a:blip r:embed="rId19"/>
                  <a:stretch>
                    <a:fillRect/>
                  </a:stretch>
                </p:blipFill>
                <p:spPr>
                  <a:xfrm>
                    <a:off x="4033877" y="2896308"/>
                    <a:ext cx="448605" cy="448605"/>
                  </a:xfrm>
                  <a:prstGeom prst="rect">
                    <a:avLst/>
                  </a:prstGeom>
                </p:spPr>
              </p:pic>
            </p:grpSp>
            <p:grpSp>
              <p:nvGrpSpPr>
                <p:cNvPr id="9" name="Group 8">
                  <a:extLst>
                    <a:ext uri="{FF2B5EF4-FFF2-40B4-BE49-F238E27FC236}">
                      <a16:creationId xmlns:a16="http://schemas.microsoft.com/office/drawing/2014/main" id="{D240E39A-870B-DA4F-8DCB-38CF8E3F714B}"/>
                    </a:ext>
                  </a:extLst>
                </p:cNvPr>
                <p:cNvGrpSpPr/>
                <p:nvPr/>
              </p:nvGrpSpPr>
              <p:grpSpPr>
                <a:xfrm>
                  <a:off x="6526932" y="4463975"/>
                  <a:ext cx="773240" cy="784916"/>
                  <a:chOff x="6526932" y="4463975"/>
                  <a:chExt cx="773240" cy="784916"/>
                </a:xfrm>
              </p:grpSpPr>
              <p:pic>
                <p:nvPicPr>
                  <p:cNvPr id="34"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26932" y="4763063"/>
                    <a:ext cx="361375" cy="299569"/>
                  </a:xfrm>
                  <a:prstGeom prst="rect">
                    <a:avLst/>
                  </a:prstGeom>
                  <a:ln w="12700">
                    <a:miter lim="400000"/>
                  </a:ln>
                </p:spPr>
              </p:pic>
              <p:sp>
                <p:nvSpPr>
                  <p:cNvPr id="35" name="TextBox 34"/>
                  <p:cNvSpPr txBox="1"/>
                  <p:nvPr/>
                </p:nvSpPr>
                <p:spPr>
                  <a:xfrm>
                    <a:off x="6540149" y="4463975"/>
                    <a:ext cx="704039" cy="246221"/>
                  </a:xfrm>
                  <a:prstGeom prst="rect">
                    <a:avLst/>
                  </a:prstGeom>
                  <a:noFill/>
                </p:spPr>
                <p:txBody>
                  <a:bodyPr wrap="none" rtlCol="0">
                    <a:spAutoFit/>
                  </a:bodyPr>
                  <a:lstStyle/>
                  <a:p>
                    <a:pPr algn="ctr"/>
                    <a:r>
                      <a:rPr lang="en-US" sz="1000" dirty="0"/>
                      <a:t>On-</a:t>
                    </a:r>
                    <a:r>
                      <a:rPr lang="en-US" sz="1000" dirty="0" err="1"/>
                      <a:t>Prem</a:t>
                    </a:r>
                    <a:endParaRPr lang="en-US" sz="1000" dirty="0"/>
                  </a:p>
                </p:txBody>
              </p:sp>
              <p:pic>
                <p:nvPicPr>
                  <p:cNvPr id="101" name="Picture 100">
                    <a:extLst>
                      <a:ext uri="{FF2B5EF4-FFF2-40B4-BE49-F238E27FC236}">
                        <a16:creationId xmlns:a16="http://schemas.microsoft.com/office/drawing/2014/main" id="{4FCECE3C-BBB1-1E40-A828-92758853E2AF}"/>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6581566" y="5144117"/>
                    <a:ext cx="607607" cy="104774"/>
                  </a:xfrm>
                  <a:prstGeom prst="rect">
                    <a:avLst/>
                  </a:prstGeom>
                </p:spPr>
              </p:pic>
              <p:pic>
                <p:nvPicPr>
                  <p:cNvPr id="102" name="Picture 101">
                    <a:extLst>
                      <a:ext uri="{FF2B5EF4-FFF2-40B4-BE49-F238E27FC236}">
                        <a16:creationId xmlns:a16="http://schemas.microsoft.com/office/drawing/2014/main" id="{439CCA3D-BA65-F840-B506-36B86AE169CF}"/>
                      </a:ext>
                    </a:extLst>
                  </p:cNvPr>
                  <p:cNvPicPr>
                    <a:picLocks noChangeAspect="1"/>
                  </p:cNvPicPr>
                  <p:nvPr/>
                </p:nvPicPr>
                <p:blipFill>
                  <a:blip r:embed="rId19"/>
                  <a:stretch>
                    <a:fillRect/>
                  </a:stretch>
                </p:blipFill>
                <p:spPr>
                  <a:xfrm>
                    <a:off x="6957396" y="4752614"/>
                    <a:ext cx="342776" cy="342776"/>
                  </a:xfrm>
                  <a:prstGeom prst="rect">
                    <a:avLst/>
                  </a:prstGeom>
                </p:spPr>
              </p:pic>
            </p:grpSp>
          </p:grpSp>
        </p:grpSp>
      </p:grpSp>
    </p:spTree>
    <p:extLst>
      <p:ext uri="{BB962C8B-B14F-4D97-AF65-F5344CB8AC3E}">
        <p14:creationId xmlns:p14="http://schemas.microsoft.com/office/powerpoint/2010/main" val="175648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60516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193468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6D6C-B76A-4E2A-A921-CAF52D9A4D4A}"/>
              </a:ext>
            </a:extLst>
          </p:cNvPr>
          <p:cNvSpPr>
            <a:spLocks noGrp="1"/>
          </p:cNvSpPr>
          <p:nvPr>
            <p:ph type="ctrTitle"/>
          </p:nvPr>
        </p:nvSpPr>
        <p:spPr>
          <a:xfrm>
            <a:off x="788027" y="2838893"/>
            <a:ext cx="8808460" cy="2217057"/>
          </a:xfrm>
        </p:spPr>
        <p:txBody>
          <a:bodyPr>
            <a:noAutofit/>
          </a:bodyPr>
          <a:lstStyle/>
          <a:p>
            <a:r>
              <a:rPr lang="en-GB" sz="3600" dirty="0"/>
              <a:t>Attribute-Based Authentication</a:t>
            </a:r>
            <a:br>
              <a:rPr lang="en-GB" sz="3600" dirty="0"/>
            </a:br>
            <a:r>
              <a:rPr lang="en-GB" dirty="0"/>
              <a:t>in Container Orchestration Platforms</a:t>
            </a:r>
            <a:endParaRPr lang="he-IL" sz="3600" dirty="0"/>
          </a:p>
        </p:txBody>
      </p:sp>
    </p:spTree>
    <p:extLst>
      <p:ext uri="{BB962C8B-B14F-4D97-AF65-F5344CB8AC3E}">
        <p14:creationId xmlns:p14="http://schemas.microsoft.com/office/powerpoint/2010/main" val="127597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Design Requirements</a:t>
            </a:r>
          </a:p>
        </p:txBody>
      </p:sp>
      <p:sp>
        <p:nvSpPr>
          <p:cNvPr id="4" name="Content Placeholder 3"/>
          <p:cNvSpPr>
            <a:spLocks noGrp="1"/>
          </p:cNvSpPr>
          <p:nvPr>
            <p:ph idx="1"/>
          </p:nvPr>
        </p:nvSpPr>
        <p:spPr>
          <a:xfrm>
            <a:off x="609600" y="1105033"/>
            <a:ext cx="10565081" cy="5329635"/>
          </a:xfrm>
        </p:spPr>
        <p:txBody>
          <a:bodyPr>
            <a:normAutofit fontScale="85000" lnSpcReduction="10000"/>
          </a:bodyPr>
          <a:lstStyle/>
          <a:p>
            <a:pPr fontAlgn="base"/>
            <a:r>
              <a:rPr lang="en-US" dirty="0"/>
              <a:t>Support running Secret Service inside or outside of the container platform itself</a:t>
            </a:r>
          </a:p>
          <a:p>
            <a:pPr lvl="1" fontAlgn="base"/>
            <a:r>
              <a:rPr lang="en-US" dirty="0">
                <a:solidFill>
                  <a:schemeClr val="tx1"/>
                </a:solidFill>
              </a:rPr>
              <a:t>Inside: As a fully managed service for scalability, distribution, monitoring, etc.</a:t>
            </a:r>
          </a:p>
          <a:p>
            <a:pPr lvl="1" fontAlgn="base"/>
            <a:r>
              <a:rPr lang="en-US" dirty="0">
                <a:solidFill>
                  <a:schemeClr val="tx1"/>
                </a:solidFill>
              </a:rPr>
              <a:t>Outside: In order to alleviate security concerns about having the Master node physically available (even if encrypted at rest) inside the container platform environment.</a:t>
            </a:r>
          </a:p>
          <a:p>
            <a:pPr fontAlgn="base"/>
            <a:r>
              <a:rPr lang="en-US" dirty="0"/>
              <a:t>Be stateless</a:t>
            </a:r>
          </a:p>
          <a:p>
            <a:pPr marL="457200" lvl="1" indent="0" fontAlgn="base">
              <a:buNone/>
            </a:pPr>
            <a:r>
              <a:rPr lang="en-US" dirty="0"/>
              <a:t>New clients must be able to authenticate without requiring writing any data to a </a:t>
            </a:r>
            <a:r>
              <a:rPr lang="en-US" dirty="0" err="1"/>
              <a:t>Conjur</a:t>
            </a:r>
            <a:r>
              <a:rPr lang="en-US" dirty="0"/>
              <a:t> master or waiting for replication.</a:t>
            </a:r>
          </a:p>
          <a:p>
            <a:pPr fontAlgn="base"/>
            <a:r>
              <a:rPr lang="en-US" dirty="0"/>
              <a:t>Be horizontally scalable</a:t>
            </a:r>
          </a:p>
          <a:p>
            <a:pPr marL="457200" lvl="1" indent="0" fontAlgn="base">
              <a:buNone/>
            </a:pPr>
            <a:r>
              <a:rPr lang="en-US" dirty="0"/>
              <a:t>Support as many Authenticators as needed may be run in order to authenticate all the clients.</a:t>
            </a:r>
          </a:p>
          <a:p>
            <a:pPr fontAlgn="base"/>
            <a:r>
              <a:rPr lang="en-US" dirty="0"/>
              <a:t>Provide MFA w/ strong authentication based on multiple requestor attributes</a:t>
            </a:r>
          </a:p>
          <a:p>
            <a:pPr marL="457200" lvl="1" indent="0" fontAlgn="base">
              <a:buNone/>
            </a:pPr>
            <a:r>
              <a:rPr lang="en-US" dirty="0"/>
              <a:t>At least one of these factors must use a different communication channel from the others.</a:t>
            </a:r>
          </a:p>
          <a:p>
            <a:pPr fontAlgn="base"/>
            <a:r>
              <a:rPr lang="en-US" dirty="0"/>
              <a:t>Support a time-limited access credential </a:t>
            </a:r>
          </a:p>
          <a:p>
            <a:pPr marL="457200" lvl="1" indent="0" fontAlgn="base">
              <a:buNone/>
            </a:pPr>
            <a:r>
              <a:rPr lang="en-US" dirty="0"/>
              <a:t>One that can be set to quickly expire and which can be frequently refreshed.</a:t>
            </a:r>
          </a:p>
          <a:p>
            <a:pPr fontAlgn="base"/>
            <a:r>
              <a:rPr lang="en-US" dirty="0"/>
              <a:t>Protect access credentials against unauthorized use</a:t>
            </a:r>
          </a:p>
          <a:p>
            <a:pPr marL="457200" lvl="1" indent="0" fontAlgn="base">
              <a:buNone/>
            </a:pPr>
            <a:r>
              <a:rPr lang="en-US" dirty="0"/>
              <a:t>e.g. a credential can’t be stolen and used elsewhere in the network.</a:t>
            </a:r>
          </a:p>
          <a:p>
            <a:r>
              <a:rPr lang="en-US" dirty="0"/>
              <a:t>Provide a consistent user experience across all supported platforms.</a:t>
            </a:r>
          </a:p>
          <a:p>
            <a:endParaRPr lang="en-US" dirty="0"/>
          </a:p>
        </p:txBody>
      </p:sp>
    </p:spTree>
    <p:extLst>
      <p:ext uri="{BB962C8B-B14F-4D97-AF65-F5344CB8AC3E}">
        <p14:creationId xmlns:p14="http://schemas.microsoft.com/office/powerpoint/2010/main" val="186117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54" name="Picture 53">
            <a:extLst>
              <a:ext uri="{FF2B5EF4-FFF2-40B4-BE49-F238E27FC236}">
                <a16:creationId xmlns:a16="http://schemas.microsoft.com/office/drawing/2014/main" id="{E84995F9-394C-2545-BD5E-ED96A16E5623}"/>
              </a:ext>
            </a:extLst>
          </p:cNvPr>
          <p:cNvPicPr>
            <a:picLocks noChangeAspect="1"/>
          </p:cNvPicPr>
          <p:nvPr/>
        </p:nvPicPr>
        <p:blipFill>
          <a:blip r:embed="rId3"/>
          <a:stretch>
            <a:fillRect/>
          </a:stretch>
        </p:blipFill>
        <p:spPr>
          <a:xfrm>
            <a:off x="9949016" y="4293341"/>
            <a:ext cx="1374284" cy="1374284"/>
          </a:xfrm>
          <a:prstGeom prst="rect">
            <a:avLst/>
          </a:prstGeom>
        </p:spPr>
      </p:pic>
      <p:cxnSp>
        <p:nvCxnSpPr>
          <p:cNvPr id="57" name="Shape 138">
            <a:extLst>
              <a:ext uri="{FF2B5EF4-FFF2-40B4-BE49-F238E27FC236}">
                <a16:creationId xmlns:a16="http://schemas.microsoft.com/office/drawing/2014/main" id="{2688464C-04C8-7643-A345-77D7E4776626}"/>
              </a:ext>
            </a:extLst>
          </p:cNvPr>
          <p:cNvCxnSpPr>
            <a:cxnSpLocks/>
            <a:stCxn id="133" idx="1"/>
            <a:endCxn id="136" idx="3"/>
          </p:cNvCxnSpPr>
          <p:nvPr/>
        </p:nvCxnSpPr>
        <p:spPr>
          <a:xfrm flipH="1">
            <a:off x="7540146" y="3329258"/>
            <a:ext cx="2374993" cy="1"/>
          </a:xfrm>
          <a:prstGeom prst="straightConnector1">
            <a:avLst/>
          </a:prstGeom>
          <a:noFill/>
          <a:ln w="12700" cap="flat" cmpd="sng">
            <a:solidFill>
              <a:schemeClr val="accent1"/>
            </a:solidFill>
            <a:prstDash val="dot"/>
            <a:round/>
            <a:headEnd type="none" w="med" len="med"/>
            <a:tailEnd type="triangle" w="lg" len="lg"/>
          </a:ln>
        </p:spPr>
      </p:cxnSp>
      <p:cxnSp>
        <p:nvCxnSpPr>
          <p:cNvPr id="58" name="Shape 138">
            <a:extLst>
              <a:ext uri="{FF2B5EF4-FFF2-40B4-BE49-F238E27FC236}">
                <a16:creationId xmlns:a16="http://schemas.microsoft.com/office/drawing/2014/main" id="{ACC78C4A-20BA-B64B-8BC8-D8F18C6D9DB4}"/>
              </a:ext>
            </a:extLst>
          </p:cNvPr>
          <p:cNvCxnSpPr>
            <a:cxnSpLocks/>
            <a:stCxn id="54" idx="0"/>
            <a:endCxn id="133" idx="2"/>
          </p:cNvCxnSpPr>
          <p:nvPr/>
        </p:nvCxnSpPr>
        <p:spPr>
          <a:xfrm flipH="1" flipV="1">
            <a:off x="10619220" y="3928672"/>
            <a:ext cx="16938" cy="364669"/>
          </a:xfrm>
          <a:prstGeom prst="straightConnector1">
            <a:avLst/>
          </a:prstGeom>
          <a:noFill/>
          <a:ln w="12700" cap="flat" cmpd="sng">
            <a:solidFill>
              <a:schemeClr val="accent1"/>
            </a:solidFill>
            <a:prstDash val="dot"/>
            <a:round/>
            <a:headEnd type="none" w="med" len="med"/>
            <a:tailEnd type="triangle" w="lg" len="lg"/>
          </a:ln>
        </p:spPr>
      </p:cxnSp>
      <p:sp>
        <p:nvSpPr>
          <p:cNvPr id="135" name="Shape 135"/>
          <p:cNvSpPr txBox="1">
            <a:spLocks noGrp="1"/>
          </p:cNvSpPr>
          <p:nvPr>
            <p:ph type="title"/>
          </p:nvPr>
        </p:nvSpPr>
        <p:spPr/>
        <p:txBody>
          <a:bodyPr/>
          <a:lstStyle/>
          <a:p>
            <a:r>
              <a:rPr lang="en-US">
                <a:sym typeface="Arial"/>
              </a:rPr>
              <a:t>Container Authentication Reference Architecture</a:t>
            </a:r>
          </a:p>
        </p:txBody>
      </p:sp>
      <p:grpSp>
        <p:nvGrpSpPr>
          <p:cNvPr id="7" name="Group 6">
            <a:extLst>
              <a:ext uri="{FF2B5EF4-FFF2-40B4-BE49-F238E27FC236}">
                <a16:creationId xmlns:a16="http://schemas.microsoft.com/office/drawing/2014/main" id="{60253366-6923-FD4C-AA23-6069316784C1}"/>
              </a:ext>
            </a:extLst>
          </p:cNvPr>
          <p:cNvGrpSpPr/>
          <p:nvPr/>
        </p:nvGrpSpPr>
        <p:grpSpPr>
          <a:xfrm>
            <a:off x="762761" y="1296790"/>
            <a:ext cx="4651211" cy="507295"/>
            <a:chOff x="966289" y="1488034"/>
            <a:chExt cx="3924272" cy="507295"/>
          </a:xfrm>
        </p:grpSpPr>
        <p:sp>
          <p:nvSpPr>
            <p:cNvPr id="147" name="Shape 147"/>
            <p:cNvSpPr/>
            <p:nvPr/>
          </p:nvSpPr>
          <p:spPr>
            <a:xfrm>
              <a:off x="966289" y="1488034"/>
              <a:ext cx="308595"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1</a:t>
              </a:r>
              <a:endParaRPr sz="2000" dirty="0">
                <a:solidFill>
                  <a:schemeClr val="bg1"/>
                </a:solidFill>
                <a:latin typeface="Arial"/>
                <a:ea typeface="Arial"/>
                <a:cs typeface="Arial"/>
                <a:sym typeface="Arial"/>
              </a:endParaRPr>
            </a:p>
          </p:txBody>
        </p:sp>
        <p:sp>
          <p:nvSpPr>
            <p:cNvPr id="158" name="Shape 158"/>
            <p:cNvSpPr txBox="1"/>
            <p:nvPr/>
          </p:nvSpPr>
          <p:spPr>
            <a:xfrm>
              <a:off x="1520233" y="1488403"/>
              <a:ext cx="3370328" cy="506926"/>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charset="0"/>
                  <a:ea typeface="Arial" charset="0"/>
                  <a:cs typeface="Arial" charset="0"/>
                </a:rPr>
                <a:t>Developer or cluster admin whitelists app via </a:t>
              </a:r>
              <a:r>
                <a:rPr lang="en-US" sz="2000" dirty="0" err="1">
                  <a:solidFill>
                    <a:srgbClr val="343434"/>
                  </a:solidFill>
                  <a:latin typeface="Arial" charset="0"/>
                  <a:ea typeface="Arial" charset="0"/>
                  <a:cs typeface="Arial" charset="0"/>
                </a:rPr>
                <a:t>Conjur</a:t>
              </a:r>
              <a:r>
                <a:rPr lang="en-US" sz="2000" dirty="0">
                  <a:solidFill>
                    <a:srgbClr val="343434"/>
                  </a:solidFill>
                  <a:latin typeface="Arial" charset="0"/>
                  <a:ea typeface="Arial" charset="0"/>
                  <a:cs typeface="Arial" charset="0"/>
                </a:rPr>
                <a:t> </a:t>
              </a:r>
              <a:r>
                <a:rPr lang="en-US" sz="2000" dirty="0">
                  <a:solidFill>
                    <a:srgbClr val="343434"/>
                  </a:solidFill>
                  <a:latin typeface="Arial" charset="0"/>
                  <a:ea typeface="Arial" charset="0"/>
                  <a:cs typeface="Arial" charset="0"/>
                  <a:sym typeface="Arial"/>
                </a:rPr>
                <a:t>policy</a:t>
              </a:r>
            </a:p>
          </p:txBody>
        </p:sp>
      </p:grpSp>
      <p:grpSp>
        <p:nvGrpSpPr>
          <p:cNvPr id="8" name="Group 7">
            <a:extLst>
              <a:ext uri="{FF2B5EF4-FFF2-40B4-BE49-F238E27FC236}">
                <a16:creationId xmlns:a16="http://schemas.microsoft.com/office/drawing/2014/main" id="{FA62883A-D0BC-3046-A2E8-E7DDB2B8503D}"/>
              </a:ext>
            </a:extLst>
          </p:cNvPr>
          <p:cNvGrpSpPr/>
          <p:nvPr/>
        </p:nvGrpSpPr>
        <p:grpSpPr>
          <a:xfrm>
            <a:off x="762762" y="2168947"/>
            <a:ext cx="4801995" cy="366107"/>
            <a:chOff x="966289" y="2361019"/>
            <a:chExt cx="4465089" cy="366107"/>
          </a:xfrm>
        </p:grpSpPr>
        <p:sp>
          <p:nvSpPr>
            <p:cNvPr id="150" name="Shape 150"/>
            <p:cNvSpPr/>
            <p:nvPr/>
          </p:nvSpPr>
          <p:spPr>
            <a:xfrm>
              <a:off x="966289" y="2361019"/>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2</a:t>
              </a:r>
              <a:endParaRPr sz="2000" dirty="0">
                <a:solidFill>
                  <a:schemeClr val="bg1"/>
                </a:solidFill>
                <a:latin typeface="Arial"/>
                <a:ea typeface="Arial"/>
                <a:cs typeface="Arial"/>
                <a:sym typeface="Arial"/>
              </a:endParaRPr>
            </a:p>
          </p:txBody>
        </p:sp>
        <p:sp>
          <p:nvSpPr>
            <p:cNvPr id="168" name="Shape 168"/>
            <p:cNvSpPr txBox="1"/>
            <p:nvPr/>
          </p:nvSpPr>
          <p:spPr>
            <a:xfrm>
              <a:off x="1576781" y="2361019"/>
              <a:ext cx="3854597" cy="309723"/>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a:ea typeface="Arial"/>
                  <a:cs typeface="Arial"/>
                  <a:sym typeface="Arial"/>
                </a:rPr>
                <a:t>Orchestration service launches application instance</a:t>
              </a:r>
            </a:p>
          </p:txBody>
        </p:sp>
      </p:grpSp>
      <p:grpSp>
        <p:nvGrpSpPr>
          <p:cNvPr id="9" name="Group 8">
            <a:extLst>
              <a:ext uri="{FF2B5EF4-FFF2-40B4-BE49-F238E27FC236}">
                <a16:creationId xmlns:a16="http://schemas.microsoft.com/office/drawing/2014/main" id="{9360F88A-6569-344B-9C88-66144D671E2A}"/>
              </a:ext>
            </a:extLst>
          </p:cNvPr>
          <p:cNvGrpSpPr/>
          <p:nvPr/>
        </p:nvGrpSpPr>
        <p:grpSpPr>
          <a:xfrm>
            <a:off x="762762" y="3041934"/>
            <a:ext cx="4720047" cy="506926"/>
            <a:chOff x="966289" y="3234006"/>
            <a:chExt cx="4131937" cy="506926"/>
          </a:xfrm>
        </p:grpSpPr>
        <p:sp>
          <p:nvSpPr>
            <p:cNvPr id="153" name="Shape 153"/>
            <p:cNvSpPr/>
            <p:nvPr/>
          </p:nvSpPr>
          <p:spPr>
            <a:xfrm>
              <a:off x="966289" y="3234006"/>
              <a:ext cx="366107"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3</a:t>
              </a:r>
              <a:endParaRPr sz="2000" dirty="0">
                <a:solidFill>
                  <a:schemeClr val="bg1"/>
                </a:solidFill>
                <a:latin typeface="Arial"/>
                <a:ea typeface="Arial"/>
                <a:cs typeface="Arial"/>
                <a:sym typeface="Arial"/>
              </a:endParaRPr>
            </a:p>
          </p:txBody>
        </p:sp>
        <p:sp>
          <p:nvSpPr>
            <p:cNvPr id="169" name="Shape 169"/>
            <p:cNvSpPr txBox="1"/>
            <p:nvPr/>
          </p:nvSpPr>
          <p:spPr>
            <a:xfrm>
              <a:off x="1541039" y="3234006"/>
              <a:ext cx="3557187" cy="506926"/>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a:ea typeface="Arial"/>
                  <a:cs typeface="Arial"/>
                  <a:sym typeface="Arial"/>
                </a:rPr>
                <a:t>Authenticator for application instance submits CSR to </a:t>
              </a:r>
              <a:r>
                <a:rPr lang="en-US" sz="2000" dirty="0" err="1">
                  <a:solidFill>
                    <a:srgbClr val="343434"/>
                  </a:solidFill>
                  <a:latin typeface="Arial"/>
                  <a:ea typeface="Arial"/>
                  <a:cs typeface="Arial"/>
                  <a:sym typeface="Arial"/>
                </a:rPr>
                <a:t>Conjur</a:t>
              </a:r>
              <a:r>
                <a:rPr lang="en-US" sz="2000" dirty="0">
                  <a:solidFill>
                    <a:srgbClr val="343434"/>
                  </a:solidFill>
                  <a:latin typeface="Arial"/>
                  <a:ea typeface="Arial"/>
                  <a:cs typeface="Arial"/>
                  <a:sym typeface="Arial"/>
                </a:rPr>
                <a:t> Authentication service</a:t>
              </a:r>
            </a:p>
          </p:txBody>
        </p:sp>
      </p:grpSp>
      <p:grpSp>
        <p:nvGrpSpPr>
          <p:cNvPr id="10" name="Group 9">
            <a:extLst>
              <a:ext uri="{FF2B5EF4-FFF2-40B4-BE49-F238E27FC236}">
                <a16:creationId xmlns:a16="http://schemas.microsoft.com/office/drawing/2014/main" id="{78DD2682-379D-4748-A9A2-061743098276}"/>
              </a:ext>
            </a:extLst>
          </p:cNvPr>
          <p:cNvGrpSpPr/>
          <p:nvPr/>
        </p:nvGrpSpPr>
        <p:grpSpPr>
          <a:xfrm>
            <a:off x="762779" y="4167185"/>
            <a:ext cx="4888001" cy="881974"/>
            <a:chOff x="966306" y="4359257"/>
            <a:chExt cx="4597056" cy="881974"/>
          </a:xfrm>
        </p:grpSpPr>
        <p:sp>
          <p:nvSpPr>
            <p:cNvPr id="156" name="Shape 156"/>
            <p:cNvSpPr/>
            <p:nvPr/>
          </p:nvSpPr>
          <p:spPr>
            <a:xfrm>
              <a:off x="966306" y="4359258"/>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4</a:t>
              </a:r>
              <a:endParaRPr sz="2000" dirty="0">
                <a:solidFill>
                  <a:schemeClr val="bg1"/>
                </a:solidFill>
                <a:latin typeface="Arial"/>
                <a:ea typeface="Arial"/>
                <a:cs typeface="Arial"/>
                <a:sym typeface="Arial"/>
              </a:endParaRPr>
            </a:p>
          </p:txBody>
        </p:sp>
        <p:sp>
          <p:nvSpPr>
            <p:cNvPr id="170" name="Shape 170"/>
            <p:cNvSpPr txBox="1"/>
            <p:nvPr/>
          </p:nvSpPr>
          <p:spPr>
            <a:xfrm>
              <a:off x="1583766" y="4359257"/>
              <a:ext cx="3979596" cy="881974"/>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err="1">
                  <a:solidFill>
                    <a:srgbClr val="343434"/>
                  </a:solidFill>
                  <a:latin typeface="Arial"/>
                  <a:ea typeface="Arial"/>
                  <a:cs typeface="Arial"/>
                  <a:sym typeface="Arial"/>
                </a:rPr>
                <a:t>Conjur</a:t>
              </a:r>
              <a:r>
                <a:rPr lang="en-US" sz="2000" dirty="0">
                  <a:solidFill>
                    <a:srgbClr val="343434"/>
                  </a:solidFill>
                  <a:latin typeface="Arial"/>
                  <a:ea typeface="Arial"/>
                  <a:cs typeface="Arial"/>
                  <a:sym typeface="Arial"/>
                </a:rPr>
                <a:t> validates attributes in CSR (network origin, cryptographic credential, instance metadata) with orchestration service</a:t>
              </a:r>
            </a:p>
          </p:txBody>
        </p:sp>
      </p:grpSp>
      <p:pic>
        <p:nvPicPr>
          <p:cNvPr id="133" name="Shape 133" descr="pasted-image.tiff"/>
          <p:cNvPicPr preferRelativeResize="0"/>
          <p:nvPr/>
        </p:nvPicPr>
        <p:blipFill rotWithShape="1">
          <a:blip r:embed="rId4"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b="14866"/>
          <a:stretch/>
        </p:blipFill>
        <p:spPr>
          <a:xfrm>
            <a:off x="9915139" y="2729843"/>
            <a:ext cx="1408162" cy="1198829"/>
          </a:xfrm>
          <a:prstGeom prst="rect">
            <a:avLst/>
          </a:prstGeom>
          <a:noFill/>
          <a:ln>
            <a:noFill/>
          </a:ln>
        </p:spPr>
      </p:pic>
      <p:grpSp>
        <p:nvGrpSpPr>
          <p:cNvPr id="11" name="Group 10">
            <a:extLst>
              <a:ext uri="{FF2B5EF4-FFF2-40B4-BE49-F238E27FC236}">
                <a16:creationId xmlns:a16="http://schemas.microsoft.com/office/drawing/2014/main" id="{F25B3F8D-6727-D648-AD84-54B32EF2373D}"/>
              </a:ext>
            </a:extLst>
          </p:cNvPr>
          <p:cNvGrpSpPr/>
          <p:nvPr/>
        </p:nvGrpSpPr>
        <p:grpSpPr>
          <a:xfrm>
            <a:off x="6473141" y="1407138"/>
            <a:ext cx="1067005" cy="2455623"/>
            <a:chOff x="10800695" y="2180601"/>
            <a:chExt cx="1067005" cy="2455623"/>
          </a:xfrm>
        </p:grpSpPr>
        <p:pic>
          <p:nvPicPr>
            <p:cNvPr id="136" name="Shape 136" descr="Shape 567"/>
            <p:cNvPicPr preferRelativeResize="0"/>
            <p:nvPr/>
          </p:nvPicPr>
          <p:blipFill rotWithShape="1">
            <a:blip r:embed="rId5">
              <a:alphaModFix/>
            </a:blip>
            <a:srcRect/>
            <a:stretch/>
          </p:blipFill>
          <p:spPr>
            <a:xfrm>
              <a:off x="10800695" y="3569219"/>
              <a:ext cx="1067005" cy="1067005"/>
            </a:xfrm>
            <a:prstGeom prst="rect">
              <a:avLst/>
            </a:prstGeom>
            <a:noFill/>
            <a:ln>
              <a:noFill/>
            </a:ln>
          </p:spPr>
        </p:pic>
        <p:pic>
          <p:nvPicPr>
            <p:cNvPr id="137" name="Shape 137" descr="Shape 56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0955318" y="2180601"/>
              <a:ext cx="744482" cy="802388"/>
            </a:xfrm>
            <a:prstGeom prst="rect">
              <a:avLst/>
            </a:prstGeom>
            <a:noFill/>
            <a:ln>
              <a:noFill/>
            </a:ln>
          </p:spPr>
        </p:pic>
        <p:cxnSp>
          <p:nvCxnSpPr>
            <p:cNvPr id="161" name="Shape 161"/>
            <p:cNvCxnSpPr/>
            <p:nvPr/>
          </p:nvCxnSpPr>
          <p:spPr>
            <a:xfrm flipH="1">
              <a:off x="11334198" y="3028083"/>
              <a:ext cx="1243" cy="541138"/>
            </a:xfrm>
            <a:prstGeom prst="straightConnector1">
              <a:avLst/>
            </a:prstGeom>
            <a:noFill/>
            <a:ln w="12700" cap="flat" cmpd="sng">
              <a:solidFill>
                <a:schemeClr val="accent1"/>
              </a:solidFill>
              <a:prstDash val="dot"/>
              <a:round/>
              <a:headEnd type="none" w="med" len="med"/>
              <a:tailEnd type="triangle" w="lg" len="lg"/>
            </a:ln>
          </p:spPr>
        </p:cxnSp>
        <p:sp>
          <p:nvSpPr>
            <p:cNvPr id="46" name="Shape 147">
              <a:extLst>
                <a:ext uri="{FF2B5EF4-FFF2-40B4-BE49-F238E27FC236}">
                  <a16:creationId xmlns:a16="http://schemas.microsoft.com/office/drawing/2014/main" id="{12FB8DAB-DD44-6E4A-AD99-BA6A0E246D0A}"/>
                </a:ext>
              </a:extLst>
            </p:cNvPr>
            <p:cNvSpPr/>
            <p:nvPr/>
          </p:nvSpPr>
          <p:spPr>
            <a:xfrm>
              <a:off x="11144505" y="2909998"/>
              <a:ext cx="366107"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1</a:t>
              </a:r>
              <a:endParaRPr sz="2000" dirty="0">
                <a:solidFill>
                  <a:schemeClr val="bg1"/>
                </a:solidFill>
                <a:latin typeface="Arial"/>
                <a:ea typeface="Arial"/>
                <a:cs typeface="Arial"/>
                <a:sym typeface="Arial"/>
              </a:endParaRPr>
            </a:p>
          </p:txBody>
        </p:sp>
      </p:grpSp>
      <p:sp>
        <p:nvSpPr>
          <p:cNvPr id="47" name="Shape 150">
            <a:extLst>
              <a:ext uri="{FF2B5EF4-FFF2-40B4-BE49-F238E27FC236}">
                <a16:creationId xmlns:a16="http://schemas.microsoft.com/office/drawing/2014/main" id="{1F898CFF-5FD4-9B46-AB4A-67F347DC7680}"/>
              </a:ext>
            </a:extLst>
          </p:cNvPr>
          <p:cNvSpPr/>
          <p:nvPr/>
        </p:nvSpPr>
        <p:spPr>
          <a:xfrm>
            <a:off x="10729846" y="3801078"/>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2</a:t>
            </a:r>
            <a:endParaRPr sz="2000" dirty="0">
              <a:solidFill>
                <a:schemeClr val="bg1"/>
              </a:solidFill>
              <a:latin typeface="Arial"/>
              <a:ea typeface="Arial"/>
              <a:cs typeface="Arial"/>
              <a:sym typeface="Arial"/>
            </a:endParaRPr>
          </a:p>
        </p:txBody>
      </p:sp>
      <p:pic>
        <p:nvPicPr>
          <p:cNvPr id="159" name="Shape 159" descr="Shape 627"/>
          <p:cNvPicPr preferRelativeResize="0"/>
          <p:nvPr/>
        </p:nvPicPr>
        <p:blipFill rotWithShape="1">
          <a:blip r:embed="rId7">
            <a:alphaModFix/>
          </a:blip>
          <a:srcRect/>
          <a:stretch/>
        </p:blipFill>
        <p:spPr>
          <a:xfrm>
            <a:off x="8313210" y="3093738"/>
            <a:ext cx="699074" cy="520649"/>
          </a:xfrm>
          <a:prstGeom prst="rect">
            <a:avLst/>
          </a:prstGeom>
          <a:noFill/>
          <a:ln>
            <a:noFill/>
          </a:ln>
        </p:spPr>
      </p:pic>
      <p:sp>
        <p:nvSpPr>
          <p:cNvPr id="48" name="Shape 153">
            <a:extLst>
              <a:ext uri="{FF2B5EF4-FFF2-40B4-BE49-F238E27FC236}">
                <a16:creationId xmlns:a16="http://schemas.microsoft.com/office/drawing/2014/main" id="{8CFDB66A-47D0-F540-8AE6-AC063A7868A2}"/>
              </a:ext>
            </a:extLst>
          </p:cNvPr>
          <p:cNvSpPr/>
          <p:nvPr/>
        </p:nvSpPr>
        <p:spPr>
          <a:xfrm>
            <a:off x="9254473" y="3142971"/>
            <a:ext cx="366107"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3</a:t>
            </a:r>
            <a:endParaRPr sz="2000" dirty="0">
              <a:solidFill>
                <a:schemeClr val="bg1"/>
              </a:solidFill>
              <a:latin typeface="Arial"/>
              <a:ea typeface="Arial"/>
              <a:cs typeface="Arial"/>
              <a:sym typeface="Arial"/>
            </a:endParaRPr>
          </a:p>
        </p:txBody>
      </p:sp>
      <p:grpSp>
        <p:nvGrpSpPr>
          <p:cNvPr id="62" name="Group 61">
            <a:extLst>
              <a:ext uri="{FF2B5EF4-FFF2-40B4-BE49-F238E27FC236}">
                <a16:creationId xmlns:a16="http://schemas.microsoft.com/office/drawing/2014/main" id="{94D57775-F4E3-B24E-B646-A46852CB06C7}"/>
              </a:ext>
            </a:extLst>
          </p:cNvPr>
          <p:cNvGrpSpPr/>
          <p:nvPr/>
        </p:nvGrpSpPr>
        <p:grpSpPr>
          <a:xfrm>
            <a:off x="762779" y="5585078"/>
            <a:ext cx="4888001" cy="881974"/>
            <a:chOff x="966306" y="4359257"/>
            <a:chExt cx="4597056" cy="881974"/>
          </a:xfrm>
        </p:grpSpPr>
        <p:sp>
          <p:nvSpPr>
            <p:cNvPr id="63" name="Shape 156">
              <a:extLst>
                <a:ext uri="{FF2B5EF4-FFF2-40B4-BE49-F238E27FC236}">
                  <a16:creationId xmlns:a16="http://schemas.microsoft.com/office/drawing/2014/main" id="{5C104249-6D5B-8D48-BE18-2E11D181EBCC}"/>
                </a:ext>
              </a:extLst>
            </p:cNvPr>
            <p:cNvSpPr/>
            <p:nvPr/>
          </p:nvSpPr>
          <p:spPr>
            <a:xfrm>
              <a:off x="966306" y="4359258"/>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5</a:t>
              </a:r>
              <a:endParaRPr sz="2000" dirty="0">
                <a:solidFill>
                  <a:schemeClr val="bg1"/>
                </a:solidFill>
                <a:latin typeface="Arial"/>
                <a:ea typeface="Arial"/>
                <a:cs typeface="Arial"/>
                <a:sym typeface="Arial"/>
              </a:endParaRPr>
            </a:p>
          </p:txBody>
        </p:sp>
        <p:sp>
          <p:nvSpPr>
            <p:cNvPr id="64" name="Shape 170">
              <a:extLst>
                <a:ext uri="{FF2B5EF4-FFF2-40B4-BE49-F238E27FC236}">
                  <a16:creationId xmlns:a16="http://schemas.microsoft.com/office/drawing/2014/main" id="{84E39FF8-0BF8-BC45-9B8C-33CDD31A1BF4}"/>
                </a:ext>
              </a:extLst>
            </p:cNvPr>
            <p:cNvSpPr txBox="1"/>
            <p:nvPr/>
          </p:nvSpPr>
          <p:spPr>
            <a:xfrm>
              <a:off x="1583766" y="4359257"/>
              <a:ext cx="3979596" cy="881974"/>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a:ea typeface="Arial"/>
                  <a:cs typeface="Arial"/>
                  <a:sym typeface="Arial"/>
                </a:rPr>
                <a:t>If valid, </a:t>
              </a:r>
              <a:r>
                <a:rPr lang="en-US" sz="2000" dirty="0" err="1">
                  <a:solidFill>
                    <a:srgbClr val="343434"/>
                  </a:solidFill>
                  <a:latin typeface="Arial"/>
                  <a:ea typeface="Arial"/>
                  <a:cs typeface="Arial"/>
                  <a:sym typeface="Arial"/>
                </a:rPr>
                <a:t>Conjur</a:t>
              </a:r>
              <a:r>
                <a:rPr lang="en-US" sz="2000" dirty="0">
                  <a:solidFill>
                    <a:srgbClr val="343434"/>
                  </a:solidFill>
                  <a:latin typeface="Arial"/>
                  <a:ea typeface="Arial"/>
                  <a:cs typeface="Arial"/>
                  <a:sym typeface="Arial"/>
                </a:rPr>
                <a:t> writes </a:t>
              </a:r>
              <a:r>
                <a:rPr lang="en-US" sz="2000" dirty="0" err="1">
                  <a:solidFill>
                    <a:srgbClr val="343434"/>
                  </a:solidFill>
                  <a:latin typeface="Arial"/>
                  <a:ea typeface="Arial"/>
                  <a:cs typeface="Arial"/>
                  <a:sym typeface="Arial"/>
                </a:rPr>
                <a:t>authn</a:t>
              </a:r>
              <a:r>
                <a:rPr lang="en-US" sz="2000" dirty="0">
                  <a:solidFill>
                    <a:srgbClr val="343434"/>
                  </a:solidFill>
                  <a:latin typeface="Arial"/>
                  <a:ea typeface="Arial"/>
                  <a:cs typeface="Arial"/>
                  <a:sym typeface="Arial"/>
                </a:rPr>
                <a:t> creds to container via orchestration service</a:t>
              </a:r>
            </a:p>
          </p:txBody>
        </p:sp>
      </p:grpSp>
      <p:sp>
        <p:nvSpPr>
          <p:cNvPr id="70" name="Freeform 69">
            <a:extLst>
              <a:ext uri="{FF2B5EF4-FFF2-40B4-BE49-F238E27FC236}">
                <a16:creationId xmlns:a16="http://schemas.microsoft.com/office/drawing/2014/main" id="{96E4416F-F952-B546-BCD3-049F32809F64}"/>
              </a:ext>
            </a:extLst>
          </p:cNvPr>
          <p:cNvSpPr/>
          <p:nvPr/>
        </p:nvSpPr>
        <p:spPr>
          <a:xfrm>
            <a:off x="11419281" y="3546847"/>
            <a:ext cx="302705" cy="6294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GB" sz="1867" kern="0">
              <a:solidFill>
                <a:srgbClr val="FFFFFF"/>
              </a:solidFill>
              <a:sym typeface="Arial"/>
            </a:endParaRPr>
          </a:p>
        </p:txBody>
      </p:sp>
      <p:cxnSp>
        <p:nvCxnSpPr>
          <p:cNvPr id="22" name="Elbow Connector 21">
            <a:extLst>
              <a:ext uri="{FF2B5EF4-FFF2-40B4-BE49-F238E27FC236}">
                <a16:creationId xmlns:a16="http://schemas.microsoft.com/office/drawing/2014/main" id="{2E66DC9F-B578-BA47-A6F1-B0199878D4B7}"/>
              </a:ext>
            </a:extLst>
          </p:cNvPr>
          <p:cNvCxnSpPr>
            <a:cxnSpLocks/>
            <a:endCxn id="133" idx="3"/>
          </p:cNvCxnSpPr>
          <p:nvPr/>
        </p:nvCxnSpPr>
        <p:spPr>
          <a:xfrm flipV="1">
            <a:off x="7018282" y="3329258"/>
            <a:ext cx="4305019" cy="358926"/>
          </a:xfrm>
          <a:prstGeom prst="bentConnector5">
            <a:avLst>
              <a:gd name="adj1" fmla="val -4462"/>
              <a:gd name="adj2" fmla="val -404185"/>
              <a:gd name="adj3" fmla="val 105310"/>
            </a:avLst>
          </a:prstGeom>
          <a:noFill/>
          <a:ln w="12700" cap="flat" cmpd="sng">
            <a:solidFill>
              <a:schemeClr val="accent1"/>
            </a:solidFill>
            <a:prstDash val="dot"/>
            <a:round/>
            <a:headEnd type="none" w="med" len="med"/>
            <a:tailEnd type="triangle" w="lg" len="lg"/>
          </a:ln>
        </p:spPr>
      </p:cxnSp>
      <p:cxnSp>
        <p:nvCxnSpPr>
          <p:cNvPr id="79" name="Elbow Connector 78">
            <a:extLst>
              <a:ext uri="{FF2B5EF4-FFF2-40B4-BE49-F238E27FC236}">
                <a16:creationId xmlns:a16="http://schemas.microsoft.com/office/drawing/2014/main" id="{8F8DC59D-B258-4E48-86C5-615522A5940F}"/>
              </a:ext>
            </a:extLst>
          </p:cNvPr>
          <p:cNvCxnSpPr>
            <a:cxnSpLocks/>
            <a:stCxn id="136" idx="2"/>
          </p:cNvCxnSpPr>
          <p:nvPr/>
        </p:nvCxnSpPr>
        <p:spPr>
          <a:xfrm rot="16200000" flipH="1">
            <a:off x="8273552" y="2595853"/>
            <a:ext cx="589316" cy="3123132"/>
          </a:xfrm>
          <a:prstGeom prst="bentConnector2">
            <a:avLst/>
          </a:prstGeom>
          <a:noFill/>
          <a:ln w="12700" cap="flat" cmpd="sng">
            <a:solidFill>
              <a:schemeClr val="accent1"/>
            </a:solidFill>
            <a:prstDash val="dot"/>
            <a:round/>
            <a:headEnd type="triangle" w="lg" len="med"/>
            <a:tailEnd type="triangle" w="lg" len="lg"/>
          </a:ln>
        </p:spPr>
      </p:cxnSp>
      <p:sp>
        <p:nvSpPr>
          <p:cNvPr id="49" name="Shape 156">
            <a:extLst>
              <a:ext uri="{FF2B5EF4-FFF2-40B4-BE49-F238E27FC236}">
                <a16:creationId xmlns:a16="http://schemas.microsoft.com/office/drawing/2014/main" id="{496C77A8-974B-EA4E-B559-63CC8D39D85F}"/>
              </a:ext>
            </a:extLst>
          </p:cNvPr>
          <p:cNvSpPr/>
          <p:nvPr/>
        </p:nvSpPr>
        <p:spPr>
          <a:xfrm>
            <a:off x="8479694" y="4265754"/>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4</a:t>
            </a:r>
            <a:endParaRPr sz="2000" dirty="0">
              <a:solidFill>
                <a:schemeClr val="bg1"/>
              </a:solidFill>
              <a:latin typeface="Arial"/>
              <a:ea typeface="Arial"/>
              <a:cs typeface="Arial"/>
              <a:sym typeface="Arial"/>
            </a:endParaRPr>
          </a:p>
        </p:txBody>
      </p:sp>
      <p:sp>
        <p:nvSpPr>
          <p:cNvPr id="77" name="Shape 156">
            <a:extLst>
              <a:ext uri="{FF2B5EF4-FFF2-40B4-BE49-F238E27FC236}">
                <a16:creationId xmlns:a16="http://schemas.microsoft.com/office/drawing/2014/main" id="{9A911B1B-B89A-5B4B-A7E8-641423FD650A}"/>
              </a:ext>
            </a:extLst>
          </p:cNvPr>
          <p:cNvSpPr/>
          <p:nvPr/>
        </p:nvSpPr>
        <p:spPr>
          <a:xfrm>
            <a:off x="11375994" y="4533293"/>
            <a:ext cx="389278"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5</a:t>
            </a:r>
            <a:endParaRPr sz="2000"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72128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General Design</a:t>
            </a:r>
          </a:p>
        </p:txBody>
      </p:sp>
      <p:sp>
        <p:nvSpPr>
          <p:cNvPr id="6" name="Content Placeholder 5"/>
          <p:cNvSpPr>
            <a:spLocks noGrp="1"/>
          </p:cNvSpPr>
          <p:nvPr>
            <p:ph idx="1"/>
          </p:nvPr>
        </p:nvSpPr>
        <p:spPr/>
        <p:txBody>
          <a:bodyPr>
            <a:normAutofit fontScale="92500"/>
          </a:bodyPr>
          <a:lstStyle/>
          <a:p>
            <a:pPr marL="0" indent="0">
              <a:buNone/>
            </a:pPr>
            <a:r>
              <a:rPr lang="en-US" dirty="0"/>
              <a:t>The Authenticator Service supports two operations:</a:t>
            </a:r>
          </a:p>
          <a:p>
            <a:r>
              <a:rPr lang="en-US" b="1" dirty="0"/>
              <a:t>Login</a:t>
            </a:r>
          </a:p>
          <a:p>
            <a:pPr lvl="1"/>
            <a:r>
              <a:rPr lang="en-US" dirty="0"/>
              <a:t>Performed once by each Client to obtain a signed certificate. </a:t>
            </a:r>
          </a:p>
          <a:p>
            <a:pPr lvl="1"/>
            <a:r>
              <a:rPr lang="en-US" dirty="0"/>
              <a:t>The login method resists identity spoofing by installing the signed certificate onto the Client application using a Container Platform Engine API.</a:t>
            </a:r>
          </a:p>
          <a:p>
            <a:r>
              <a:rPr lang="en-US" b="1" dirty="0"/>
              <a:t>Authenticate</a:t>
            </a:r>
            <a:endParaRPr lang="en-US" dirty="0"/>
          </a:p>
          <a:p>
            <a:pPr lvl="1"/>
            <a:r>
              <a:rPr lang="en-US" dirty="0"/>
              <a:t>Performed many times by each Client application in order to obtain a short-lived access token.</a:t>
            </a:r>
          </a:p>
          <a:p>
            <a:pPr lvl="1"/>
            <a:r>
              <a:rPr lang="en-US" dirty="0"/>
              <a:t>Once the Client application has logged in and obtained its signed certificate, it uses the certificate to authenticate</a:t>
            </a:r>
          </a:p>
          <a:p>
            <a:pPr lvl="1"/>
            <a:r>
              <a:rPr lang="en-US" dirty="0"/>
              <a:t>Authentication returns a short-lived access token which is IP-restricted and encrypted by the client's public key. </a:t>
            </a:r>
          </a:p>
          <a:p>
            <a:pPr lvl="1"/>
            <a:r>
              <a:rPr lang="en-US" dirty="0"/>
              <a:t>The IP restriction prevents the token from being used outside of the container cluster. </a:t>
            </a:r>
          </a:p>
          <a:p>
            <a:pPr lvl="1"/>
            <a:r>
              <a:rPr lang="en-US" dirty="0"/>
              <a:t>The encryption ensures an attacker cannot use a token without having access to the private key as well, which is stored in the client container's memory.</a:t>
            </a:r>
            <a:br>
              <a:rPr lang="en-US" dirty="0"/>
            </a:br>
            <a:endParaRPr lang="en-US" dirty="0"/>
          </a:p>
        </p:txBody>
      </p:sp>
    </p:spTree>
    <p:extLst>
      <p:ext uri="{BB962C8B-B14F-4D97-AF65-F5344CB8AC3E}">
        <p14:creationId xmlns:p14="http://schemas.microsoft.com/office/powerpoint/2010/main" val="5340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70647" y="0"/>
            <a:ext cx="10972800" cy="996950"/>
          </a:xfrm>
          <a:prstGeom prst="rect">
            <a:avLst/>
          </a:prstGeom>
        </p:spPr>
        <p:txBody>
          <a:bodyPr/>
          <a:lstStyle/>
          <a:p>
            <a:r>
              <a:rPr lang="en-US" dirty="0" err="1"/>
              <a:t>Openshift</a:t>
            </a:r>
            <a:r>
              <a:rPr lang="en-US" dirty="0"/>
              <a:t>/K8s </a:t>
            </a:r>
            <a:r>
              <a:rPr lang="en-US" dirty="0" err="1"/>
              <a:t>authn</a:t>
            </a:r>
            <a:r>
              <a:rPr lang="en-US" dirty="0"/>
              <a:t>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
        <p:nvSpPr>
          <p:cNvPr id="2" name="Right Brace 1">
            <a:extLst>
              <a:ext uri="{FF2B5EF4-FFF2-40B4-BE49-F238E27FC236}">
                <a16:creationId xmlns:a16="http://schemas.microsoft.com/office/drawing/2014/main" id="{80BDD44E-452D-7E40-A670-91E7ADBBF086}"/>
              </a:ext>
            </a:extLst>
          </p:cNvPr>
          <p:cNvSpPr/>
          <p:nvPr/>
        </p:nvSpPr>
        <p:spPr>
          <a:xfrm>
            <a:off x="10511409" y="1069521"/>
            <a:ext cx="167476" cy="79193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Right Brace 5">
            <a:extLst>
              <a:ext uri="{FF2B5EF4-FFF2-40B4-BE49-F238E27FC236}">
                <a16:creationId xmlns:a16="http://schemas.microsoft.com/office/drawing/2014/main" id="{70E96BA3-7323-0D42-A41F-22C79169C11C}"/>
              </a:ext>
            </a:extLst>
          </p:cNvPr>
          <p:cNvSpPr/>
          <p:nvPr/>
        </p:nvSpPr>
        <p:spPr>
          <a:xfrm>
            <a:off x="10511408" y="2356303"/>
            <a:ext cx="167477" cy="12523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8" name="Right Brace 7">
            <a:extLst>
              <a:ext uri="{FF2B5EF4-FFF2-40B4-BE49-F238E27FC236}">
                <a16:creationId xmlns:a16="http://schemas.microsoft.com/office/drawing/2014/main" id="{CCA4E66B-730E-ED41-89D4-B3338535205F}"/>
              </a:ext>
            </a:extLst>
          </p:cNvPr>
          <p:cNvSpPr/>
          <p:nvPr/>
        </p:nvSpPr>
        <p:spPr>
          <a:xfrm>
            <a:off x="10511408" y="4098470"/>
            <a:ext cx="167477" cy="14859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Right Brace 8">
            <a:extLst>
              <a:ext uri="{FF2B5EF4-FFF2-40B4-BE49-F238E27FC236}">
                <a16:creationId xmlns:a16="http://schemas.microsoft.com/office/drawing/2014/main" id="{EA7F70CD-2460-AD47-8246-8C78B9C1463D}"/>
              </a:ext>
            </a:extLst>
          </p:cNvPr>
          <p:cNvSpPr/>
          <p:nvPr/>
        </p:nvSpPr>
        <p:spPr>
          <a:xfrm>
            <a:off x="10511409" y="5962646"/>
            <a:ext cx="167476" cy="64770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57EC3C06-EB2D-EB4B-81FB-B1379AAB0A6E}"/>
              </a:ext>
            </a:extLst>
          </p:cNvPr>
          <p:cNvSpPr/>
          <p:nvPr/>
        </p:nvSpPr>
        <p:spPr>
          <a:xfrm>
            <a:off x="10689528" y="2828569"/>
            <a:ext cx="575799" cy="307777"/>
          </a:xfrm>
          <a:prstGeom prst="rect">
            <a:avLst/>
          </a:prstGeom>
        </p:spPr>
        <p:txBody>
          <a:bodyPr wrap="none">
            <a:spAutoFit/>
          </a:bodyPr>
          <a:lstStyle/>
          <a:p>
            <a:r>
              <a:rPr lang="en-US" sz="1400" dirty="0"/>
              <a:t>Login</a:t>
            </a:r>
          </a:p>
        </p:txBody>
      </p:sp>
      <p:sp>
        <p:nvSpPr>
          <p:cNvPr id="10" name="Rectangle 9">
            <a:extLst>
              <a:ext uri="{FF2B5EF4-FFF2-40B4-BE49-F238E27FC236}">
                <a16:creationId xmlns:a16="http://schemas.microsoft.com/office/drawing/2014/main" id="{18316C24-EC15-6B4C-BEC6-C444901F2849}"/>
              </a:ext>
            </a:extLst>
          </p:cNvPr>
          <p:cNvSpPr/>
          <p:nvPr/>
        </p:nvSpPr>
        <p:spPr>
          <a:xfrm>
            <a:off x="10678885" y="4687531"/>
            <a:ext cx="1274708" cy="307777"/>
          </a:xfrm>
          <a:prstGeom prst="rect">
            <a:avLst/>
          </a:prstGeom>
        </p:spPr>
        <p:txBody>
          <a:bodyPr wrap="none">
            <a:spAutoFit/>
          </a:bodyPr>
          <a:lstStyle/>
          <a:p>
            <a:r>
              <a:rPr lang="en-US" sz="1400" dirty="0"/>
              <a:t>Authentication</a:t>
            </a:r>
          </a:p>
        </p:txBody>
      </p:sp>
      <p:sp>
        <p:nvSpPr>
          <p:cNvPr id="11" name="Rectangle 10">
            <a:extLst>
              <a:ext uri="{FF2B5EF4-FFF2-40B4-BE49-F238E27FC236}">
                <a16:creationId xmlns:a16="http://schemas.microsoft.com/office/drawing/2014/main" id="{DAA0E384-CEF1-FF4C-BCFD-28C10B0913F7}"/>
              </a:ext>
            </a:extLst>
          </p:cNvPr>
          <p:cNvSpPr/>
          <p:nvPr/>
        </p:nvSpPr>
        <p:spPr>
          <a:xfrm>
            <a:off x="10689527" y="6132608"/>
            <a:ext cx="1362296" cy="307777"/>
          </a:xfrm>
          <a:prstGeom prst="rect">
            <a:avLst/>
          </a:prstGeom>
        </p:spPr>
        <p:txBody>
          <a:bodyPr wrap="none">
            <a:spAutoFit/>
          </a:bodyPr>
          <a:lstStyle/>
          <a:p>
            <a:r>
              <a:rPr lang="en-US" sz="1400" dirty="0"/>
              <a:t>Secrets retrieval</a:t>
            </a:r>
          </a:p>
        </p:txBody>
      </p:sp>
      <p:sp>
        <p:nvSpPr>
          <p:cNvPr id="4" name="Rectangle 3">
            <a:extLst>
              <a:ext uri="{FF2B5EF4-FFF2-40B4-BE49-F238E27FC236}">
                <a16:creationId xmlns:a16="http://schemas.microsoft.com/office/drawing/2014/main" id="{C7B6949F-7635-0849-AE28-E9C8C1A13BA1}"/>
              </a:ext>
            </a:extLst>
          </p:cNvPr>
          <p:cNvSpPr/>
          <p:nvPr/>
        </p:nvSpPr>
        <p:spPr>
          <a:xfrm>
            <a:off x="4735286" y="73479"/>
            <a:ext cx="1518557" cy="800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chemeClr val="tx1"/>
                </a:solidFill>
              </a:rPr>
              <a:t>CyberArk DAP Service</a:t>
            </a:r>
          </a:p>
        </p:txBody>
      </p:sp>
      <p:pic>
        <p:nvPicPr>
          <p:cNvPr id="12" name="Picture 11">
            <a:extLst>
              <a:ext uri="{FF2B5EF4-FFF2-40B4-BE49-F238E27FC236}">
                <a16:creationId xmlns:a16="http://schemas.microsoft.com/office/drawing/2014/main" id="{7F5C9D36-02E8-9348-92CB-2A569F9E7B71}"/>
              </a:ext>
            </a:extLst>
          </p:cNvPr>
          <p:cNvPicPr>
            <a:picLocks noChangeAspect="1"/>
          </p:cNvPicPr>
          <p:nvPr/>
        </p:nvPicPr>
        <p:blipFill>
          <a:blip r:embed="rId3"/>
          <a:stretch>
            <a:fillRect/>
          </a:stretch>
        </p:blipFill>
        <p:spPr>
          <a:xfrm>
            <a:off x="5259358" y="252216"/>
            <a:ext cx="470411" cy="537613"/>
          </a:xfrm>
          <a:prstGeom prst="rect">
            <a:avLst/>
          </a:prstGeom>
        </p:spPr>
      </p:pic>
      <p:sp>
        <p:nvSpPr>
          <p:cNvPr id="13" name="Rectangle 12">
            <a:extLst>
              <a:ext uri="{FF2B5EF4-FFF2-40B4-BE49-F238E27FC236}">
                <a16:creationId xmlns:a16="http://schemas.microsoft.com/office/drawing/2014/main" id="{30735433-C86B-AC43-B313-766412D01FDE}"/>
              </a:ext>
            </a:extLst>
          </p:cNvPr>
          <p:cNvSpPr/>
          <p:nvPr/>
        </p:nvSpPr>
        <p:spPr>
          <a:xfrm>
            <a:off x="739412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authentication client container</a:t>
            </a:r>
          </a:p>
        </p:txBody>
      </p:sp>
      <p:sp>
        <p:nvSpPr>
          <p:cNvPr id="14" name="Rectangle 13">
            <a:extLst>
              <a:ext uri="{FF2B5EF4-FFF2-40B4-BE49-F238E27FC236}">
                <a16:creationId xmlns:a16="http://schemas.microsoft.com/office/drawing/2014/main" id="{8A5813E0-3C34-8C4E-AA26-CDE199C82E9C}"/>
              </a:ext>
            </a:extLst>
          </p:cNvPr>
          <p:cNvSpPr/>
          <p:nvPr/>
        </p:nvSpPr>
        <p:spPr>
          <a:xfrm>
            <a:off x="8567683" y="309366"/>
            <a:ext cx="649796" cy="422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Shared memory volume</a:t>
            </a:r>
          </a:p>
        </p:txBody>
      </p:sp>
      <p:sp>
        <p:nvSpPr>
          <p:cNvPr id="15" name="Rectangle 14">
            <a:extLst>
              <a:ext uri="{FF2B5EF4-FFF2-40B4-BE49-F238E27FC236}">
                <a16:creationId xmlns:a16="http://schemas.microsoft.com/office/drawing/2014/main" id="{46F8E252-D727-3947-99AD-FA542B53A7B7}"/>
              </a:ext>
            </a:extLst>
          </p:cNvPr>
          <p:cNvSpPr/>
          <p:nvPr/>
        </p:nvSpPr>
        <p:spPr>
          <a:xfrm>
            <a:off x="950573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application container</a:t>
            </a:r>
          </a:p>
        </p:txBody>
      </p:sp>
      <p:sp>
        <p:nvSpPr>
          <p:cNvPr id="16" name="Rectangle 15">
            <a:extLst>
              <a:ext uri="{FF2B5EF4-FFF2-40B4-BE49-F238E27FC236}">
                <a16:creationId xmlns:a16="http://schemas.microsoft.com/office/drawing/2014/main" id="{6420EECC-BADB-E545-8D34-ABB51CF1B785}"/>
              </a:ext>
            </a:extLst>
          </p:cNvPr>
          <p:cNvSpPr/>
          <p:nvPr/>
        </p:nvSpPr>
        <p:spPr>
          <a:xfrm>
            <a:off x="10618796" y="41728"/>
            <a:ext cx="1518557"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171D063A-AC7F-8042-BEC5-3FC2CF49CD3B}"/>
              </a:ext>
            </a:extLst>
          </p:cNvPr>
          <p:cNvSpPr/>
          <p:nvPr/>
        </p:nvSpPr>
        <p:spPr>
          <a:xfrm>
            <a:off x="10689527" y="1184024"/>
            <a:ext cx="1082925" cy="523220"/>
          </a:xfrm>
          <a:prstGeom prst="rect">
            <a:avLst/>
          </a:prstGeom>
        </p:spPr>
        <p:txBody>
          <a:bodyPr wrap="none">
            <a:spAutoFit/>
          </a:bodyPr>
          <a:lstStyle/>
          <a:p>
            <a:pPr algn="ctr"/>
            <a:r>
              <a:rPr lang="en-US" sz="1400" dirty="0"/>
              <a:t>Deployment</a:t>
            </a:r>
          </a:p>
          <a:p>
            <a:pPr algn="ctr"/>
            <a:r>
              <a:rPr lang="en-US" sz="1400" dirty="0"/>
              <a:t>manifest</a:t>
            </a:r>
          </a:p>
        </p:txBody>
      </p:sp>
    </p:spTree>
    <p:extLst>
      <p:ext uri="{BB962C8B-B14F-4D97-AF65-F5344CB8AC3E}">
        <p14:creationId xmlns:p14="http://schemas.microsoft.com/office/powerpoint/2010/main" val="1517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Multi-Cluster Distribution w/ Central Administration</a:t>
            </a:r>
            <a:br>
              <a:rPr lang="en-US" dirty="0"/>
            </a:br>
            <a:r>
              <a:rPr lang="en-US" dirty="0"/>
              <a:t>(not currently supported)</a:t>
            </a:r>
          </a:p>
        </p:txBody>
      </p:sp>
      <p:grpSp>
        <p:nvGrpSpPr>
          <p:cNvPr id="34" name="Group 33"/>
          <p:cNvGrpSpPr/>
          <p:nvPr/>
        </p:nvGrpSpPr>
        <p:grpSpPr>
          <a:xfrm>
            <a:off x="5935580" y="1197538"/>
            <a:ext cx="5350040" cy="5428921"/>
            <a:chOff x="3420980" y="1175766"/>
            <a:chExt cx="5350040" cy="5428921"/>
          </a:xfrm>
        </p:grpSpPr>
        <p:grpSp>
          <p:nvGrpSpPr>
            <p:cNvPr id="5" name="Group 4"/>
            <p:cNvGrpSpPr/>
            <p:nvPr/>
          </p:nvGrpSpPr>
          <p:grpSpPr>
            <a:xfrm>
              <a:off x="3420980" y="1175766"/>
              <a:ext cx="5350040" cy="5428921"/>
              <a:chOff x="3485391" y="1235727"/>
              <a:chExt cx="5350040" cy="5428921"/>
            </a:xfrm>
          </p:grpSpPr>
          <p:sp>
            <p:nvSpPr>
              <p:cNvPr id="6" name="Triangle 5"/>
              <p:cNvSpPr/>
              <p:nvPr/>
            </p:nvSpPr>
            <p:spPr>
              <a:xfrm>
                <a:off x="4394005" y="2285187"/>
                <a:ext cx="3378730" cy="2838133"/>
              </a:xfrm>
              <a:prstGeom prst="triangl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Enterprise</a:t>
                </a:r>
              </a:p>
              <a:p>
                <a:pPr algn="ctr"/>
                <a:r>
                  <a:rPr lang="en-US" dirty="0"/>
                  <a:t>Vault</a:t>
                </a:r>
              </a:p>
              <a:p>
                <a:pPr algn="ctr"/>
                <a:endParaRPr lang="en-US" dirty="0"/>
              </a:p>
            </p:txBody>
          </p:sp>
          <p:sp>
            <p:nvSpPr>
              <p:cNvPr id="18" name="Triangle 17"/>
              <p:cNvSpPr/>
              <p:nvPr/>
            </p:nvSpPr>
            <p:spPr>
              <a:xfrm>
                <a:off x="3485391" y="3826515"/>
                <a:ext cx="3378730" cy="2838133"/>
              </a:xfrm>
              <a:prstGeom prst="triangle">
                <a:avLst/>
              </a:prstGeom>
              <a:solidFill>
                <a:schemeClr val="accent1">
                  <a:lumMod val="60000"/>
                  <a:lumOff val="40000"/>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9" name="Triangle 18"/>
              <p:cNvSpPr/>
              <p:nvPr/>
            </p:nvSpPr>
            <p:spPr>
              <a:xfrm rot="7200000">
                <a:off x="3954856" y="1506025"/>
                <a:ext cx="3378730" cy="2838133"/>
              </a:xfrm>
              <a:prstGeom prst="triangle">
                <a:avLst/>
              </a:prstGeom>
              <a:solidFill>
                <a:schemeClr val="accent1">
                  <a:lumMod val="60000"/>
                  <a:lumOff val="40000"/>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20" name="Triangle 19"/>
              <p:cNvSpPr/>
              <p:nvPr/>
            </p:nvSpPr>
            <p:spPr>
              <a:xfrm rot="14400000">
                <a:off x="5727000" y="2984438"/>
                <a:ext cx="3378730" cy="2838133"/>
              </a:xfrm>
              <a:prstGeom prst="triangle">
                <a:avLst/>
              </a:prstGeom>
              <a:solidFill>
                <a:schemeClr val="accent1">
                  <a:lumMod val="60000"/>
                  <a:lumOff val="40000"/>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3" name="TextBox 2"/>
              <p:cNvSpPr txBox="1"/>
              <p:nvPr/>
            </p:nvSpPr>
            <p:spPr>
              <a:xfrm>
                <a:off x="4812349" y="4403504"/>
                <a:ext cx="724814" cy="646331"/>
              </a:xfrm>
              <a:prstGeom prst="rect">
                <a:avLst/>
              </a:prstGeom>
              <a:noFill/>
            </p:spPr>
            <p:txBody>
              <a:bodyPr wrap="none" rtlCol="0">
                <a:spAutoFit/>
              </a:bodyPr>
              <a:lstStyle/>
              <a:p>
                <a:pPr algn="ctr"/>
                <a:r>
                  <a:rPr lang="en-US" dirty="0">
                    <a:solidFill>
                      <a:schemeClr val="bg1"/>
                    </a:solidFill>
                  </a:rPr>
                  <a:t>LOB 1</a:t>
                </a:r>
                <a:br>
                  <a:rPr lang="en-US" dirty="0">
                    <a:solidFill>
                      <a:schemeClr val="bg1"/>
                    </a:solidFill>
                  </a:rPr>
                </a:br>
                <a:r>
                  <a:rPr lang="en-US" dirty="0">
                    <a:solidFill>
                      <a:schemeClr val="bg1"/>
                    </a:solidFill>
                  </a:rPr>
                  <a:t>Safe</a:t>
                </a:r>
              </a:p>
            </p:txBody>
          </p:sp>
          <p:sp>
            <p:nvSpPr>
              <p:cNvPr id="21" name="TextBox 20"/>
              <p:cNvSpPr txBox="1"/>
              <p:nvPr/>
            </p:nvSpPr>
            <p:spPr>
              <a:xfrm>
                <a:off x="5720963" y="2950459"/>
                <a:ext cx="724814" cy="646331"/>
              </a:xfrm>
              <a:prstGeom prst="rect">
                <a:avLst/>
              </a:prstGeom>
              <a:noFill/>
            </p:spPr>
            <p:txBody>
              <a:bodyPr wrap="none" rtlCol="0">
                <a:spAutoFit/>
              </a:bodyPr>
              <a:lstStyle/>
              <a:p>
                <a:pPr algn="ctr"/>
                <a:r>
                  <a:rPr lang="en-US" dirty="0">
                    <a:solidFill>
                      <a:schemeClr val="bg1"/>
                    </a:solidFill>
                  </a:rPr>
                  <a:t>LOB 3</a:t>
                </a:r>
                <a:br>
                  <a:rPr lang="en-US" dirty="0">
                    <a:solidFill>
                      <a:schemeClr val="bg1"/>
                    </a:solidFill>
                  </a:rPr>
                </a:br>
                <a:r>
                  <a:rPr lang="en-US" dirty="0">
                    <a:solidFill>
                      <a:schemeClr val="bg1"/>
                    </a:solidFill>
                  </a:rPr>
                  <a:t>Safe</a:t>
                </a:r>
              </a:p>
            </p:txBody>
          </p:sp>
          <p:sp>
            <p:nvSpPr>
              <p:cNvPr id="22" name="TextBox 21"/>
              <p:cNvSpPr txBox="1"/>
              <p:nvPr/>
            </p:nvSpPr>
            <p:spPr>
              <a:xfrm>
                <a:off x="6529156" y="4397875"/>
                <a:ext cx="724814" cy="646331"/>
              </a:xfrm>
              <a:prstGeom prst="rect">
                <a:avLst/>
              </a:prstGeom>
              <a:noFill/>
            </p:spPr>
            <p:txBody>
              <a:bodyPr wrap="none" rtlCol="0">
                <a:spAutoFit/>
              </a:bodyPr>
              <a:lstStyle/>
              <a:p>
                <a:pPr algn="ctr"/>
                <a:r>
                  <a:rPr lang="en-US" dirty="0">
                    <a:solidFill>
                      <a:schemeClr val="bg1"/>
                    </a:solidFill>
                  </a:rPr>
                  <a:t>LOB 2</a:t>
                </a:r>
                <a:br>
                  <a:rPr lang="en-US" dirty="0">
                    <a:solidFill>
                      <a:schemeClr val="bg1"/>
                    </a:solidFill>
                  </a:rPr>
                </a:br>
                <a:r>
                  <a:rPr lang="en-US" dirty="0">
                    <a:solidFill>
                      <a:schemeClr val="bg1"/>
                    </a:solidFill>
                  </a:rPr>
                  <a:t>Safe</a:t>
                </a:r>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78240" y="5331182"/>
                <a:ext cx="2393032" cy="1314176"/>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7200000">
                <a:off x="3802292" y="1924212"/>
                <a:ext cx="2393032" cy="1314176"/>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4400000">
                <a:off x="6854027" y="3375781"/>
                <a:ext cx="2393032" cy="1314176"/>
              </a:xfrm>
              <a:prstGeom prst="rect">
                <a:avLst/>
              </a:prstGeom>
            </p:spPr>
          </p:pic>
        </p:grpSp>
        <p:cxnSp>
          <p:nvCxnSpPr>
            <p:cNvPr id="26" name="Straight Arrow Connector 25"/>
            <p:cNvCxnSpPr/>
            <p:nvPr/>
          </p:nvCxnSpPr>
          <p:spPr>
            <a:xfrm flipH="1">
              <a:off x="5101558" y="5063359"/>
              <a:ext cx="8787" cy="23361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5" idx="0"/>
            </p:cNvCxnSpPr>
            <p:nvPr/>
          </p:nvCxnSpPr>
          <p:spPr>
            <a:xfrm flipV="1">
              <a:off x="7274758" y="4301452"/>
              <a:ext cx="142319" cy="8887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472752" y="2842108"/>
              <a:ext cx="160290" cy="9677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5" name="Group 104"/>
          <p:cNvGrpSpPr/>
          <p:nvPr/>
        </p:nvGrpSpPr>
        <p:grpSpPr>
          <a:xfrm>
            <a:off x="432914" y="1741134"/>
            <a:ext cx="5601025" cy="1343733"/>
            <a:chOff x="413434" y="1129148"/>
            <a:chExt cx="5601025" cy="1343733"/>
          </a:xfrm>
        </p:grpSpPr>
        <p:grpSp>
          <p:nvGrpSpPr>
            <p:cNvPr id="47" name="Group 46"/>
            <p:cNvGrpSpPr/>
            <p:nvPr/>
          </p:nvGrpSpPr>
          <p:grpSpPr>
            <a:xfrm>
              <a:off x="2466915" y="1178351"/>
              <a:ext cx="1552099" cy="1294530"/>
              <a:chOff x="696887" y="4628469"/>
              <a:chExt cx="1961568" cy="1636048"/>
            </a:xfrm>
          </p:grpSpPr>
          <p:pic>
            <p:nvPicPr>
              <p:cNvPr id="48" name="Picture 4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887" y="5187287"/>
                <a:ext cx="1961568" cy="1077230"/>
              </a:xfrm>
              <a:prstGeom prst="rect">
                <a:avLst/>
              </a:prstGeom>
            </p:spPr>
          </p:pic>
          <p:sp>
            <p:nvSpPr>
              <p:cNvPr id="49" name="TextBox 48"/>
              <p:cNvSpPr txBox="1"/>
              <p:nvPr/>
            </p:nvSpPr>
            <p:spPr>
              <a:xfrm>
                <a:off x="1024894" y="4628469"/>
                <a:ext cx="1086196" cy="369332"/>
              </a:xfrm>
              <a:prstGeom prst="rect">
                <a:avLst/>
              </a:prstGeom>
              <a:noFill/>
            </p:spPr>
            <p:txBody>
              <a:bodyPr wrap="none" rtlCol="0">
                <a:spAutoFit/>
              </a:bodyPr>
              <a:lstStyle/>
              <a:p>
                <a:r>
                  <a:rPr lang="en-US" dirty="0"/>
                  <a:t>Dev LOB2</a:t>
                </a:r>
              </a:p>
            </p:txBody>
          </p:sp>
        </p:grpSp>
        <p:grpSp>
          <p:nvGrpSpPr>
            <p:cNvPr id="50" name="Group 49"/>
            <p:cNvGrpSpPr/>
            <p:nvPr/>
          </p:nvGrpSpPr>
          <p:grpSpPr>
            <a:xfrm>
              <a:off x="413434" y="1129148"/>
              <a:ext cx="1552099" cy="1294530"/>
              <a:chOff x="696887" y="4628469"/>
              <a:chExt cx="1961568" cy="1636048"/>
            </a:xfrm>
          </p:grpSpPr>
          <p:pic>
            <p:nvPicPr>
              <p:cNvPr id="51" name="Picture 5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887" y="5187287"/>
                <a:ext cx="1961568" cy="1077230"/>
              </a:xfrm>
              <a:prstGeom prst="rect">
                <a:avLst/>
              </a:prstGeom>
            </p:spPr>
          </p:pic>
          <p:sp>
            <p:nvSpPr>
              <p:cNvPr id="52" name="TextBox 51"/>
              <p:cNvSpPr txBox="1"/>
              <p:nvPr/>
            </p:nvSpPr>
            <p:spPr>
              <a:xfrm>
                <a:off x="1024894" y="4628469"/>
                <a:ext cx="1372751" cy="466768"/>
              </a:xfrm>
              <a:prstGeom prst="rect">
                <a:avLst/>
              </a:prstGeom>
              <a:noFill/>
            </p:spPr>
            <p:txBody>
              <a:bodyPr wrap="none" rtlCol="0">
                <a:spAutoFit/>
              </a:bodyPr>
              <a:lstStyle/>
              <a:p>
                <a:r>
                  <a:rPr lang="en-US" dirty="0"/>
                  <a:t>Dev LOB1</a:t>
                </a:r>
              </a:p>
            </p:txBody>
          </p:sp>
        </p:grpSp>
        <p:grpSp>
          <p:nvGrpSpPr>
            <p:cNvPr id="53" name="Group 52"/>
            <p:cNvGrpSpPr/>
            <p:nvPr/>
          </p:nvGrpSpPr>
          <p:grpSpPr>
            <a:xfrm>
              <a:off x="4462360" y="1129148"/>
              <a:ext cx="1552099" cy="1294530"/>
              <a:chOff x="696887" y="4628469"/>
              <a:chExt cx="1961568" cy="1636048"/>
            </a:xfrm>
          </p:grpSpPr>
          <p:pic>
            <p:nvPicPr>
              <p:cNvPr id="54" name="Picture 5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887" y="5187287"/>
                <a:ext cx="1961568" cy="1077230"/>
              </a:xfrm>
              <a:prstGeom prst="rect">
                <a:avLst/>
              </a:prstGeom>
            </p:spPr>
          </p:pic>
          <p:sp>
            <p:nvSpPr>
              <p:cNvPr id="55" name="TextBox 54"/>
              <p:cNvSpPr txBox="1"/>
              <p:nvPr/>
            </p:nvSpPr>
            <p:spPr>
              <a:xfrm>
                <a:off x="1024894" y="4628469"/>
                <a:ext cx="1372751" cy="466768"/>
              </a:xfrm>
              <a:prstGeom prst="rect">
                <a:avLst/>
              </a:prstGeom>
              <a:noFill/>
            </p:spPr>
            <p:txBody>
              <a:bodyPr wrap="none" rtlCol="0">
                <a:spAutoFit/>
              </a:bodyPr>
              <a:lstStyle/>
              <a:p>
                <a:r>
                  <a:rPr lang="en-US" dirty="0"/>
                  <a:t>Dev LOB3</a:t>
                </a:r>
              </a:p>
            </p:txBody>
          </p:sp>
        </p:grpSp>
      </p:grpSp>
      <p:sp>
        <p:nvSpPr>
          <p:cNvPr id="65" name="Rectangle 64"/>
          <p:cNvSpPr/>
          <p:nvPr/>
        </p:nvSpPr>
        <p:spPr>
          <a:xfrm>
            <a:off x="8941663" y="1933402"/>
            <a:ext cx="623376" cy="369332"/>
          </a:xfrm>
          <a:prstGeom prst="rect">
            <a:avLst/>
          </a:prstGeom>
        </p:spPr>
        <p:txBody>
          <a:bodyPr wrap="none">
            <a:spAutoFit/>
          </a:bodyPr>
          <a:lstStyle/>
          <a:p>
            <a:r>
              <a:rPr lang="en-US"/>
              <a:t>Prod</a:t>
            </a:r>
            <a:endParaRPr lang="en-US" dirty="0"/>
          </a:p>
        </p:txBody>
      </p:sp>
      <p:grpSp>
        <p:nvGrpSpPr>
          <p:cNvPr id="110" name="Group 109"/>
          <p:cNvGrpSpPr/>
          <p:nvPr/>
        </p:nvGrpSpPr>
        <p:grpSpPr>
          <a:xfrm>
            <a:off x="291548" y="4190932"/>
            <a:ext cx="5837341" cy="1386843"/>
            <a:chOff x="281590" y="3754958"/>
            <a:chExt cx="5837341" cy="1386843"/>
          </a:xfrm>
        </p:grpSpPr>
        <p:grpSp>
          <p:nvGrpSpPr>
            <p:cNvPr id="107" name="Group 106"/>
            <p:cNvGrpSpPr/>
            <p:nvPr/>
          </p:nvGrpSpPr>
          <p:grpSpPr>
            <a:xfrm>
              <a:off x="281590" y="3794579"/>
              <a:ext cx="1545273" cy="1347222"/>
              <a:chOff x="447745" y="4106812"/>
              <a:chExt cx="1545273" cy="1347222"/>
            </a:xfrm>
          </p:grpSpPr>
          <p:sp>
            <p:nvSpPr>
              <p:cNvPr id="58" name="TextBox 57"/>
              <p:cNvSpPr txBox="1"/>
              <p:nvPr/>
            </p:nvSpPr>
            <p:spPr>
              <a:xfrm>
                <a:off x="640468" y="4106812"/>
                <a:ext cx="1096262" cy="369332"/>
              </a:xfrm>
              <a:prstGeom prst="rect">
                <a:avLst/>
              </a:prstGeom>
              <a:noFill/>
            </p:spPr>
            <p:txBody>
              <a:bodyPr wrap="none" rtlCol="0">
                <a:spAutoFit/>
              </a:bodyPr>
              <a:lstStyle/>
              <a:p>
                <a:r>
                  <a:rPr lang="en-US" dirty="0"/>
                  <a:t>Test LOB1</a:t>
                </a:r>
              </a:p>
            </p:txBody>
          </p:sp>
          <p:pic>
            <p:nvPicPr>
              <p:cNvPr id="102" name="Picture 10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745" y="4522455"/>
                <a:ext cx="1545273" cy="931579"/>
              </a:xfrm>
              <a:prstGeom prst="rect">
                <a:avLst/>
              </a:prstGeom>
            </p:spPr>
          </p:pic>
        </p:grpSp>
        <p:grpSp>
          <p:nvGrpSpPr>
            <p:cNvPr id="108" name="Group 107"/>
            <p:cNvGrpSpPr/>
            <p:nvPr/>
          </p:nvGrpSpPr>
          <p:grpSpPr>
            <a:xfrm>
              <a:off x="2443107" y="3754958"/>
              <a:ext cx="1545273" cy="1355597"/>
              <a:chOff x="2555309" y="4098437"/>
              <a:chExt cx="1545273" cy="1355597"/>
            </a:xfrm>
          </p:grpSpPr>
          <p:sp>
            <p:nvSpPr>
              <p:cNvPr id="61" name="TextBox 60"/>
              <p:cNvSpPr txBox="1"/>
              <p:nvPr/>
            </p:nvSpPr>
            <p:spPr>
              <a:xfrm>
                <a:off x="2699838" y="4098437"/>
                <a:ext cx="1096262" cy="369332"/>
              </a:xfrm>
              <a:prstGeom prst="rect">
                <a:avLst/>
              </a:prstGeom>
              <a:noFill/>
            </p:spPr>
            <p:txBody>
              <a:bodyPr wrap="none" rtlCol="0">
                <a:spAutoFit/>
              </a:bodyPr>
              <a:lstStyle/>
              <a:p>
                <a:r>
                  <a:rPr lang="en-US" dirty="0"/>
                  <a:t>Test LOB2</a:t>
                </a:r>
              </a:p>
            </p:txBody>
          </p:sp>
          <p:pic>
            <p:nvPicPr>
              <p:cNvPr id="103" name="Picture 10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55309" y="4522455"/>
                <a:ext cx="1545273" cy="931579"/>
              </a:xfrm>
              <a:prstGeom prst="rect">
                <a:avLst/>
              </a:prstGeom>
            </p:spPr>
          </p:pic>
        </p:grpSp>
        <p:grpSp>
          <p:nvGrpSpPr>
            <p:cNvPr id="109" name="Group 108"/>
            <p:cNvGrpSpPr/>
            <p:nvPr/>
          </p:nvGrpSpPr>
          <p:grpSpPr>
            <a:xfrm>
              <a:off x="4573658" y="3754958"/>
              <a:ext cx="1545273" cy="1348198"/>
              <a:chOff x="4659532" y="4105836"/>
              <a:chExt cx="1545273" cy="1348198"/>
            </a:xfrm>
          </p:grpSpPr>
          <p:sp>
            <p:nvSpPr>
              <p:cNvPr id="64" name="TextBox 63"/>
              <p:cNvSpPr txBox="1"/>
              <p:nvPr/>
            </p:nvSpPr>
            <p:spPr>
              <a:xfrm>
                <a:off x="4850942" y="4105836"/>
                <a:ext cx="1096262" cy="369332"/>
              </a:xfrm>
              <a:prstGeom prst="rect">
                <a:avLst/>
              </a:prstGeom>
              <a:noFill/>
            </p:spPr>
            <p:txBody>
              <a:bodyPr wrap="none" rtlCol="0">
                <a:spAutoFit/>
              </a:bodyPr>
              <a:lstStyle/>
              <a:p>
                <a:r>
                  <a:rPr lang="en-US" dirty="0"/>
                  <a:t>Test LOB3</a:t>
                </a:r>
              </a:p>
            </p:txBody>
          </p:sp>
          <p:pic>
            <p:nvPicPr>
              <p:cNvPr id="104" name="Picture 10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9532" y="4522455"/>
                <a:ext cx="1545273" cy="931579"/>
              </a:xfrm>
              <a:prstGeom prst="rect">
                <a:avLst/>
              </a:prstGeom>
            </p:spPr>
          </p:pic>
        </p:grpSp>
      </p:grpSp>
    </p:spTree>
    <p:extLst>
      <p:ext uri="{BB962C8B-B14F-4D97-AF65-F5344CB8AC3E}">
        <p14:creationId xmlns:p14="http://schemas.microsoft.com/office/powerpoint/2010/main" val="38455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09F2B3E-3661-534A-AF70-9A6872BA172E}"/>
              </a:ext>
            </a:extLst>
          </p:cNvPr>
          <p:cNvSpPr/>
          <p:nvPr/>
        </p:nvSpPr>
        <p:spPr>
          <a:xfrm>
            <a:off x="6206286" y="1862634"/>
            <a:ext cx="5642102" cy="3313523"/>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dirty="0">
                <a:solidFill>
                  <a:schemeClr val="tx1"/>
                </a:solidFill>
              </a:rPr>
              <a:t>Agentless</a:t>
            </a:r>
          </a:p>
          <a:p>
            <a:pPr algn="ctr"/>
            <a:endParaRPr lang="en-US" sz="2000" b="1" dirty="0">
              <a:solidFill>
                <a:schemeClr val="tx1"/>
              </a:solidFill>
            </a:endParaRPr>
          </a:p>
          <a:p>
            <a:pPr>
              <a:spcAft>
                <a:spcPts val="600"/>
              </a:spcAft>
            </a:pPr>
            <a:r>
              <a:rPr lang="en-US" sz="1400" b="1" dirty="0">
                <a:solidFill>
                  <a:schemeClr val="tx1"/>
                </a:solidFill>
              </a:rPr>
              <a:t>Central Credential Provider (CCP)</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Central server (CP + IIS)</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Multiple, distributed apps</a:t>
            </a:r>
          </a:p>
          <a:p>
            <a:pPr marL="285750" indent="-285750">
              <a:spcAft>
                <a:spcPts val="600"/>
              </a:spcAft>
              <a:buFont typeface="Arial" panose="020B0604020202020204" pitchFamily="34" charset="0"/>
              <a:buChar char="•"/>
            </a:pPr>
            <a:endParaRPr lang="en-US" sz="1400" dirty="0">
              <a:solidFill>
                <a:schemeClr val="tx1"/>
              </a:solidFill>
            </a:endParaRPr>
          </a:p>
          <a:p>
            <a:pPr>
              <a:spcAft>
                <a:spcPts val="600"/>
              </a:spcAft>
            </a:pPr>
            <a:r>
              <a:rPr lang="en-US" sz="1400" b="1" dirty="0">
                <a:solidFill>
                  <a:schemeClr val="tx1"/>
                </a:solidFill>
              </a:rPr>
              <a:t>Dynamic Access Provider (DAP) (AKA </a:t>
            </a:r>
            <a:r>
              <a:rPr lang="en-US" sz="1400" b="1" dirty="0" err="1">
                <a:solidFill>
                  <a:schemeClr val="tx1"/>
                </a:solidFill>
              </a:rPr>
              <a:t>Conjur</a:t>
            </a:r>
            <a:r>
              <a:rPr lang="en-US" sz="1400" b="1" dirty="0">
                <a:solidFill>
                  <a:schemeClr val="tx1"/>
                </a:solidFill>
              </a:rPr>
              <a:t>)</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Multi-node cluster (Docker containers)</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CI/CD tools, micro-service/cloud/K8s apps</a:t>
            </a:r>
          </a:p>
        </p:txBody>
      </p:sp>
      <p:sp>
        <p:nvSpPr>
          <p:cNvPr id="8" name="Rounded Rectangle 7">
            <a:extLst>
              <a:ext uri="{FF2B5EF4-FFF2-40B4-BE49-F238E27FC236}">
                <a16:creationId xmlns:a16="http://schemas.microsoft.com/office/drawing/2014/main" id="{4795C914-B08A-C348-88DC-4376DEE3535A}"/>
              </a:ext>
            </a:extLst>
          </p:cNvPr>
          <p:cNvSpPr/>
          <p:nvPr/>
        </p:nvSpPr>
        <p:spPr>
          <a:xfrm>
            <a:off x="246357" y="1862633"/>
            <a:ext cx="5642102" cy="3313523"/>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i="0" dirty="0">
                <a:solidFill>
                  <a:schemeClr val="tx1"/>
                </a:solidFill>
                <a:ea typeface="Proxima Nova" charset="0"/>
                <a:cs typeface="Proxima Nova" charset="0"/>
              </a:rPr>
              <a:t>Agent-Based</a:t>
            </a:r>
          </a:p>
          <a:p>
            <a:pPr algn="ctr"/>
            <a:endParaRPr lang="en-US" sz="2000" b="1" dirty="0">
              <a:solidFill>
                <a:schemeClr val="tx1"/>
              </a:solidFill>
              <a:ea typeface="Proxima Nova" charset="0"/>
              <a:cs typeface="Proxima Nova" charset="0"/>
            </a:endParaRPr>
          </a:p>
          <a:p>
            <a:pPr>
              <a:spcAft>
                <a:spcPts val="600"/>
              </a:spcAft>
            </a:pPr>
            <a:r>
              <a:rPr lang="en-US" sz="1400" b="1" dirty="0">
                <a:solidFill>
                  <a:schemeClr val="tx1"/>
                </a:solidFill>
              </a:rPr>
              <a:t>Credential Provider (CP)</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Local agent on host w/ app</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Long-running, monolithic apps</a:t>
            </a:r>
          </a:p>
          <a:p>
            <a:pPr marL="285750" indent="-285750">
              <a:spcAft>
                <a:spcPts val="600"/>
              </a:spcAft>
              <a:buFont typeface="Arial" panose="020B0604020202020204" pitchFamily="34" charset="0"/>
              <a:buChar char="•"/>
            </a:pPr>
            <a:endParaRPr lang="en-US" sz="1400" dirty="0">
              <a:solidFill>
                <a:schemeClr val="tx1"/>
              </a:solidFill>
            </a:endParaRPr>
          </a:p>
          <a:p>
            <a:pPr>
              <a:spcAft>
                <a:spcPts val="600"/>
              </a:spcAft>
            </a:pPr>
            <a:r>
              <a:rPr lang="en-US" sz="1400" b="1" dirty="0">
                <a:solidFill>
                  <a:schemeClr val="tx1"/>
                </a:solidFill>
              </a:rPr>
              <a:t>Application Server Credential Provider (ASCP)</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Local agent in app server</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WebSphere, WebLogic, </a:t>
            </a:r>
            <a:r>
              <a:rPr lang="en-US" sz="1400" dirty="0" err="1">
                <a:solidFill>
                  <a:schemeClr val="tx1"/>
                </a:solidFill>
              </a:rPr>
              <a:t>Jboss</a:t>
            </a:r>
            <a:r>
              <a:rPr lang="en-US" sz="1400" dirty="0">
                <a:solidFill>
                  <a:schemeClr val="tx1"/>
                </a:solidFill>
              </a:rPr>
              <a:t>, or Tomcat Java apps</a:t>
            </a:r>
            <a:endParaRPr lang="en-US" sz="1400" b="1" i="0" dirty="0">
              <a:solidFill>
                <a:schemeClr val="tx1"/>
              </a:solidFill>
              <a:ea typeface="Proxima Nova" charset="0"/>
              <a:cs typeface="Proxima Nova" charset="0"/>
            </a:endParaRPr>
          </a:p>
        </p:txBody>
      </p:sp>
      <p:sp>
        <p:nvSpPr>
          <p:cNvPr id="2" name="Slide Number Placeholder 1">
            <a:extLst>
              <a:ext uri="{FF2B5EF4-FFF2-40B4-BE49-F238E27FC236}">
                <a16:creationId xmlns:a16="http://schemas.microsoft.com/office/drawing/2014/main" id="{2B67F083-D54C-E34D-9C72-D7E0C92CC4D0}"/>
              </a:ext>
            </a:extLst>
          </p:cNvPr>
          <p:cNvSpPr>
            <a:spLocks noGrp="1"/>
          </p:cNvSpPr>
          <p:nvPr>
            <p:ph type="sldNum" sz="quarter" idx="12"/>
          </p:nvPr>
        </p:nvSpPr>
        <p:spPr/>
        <p:txBody>
          <a:bodyPr/>
          <a:lstStyle/>
          <a:p>
            <a:fld id="{3DB5E446-421A-E746-A83E-D1D14D8D9CBB}" type="slidenum">
              <a:rPr lang="en-US" smtClean="0"/>
              <a:pPr/>
              <a:t>9</a:t>
            </a:fld>
            <a:endParaRPr lang="en-US"/>
          </a:p>
        </p:txBody>
      </p:sp>
      <p:sp>
        <p:nvSpPr>
          <p:cNvPr id="3" name="Title 2">
            <a:extLst>
              <a:ext uri="{FF2B5EF4-FFF2-40B4-BE49-F238E27FC236}">
                <a16:creationId xmlns:a16="http://schemas.microsoft.com/office/drawing/2014/main" id="{3A05E4DD-BD30-2E43-B940-EDFA26BA670F}"/>
              </a:ext>
            </a:extLst>
          </p:cNvPr>
          <p:cNvSpPr>
            <a:spLocks noGrp="1"/>
          </p:cNvSpPr>
          <p:nvPr>
            <p:ph type="title"/>
          </p:nvPr>
        </p:nvSpPr>
        <p:spPr/>
        <p:txBody>
          <a:bodyPr/>
          <a:lstStyle/>
          <a:p>
            <a:r>
              <a:rPr lang="en-US" dirty="0"/>
              <a:t>Application access management (AAM) – 4 solutions</a:t>
            </a:r>
          </a:p>
        </p:txBody>
      </p:sp>
    </p:spTree>
    <p:extLst>
      <p:ext uri="{BB962C8B-B14F-4D97-AF65-F5344CB8AC3E}">
        <p14:creationId xmlns:p14="http://schemas.microsoft.com/office/powerpoint/2010/main" val="255969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2.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3.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4.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5.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6.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7.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heme/theme1.xml><?xml version="1.0" encoding="utf-8"?>
<a:theme xmlns:a="http://schemas.openxmlformats.org/drawingml/2006/main" name="1-CyberArk Template Sept '13 ">
  <a:themeElements>
    <a:clrScheme name="CYBER-ARK 2013">
      <a:dk1>
        <a:srgbClr val="000000"/>
      </a:dk1>
      <a:lt1>
        <a:srgbClr val="FFFFFF"/>
      </a:lt1>
      <a:dk2>
        <a:srgbClr val="000000"/>
      </a:dk2>
      <a:lt2>
        <a:srgbClr val="FFFFFF"/>
      </a:lt2>
      <a:accent1>
        <a:srgbClr val="224982"/>
      </a:accent1>
      <a:accent2>
        <a:srgbClr val="57A0EC"/>
      </a:accent2>
      <a:accent3>
        <a:srgbClr val="102441"/>
      </a:accent3>
      <a:accent4>
        <a:srgbClr val="54B847"/>
      </a:accent4>
      <a:accent5>
        <a:srgbClr val="5A8C9F"/>
      </a:accent5>
      <a:accent6>
        <a:srgbClr val="C1BDBF"/>
      </a:accent6>
      <a:hlink>
        <a:srgbClr val="2A59A8"/>
      </a:hlink>
      <a:folHlink>
        <a:srgbClr val="4884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njurBootcamp-170703JH" id="{D9EB15A9-5A1D-8C48-A2B0-665C323915BB}" vid="{9EFC74FE-F3A2-2743-ACBD-EB910A349525}"/>
    </a:ext>
  </a:extLst>
</a:theme>
</file>

<file path=ppt/theme/theme2.xml><?xml version="1.0" encoding="utf-8"?>
<a:theme xmlns:a="http://schemas.openxmlformats.org/drawingml/2006/main" name="Office Theme">
  <a:themeElements>
    <a:clrScheme name="Aqua New">
      <a:dk1>
        <a:srgbClr val="302F31"/>
      </a:dk1>
      <a:lt1>
        <a:sysClr val="window" lastClr="FFFFFF"/>
      </a:lt1>
      <a:dk2>
        <a:srgbClr val="0B404E"/>
      </a:dk2>
      <a:lt2>
        <a:srgbClr val="9BD5EA"/>
      </a:lt2>
      <a:accent1>
        <a:srgbClr val="04819B"/>
      </a:accent1>
      <a:accent2>
        <a:srgbClr val="08B1D5"/>
      </a:accent2>
      <a:accent3>
        <a:srgbClr val="9AD7EC"/>
      </a:accent3>
      <a:accent4>
        <a:srgbClr val="F69421"/>
      </a:accent4>
      <a:accent5>
        <a:srgbClr val="FAAF42"/>
      </a:accent5>
      <a:accent6>
        <a:srgbClr val="F1DF36"/>
      </a:accent6>
      <a:hlink>
        <a:srgbClr val="F69421"/>
      </a:hlink>
      <a:folHlink>
        <a:srgbClr val="954F7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dirty="0" smtClean="0">
            <a:ea typeface="Roboto" charset="0"/>
            <a:cs typeface="Roboto" charset="0"/>
          </a:defRPr>
        </a:defPPr>
      </a:lstStyle>
      <a:style>
        <a:lnRef idx="2">
          <a:schemeClr val="dk1"/>
        </a:lnRef>
        <a:fillRef idx="1">
          <a:schemeClr val="lt1"/>
        </a:fillRef>
        <a:effectRef idx="0">
          <a:schemeClr val="dk1"/>
        </a:effectRef>
        <a:fontRef idx="minor">
          <a:schemeClr val="dk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72000" bIns="72000" rtlCol="0">
        <a:noAutofit/>
      </a:bodyPr>
      <a:lstStyle>
        <a:defPPr algn="l">
          <a:defRPr dirty="0" err="1" smtClean="0">
            <a:ea typeface="Roboto" charset="0"/>
            <a:cs typeface="Roboto" charset="0"/>
          </a:defRPr>
        </a:defPPr>
      </a:lstStyle>
    </a:txDef>
  </a:objectDefaults>
  <a:extraClrSchemeLst/>
  <a:extLst>
    <a:ext uri="{05A4C25C-085E-4340-85A3-A5531E510DB2}">
      <thm15:themeFamily xmlns:thm15="http://schemas.microsoft.com/office/thememl/2012/main" name="Aqua template new 2018 [Read-Only]" id="{D63AFE4C-DEED-4128-9503-66558514C0C0}" vid="{B97E54AC-CF93-46EC-852C-51BF478BCA37}"/>
    </a:ext>
  </a:extLst>
</a:theme>
</file>

<file path=ppt/theme/theme3.xml><?xml version="1.0" encoding="utf-8"?>
<a:theme xmlns:a="http://schemas.openxmlformats.org/drawingml/2006/main" name="company-update-q1-v3">
  <a:themeElements>
    <a:clrScheme name="CyberArk 1">
      <a:dk1>
        <a:srgbClr val="0F2233"/>
      </a:dk1>
      <a:lt1>
        <a:srgbClr val="FFFFFF"/>
      </a:lt1>
      <a:dk2>
        <a:srgbClr val="4C4D4C"/>
      </a:dk2>
      <a:lt2>
        <a:srgbClr val="767776"/>
      </a:lt2>
      <a:accent1>
        <a:srgbClr val="4C4D4C"/>
      </a:accent1>
      <a:accent2>
        <a:srgbClr val="4D8FCC"/>
      </a:accent2>
      <a:accent3>
        <a:srgbClr val="69AE45"/>
      </a:accent3>
      <a:accent4>
        <a:srgbClr val="FFCC05"/>
      </a:accent4>
      <a:accent5>
        <a:srgbClr val="153653"/>
      </a:accent5>
      <a:accent6>
        <a:srgbClr val="A7C8E6"/>
      </a:accent6>
      <a:hlink>
        <a:srgbClr val="6BA2D6"/>
      </a:hlink>
      <a:folHlink>
        <a:srgbClr val="4D8F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1400" b="0" i="0" dirty="0" smtClean="0">
            <a:solidFill>
              <a:schemeClr val="bg1"/>
            </a:solidFill>
            <a:ea typeface="Proxima Nova" charset="0"/>
            <a:cs typeface="Proxima Nova"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rmAutofit/>
      </a:bodyPr>
      <a:lstStyle>
        <a:defPPr>
          <a:defRPr smtClean="0"/>
        </a:defPPr>
      </a:lstStyle>
    </a:txDef>
  </a:objectDefaults>
  <a:extraClrSchemeLst/>
  <a:extLst>
    <a:ext uri="{05A4C25C-085E-4340-85A3-A5531E510DB2}">
      <thm15:themeFamily xmlns:thm15="http://schemas.microsoft.com/office/thememl/2012/main" name="Presentation2" id="{87DDD038-F666-B24A-809B-C524BC97F5ED}" vid="{DB349F34-23DD-FA44-A92E-51BD95CF97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71000</TotalTime>
  <Words>6799</Words>
  <Application>Microsoft Macintosh PowerPoint</Application>
  <PresentationFormat>Widescreen</PresentationFormat>
  <Paragraphs>1301</Paragraphs>
  <Slides>87</Slides>
  <Notes>58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87</vt:i4>
      </vt:variant>
    </vt:vector>
  </HeadingPairs>
  <TitlesOfParts>
    <vt:vector size="104" baseType="lpstr">
      <vt:lpstr>Algerian</vt:lpstr>
      <vt:lpstr>Arial</vt:lpstr>
      <vt:lpstr>Calibri</vt:lpstr>
      <vt:lpstr>Calibri Light</vt:lpstr>
      <vt:lpstr>Century Gothic</vt:lpstr>
      <vt:lpstr>Courier</vt:lpstr>
      <vt:lpstr>Lucida Grande</vt:lpstr>
      <vt:lpstr>Merriweather Sans</vt:lpstr>
      <vt:lpstr>Open Sans</vt:lpstr>
      <vt:lpstr>Open Sans Light</vt:lpstr>
      <vt:lpstr>Open Sans Semibold</vt:lpstr>
      <vt:lpstr>Roboto</vt:lpstr>
      <vt:lpstr>Wingdings</vt:lpstr>
      <vt:lpstr>Wingdings 3</vt:lpstr>
      <vt:lpstr>1-CyberArk Template Sept '13 </vt:lpstr>
      <vt:lpstr>Office Theme</vt:lpstr>
      <vt:lpstr>company-update-q1-v3</vt:lpstr>
      <vt:lpstr>Cloud, DevOps &amp; Application Secrets Management</vt:lpstr>
      <vt:lpstr>Cyberark: the only security vendor in devops</vt:lpstr>
      <vt:lpstr>Everybody wants a secure DevOps flow, but…</vt:lpstr>
      <vt:lpstr>SHIFTING SECURITY LEFT INTO DEVELOPMENT WORKFLOWS</vt:lpstr>
      <vt:lpstr>THE PROBLEM WE’RE SOLVING</vt:lpstr>
      <vt:lpstr>THE VISION WE’RE DELIVERING ON</vt:lpstr>
      <vt:lpstr>Centralized Audit, Security Policy, &amp; secrets Rotation</vt:lpstr>
      <vt:lpstr>Cyberark secures the entire Chain of Trust</vt:lpstr>
      <vt:lpstr>Application access management (AAM) – 4 solutions</vt:lpstr>
      <vt:lpstr>Architecture</vt:lpstr>
      <vt:lpstr>AAM – solution architectures</vt:lpstr>
      <vt:lpstr>Dynamic Access Provider - solution Architecture</vt:lpstr>
      <vt:lpstr>DAP Architecture – Detailed example</vt:lpstr>
      <vt:lpstr>Authentication</vt:lpstr>
      <vt:lpstr>If it can be identified, its access can be managed</vt:lpstr>
      <vt:lpstr>Ways to establish &amp; authenticate Identity</vt:lpstr>
      <vt:lpstr>Secrets Access Workflow</vt:lpstr>
      <vt:lpstr>K8s attribute authentication in</vt:lpstr>
      <vt:lpstr>IAM role authentication in</vt:lpstr>
      <vt:lpstr>Managed Identity authentication in</vt:lpstr>
      <vt:lpstr>Integrations</vt:lpstr>
      <vt:lpstr>Orchestrating the pipeline</vt:lpstr>
      <vt:lpstr>OpenShift/Kubernetes Integration</vt:lpstr>
      <vt:lpstr>Partners in Enterprise Security</vt:lpstr>
      <vt:lpstr>Example CI/CD Integrations: Config Management</vt:lpstr>
      <vt:lpstr>Aqua Security – CyberArk Conjur Integration No container downtime or restart</vt:lpstr>
      <vt:lpstr>Developer Experience</vt:lpstr>
      <vt:lpstr>Summon for secrets injection</vt:lpstr>
      <vt:lpstr>The Secrets Lifecycle Today</vt:lpstr>
      <vt:lpstr>“Secretless” concept: Apps can’t leak secrets </vt:lpstr>
      <vt:lpstr>“Secretless” Security Management Centralized Governance &amp; Workflows </vt:lpstr>
      <vt:lpstr>Demo</vt:lpstr>
      <vt:lpstr>Demo Checklist</vt:lpstr>
      <vt:lpstr>Operationalization (O16n)</vt:lpstr>
      <vt:lpstr>Elastic Scale Out Performance</vt:lpstr>
      <vt:lpstr>Production ocp deployment - performance</vt:lpstr>
      <vt:lpstr>Production OCP deployment – resource consumption </vt:lpstr>
      <vt:lpstr>Reference Access Provisioning Workflow</vt:lpstr>
      <vt:lpstr>Identity definition &amp; permissions grants by app teams</vt:lpstr>
      <vt:lpstr>Password change management w/ dual accounts</vt:lpstr>
      <vt:lpstr>Next Steps…</vt:lpstr>
      <vt:lpstr>Authn-Azure: identity validated by Azure</vt:lpstr>
      <vt:lpstr>Authn-k8s: identity validated by K8s</vt:lpstr>
      <vt:lpstr>Azure Identity Option 1:  Subscription ID + Resource Group</vt:lpstr>
      <vt:lpstr>Azure Identity Option 2:  Subscription ID + Resource Group + System Assigned Identity</vt:lpstr>
      <vt:lpstr>Azure Identity Option 3:  Subscription ID + Resource Group + User Assigned Identity</vt:lpstr>
      <vt:lpstr>Policy Detail: Configure Azure authenticator ID named “prod”</vt:lpstr>
      <vt:lpstr>Policy Detail: Identity Definitions</vt:lpstr>
      <vt:lpstr>Policy Detail: Resource definition &amp; access grant</vt:lpstr>
      <vt:lpstr>Dynamically Verified Identity using K8s Platform Attributes</vt:lpstr>
      <vt:lpstr>PowerPoint Presentation</vt:lpstr>
      <vt:lpstr>Crypto Details</vt:lpstr>
      <vt:lpstr>Conjur Policy 101</vt:lpstr>
      <vt:lpstr>PowerPoint Presentation</vt:lpstr>
      <vt:lpstr>Secretless</vt:lpstr>
      <vt:lpstr>INTRODUCING “Secretless”</vt:lpstr>
      <vt:lpstr>‘secretless’ workflow</vt:lpstr>
      <vt:lpstr>design partners Program</vt:lpstr>
      <vt:lpstr> </vt:lpstr>
      <vt:lpstr>PowerPoint Presentation</vt:lpstr>
      <vt:lpstr>Application access management – 4 solutions</vt:lpstr>
      <vt:lpstr>AIM Solutions</vt:lpstr>
      <vt:lpstr>Evolution of Application Access Manager</vt:lpstr>
      <vt:lpstr>Secrets Management</vt:lpstr>
      <vt:lpstr>Credential provider</vt:lpstr>
      <vt:lpstr>Application Server Credential Provider</vt:lpstr>
      <vt:lpstr>Traditional Application Access: A high level perspective</vt:lpstr>
      <vt:lpstr>PowerPoint Presentation</vt:lpstr>
      <vt:lpstr>PowerPoint Presentation</vt:lpstr>
      <vt:lpstr>Central credential provider</vt:lpstr>
      <vt:lpstr>Automation Anywhere: Integration Overview &amp; Benefits</vt:lpstr>
      <vt:lpstr>Automation Anywhere: Integration offered in CyberArk Marketplace</vt:lpstr>
      <vt:lpstr>Automation Anywhere: Solution architecture with CyberArk CCP</vt:lpstr>
      <vt:lpstr>Automation Anywhere: Configuring Metabot connection to CCP</vt:lpstr>
      <vt:lpstr>Secure Secrets  For Applications  Running In Pivotal Cloud Foundry</vt:lpstr>
      <vt:lpstr>Pivotal Cloud Foundry</vt:lpstr>
      <vt:lpstr>Key Benefits</vt:lpstr>
      <vt:lpstr>Components</vt:lpstr>
      <vt:lpstr>Service is installed and configured via the Ops Manager</vt:lpstr>
      <vt:lpstr>Developer Workflow</vt:lpstr>
      <vt:lpstr>Under The Hood</vt:lpstr>
      <vt:lpstr>Attribute-Based Authentication in Container Orchestration Platforms</vt:lpstr>
      <vt:lpstr>Design Requirements</vt:lpstr>
      <vt:lpstr>Container Authentication Reference Architecture</vt:lpstr>
      <vt:lpstr>General Design</vt:lpstr>
      <vt:lpstr>Openshift/K8s authn flow</vt:lpstr>
      <vt:lpstr>Multi-Cluster Distribution w/ Central Administration (not currently supported)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DevOps &amp; Application Secrets Management</dc:title>
  <dc:creator>Jody Hunt</dc:creator>
  <cp:lastModifiedBy>Jody Hunt</cp:lastModifiedBy>
  <cp:revision>122</cp:revision>
  <dcterms:created xsi:type="dcterms:W3CDTF">2020-05-18T19:49:05Z</dcterms:created>
  <dcterms:modified xsi:type="dcterms:W3CDTF">2020-12-03T21:19:14Z</dcterms:modified>
</cp:coreProperties>
</file>